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958" r:id="rId1"/>
  </p:sldMasterIdLst>
  <p:notesMasterIdLst>
    <p:notesMasterId r:id="rId99"/>
  </p:notesMasterIdLst>
  <p:handoutMasterIdLst>
    <p:handoutMasterId r:id="rId100"/>
  </p:handoutMasterIdLst>
  <p:sldIdLst>
    <p:sldId id="689" r:id="rId2"/>
    <p:sldId id="800" r:id="rId3"/>
    <p:sldId id="713" r:id="rId4"/>
    <p:sldId id="714" r:id="rId5"/>
    <p:sldId id="715" r:id="rId6"/>
    <p:sldId id="716" r:id="rId7"/>
    <p:sldId id="717" r:id="rId8"/>
    <p:sldId id="718" r:id="rId9"/>
    <p:sldId id="719" r:id="rId10"/>
    <p:sldId id="720" r:id="rId11"/>
    <p:sldId id="721" r:id="rId12"/>
    <p:sldId id="723" r:id="rId13"/>
    <p:sldId id="724" r:id="rId14"/>
    <p:sldId id="725" r:id="rId15"/>
    <p:sldId id="726" r:id="rId16"/>
    <p:sldId id="727" r:id="rId17"/>
    <p:sldId id="728" r:id="rId18"/>
    <p:sldId id="729" r:id="rId19"/>
    <p:sldId id="730" r:id="rId20"/>
    <p:sldId id="731" r:id="rId21"/>
    <p:sldId id="732" r:id="rId22"/>
    <p:sldId id="733" r:id="rId23"/>
    <p:sldId id="734" r:id="rId24"/>
    <p:sldId id="735" r:id="rId25"/>
    <p:sldId id="736" r:id="rId26"/>
    <p:sldId id="737" r:id="rId27"/>
    <p:sldId id="738" r:id="rId28"/>
    <p:sldId id="807" r:id="rId29"/>
    <p:sldId id="808" r:id="rId30"/>
    <p:sldId id="804" r:id="rId31"/>
    <p:sldId id="805" r:id="rId32"/>
    <p:sldId id="806" r:id="rId33"/>
    <p:sldId id="739" r:id="rId34"/>
    <p:sldId id="740" r:id="rId35"/>
    <p:sldId id="741" r:id="rId36"/>
    <p:sldId id="742" r:id="rId37"/>
    <p:sldId id="743" r:id="rId38"/>
    <p:sldId id="744" r:id="rId39"/>
    <p:sldId id="802" r:id="rId40"/>
    <p:sldId id="745" r:id="rId41"/>
    <p:sldId id="746" r:id="rId42"/>
    <p:sldId id="747" r:id="rId43"/>
    <p:sldId id="748" r:id="rId44"/>
    <p:sldId id="749" r:id="rId45"/>
    <p:sldId id="754" r:id="rId46"/>
    <p:sldId id="755" r:id="rId47"/>
    <p:sldId id="756" r:id="rId48"/>
    <p:sldId id="757" r:id="rId49"/>
    <p:sldId id="758" r:id="rId50"/>
    <p:sldId id="759" r:id="rId51"/>
    <p:sldId id="760" r:id="rId52"/>
    <p:sldId id="811" r:id="rId53"/>
    <p:sldId id="812" r:id="rId54"/>
    <p:sldId id="813" r:id="rId55"/>
    <p:sldId id="814" r:id="rId56"/>
    <p:sldId id="815" r:id="rId57"/>
    <p:sldId id="809" r:id="rId58"/>
    <p:sldId id="810" r:id="rId59"/>
    <p:sldId id="762" r:id="rId60"/>
    <p:sldId id="763" r:id="rId61"/>
    <p:sldId id="764" r:id="rId62"/>
    <p:sldId id="765" r:id="rId63"/>
    <p:sldId id="766" r:id="rId64"/>
    <p:sldId id="767" r:id="rId65"/>
    <p:sldId id="768" r:id="rId66"/>
    <p:sldId id="769" r:id="rId67"/>
    <p:sldId id="770" r:id="rId68"/>
    <p:sldId id="771" r:id="rId69"/>
    <p:sldId id="772" r:id="rId70"/>
    <p:sldId id="773" r:id="rId71"/>
    <p:sldId id="774" r:id="rId72"/>
    <p:sldId id="775" r:id="rId73"/>
    <p:sldId id="776" r:id="rId74"/>
    <p:sldId id="777" r:id="rId75"/>
    <p:sldId id="778" r:id="rId76"/>
    <p:sldId id="779" r:id="rId77"/>
    <p:sldId id="780" r:id="rId78"/>
    <p:sldId id="781" r:id="rId79"/>
    <p:sldId id="782" r:id="rId80"/>
    <p:sldId id="783" r:id="rId81"/>
    <p:sldId id="784" r:id="rId82"/>
    <p:sldId id="785" r:id="rId83"/>
    <p:sldId id="786" r:id="rId84"/>
    <p:sldId id="787" r:id="rId85"/>
    <p:sldId id="788" r:id="rId86"/>
    <p:sldId id="789" r:id="rId87"/>
    <p:sldId id="790" r:id="rId88"/>
    <p:sldId id="791" r:id="rId89"/>
    <p:sldId id="792" r:id="rId90"/>
    <p:sldId id="793" r:id="rId91"/>
    <p:sldId id="794" r:id="rId92"/>
    <p:sldId id="795" r:id="rId93"/>
    <p:sldId id="796" r:id="rId94"/>
    <p:sldId id="797" r:id="rId95"/>
    <p:sldId id="798" r:id="rId96"/>
    <p:sldId id="799" r:id="rId97"/>
    <p:sldId id="684" r:id="rId98"/>
  </p:sldIdLst>
  <p:sldSz cx="12198350" cy="6859588"/>
  <p:notesSz cx="6858000" cy="9144000"/>
  <p:defaultTextStyle>
    <a:defPPr>
      <a:defRPr lang="zh-CN"/>
    </a:defPPr>
    <a:lvl1pPr algn="l" rtl="0" fontAlgn="base">
      <a:spcBef>
        <a:spcPct val="0"/>
      </a:spcBef>
      <a:spcAft>
        <a:spcPct val="0"/>
      </a:spcAft>
      <a:defRPr sz="2400"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sz="2400"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sz="2400"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sz="2400"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sz="2400" kern="1200">
        <a:solidFill>
          <a:schemeClr val="tx1"/>
        </a:solidFill>
        <a:latin typeface="Arial" pitchFamily="34" charset="0"/>
        <a:ea typeface="宋体" pitchFamily="2" charset="-122"/>
        <a:cs typeface="+mn-cs"/>
      </a:defRPr>
    </a:lvl5pPr>
    <a:lvl6pPr marL="2286000" algn="l" defTabSz="914400" rtl="0" eaLnBrk="1" latinLnBrk="0" hangingPunct="1">
      <a:defRPr sz="2400" kern="1200">
        <a:solidFill>
          <a:schemeClr val="tx1"/>
        </a:solidFill>
        <a:latin typeface="Arial" pitchFamily="34" charset="0"/>
        <a:ea typeface="宋体" pitchFamily="2" charset="-122"/>
        <a:cs typeface="+mn-cs"/>
      </a:defRPr>
    </a:lvl6pPr>
    <a:lvl7pPr marL="2743200" algn="l" defTabSz="914400" rtl="0" eaLnBrk="1" latinLnBrk="0" hangingPunct="1">
      <a:defRPr sz="2400" kern="1200">
        <a:solidFill>
          <a:schemeClr val="tx1"/>
        </a:solidFill>
        <a:latin typeface="Arial" pitchFamily="34" charset="0"/>
        <a:ea typeface="宋体" pitchFamily="2" charset="-122"/>
        <a:cs typeface="+mn-cs"/>
      </a:defRPr>
    </a:lvl7pPr>
    <a:lvl8pPr marL="3200400" algn="l" defTabSz="914400" rtl="0" eaLnBrk="1" latinLnBrk="0" hangingPunct="1">
      <a:defRPr sz="2400" kern="1200">
        <a:solidFill>
          <a:schemeClr val="tx1"/>
        </a:solidFill>
        <a:latin typeface="Arial" pitchFamily="34" charset="0"/>
        <a:ea typeface="宋体" pitchFamily="2" charset="-122"/>
        <a:cs typeface="+mn-cs"/>
      </a:defRPr>
    </a:lvl8pPr>
    <a:lvl9pPr marL="3657600" algn="l" defTabSz="914400" rtl="0" eaLnBrk="1" latinLnBrk="0" hangingPunct="1">
      <a:defRPr sz="2400"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15:clr>
            <a:srgbClr val="A4A3A4"/>
          </p15:clr>
        </p15:guide>
        <p15:guide id="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A19A3D"/>
    <a:srgbClr val="7AC71D"/>
    <a:srgbClr val="FF3300"/>
    <a:srgbClr val="0D94D7"/>
    <a:srgbClr val="BC8522"/>
    <a:srgbClr val="10BDD4"/>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54" autoAdjust="0"/>
    <p:restoredTop sz="98420" autoAdjust="0"/>
  </p:normalViewPr>
  <p:slideViewPr>
    <p:cSldViewPr>
      <p:cViewPr varScale="1">
        <p:scale>
          <a:sx n="76" d="100"/>
          <a:sy n="76" d="100"/>
        </p:scale>
        <p:origin x="79" y="741"/>
      </p:cViewPr>
      <p:guideLst>
        <p:guide orient="horz"/>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79" d="100"/>
          <a:sy n="79" d="100"/>
        </p:scale>
        <p:origin x="-3972"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宋体" charset="-122"/>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atin typeface="Arial" charset="0"/>
                <a:ea typeface="宋体" charset="-122"/>
              </a:defRPr>
            </a:lvl1pPr>
          </a:lstStyle>
          <a:p>
            <a:pPr>
              <a:defRPr/>
            </a:pPr>
            <a:fld id="{E3E3F128-43A0-4C94-B045-A35AEED91ADC}" type="datetimeFigureOut">
              <a:rPr lang="zh-CN" altLang="en-US"/>
              <a:pPr>
                <a:defRPr/>
              </a:pPr>
              <a:t>2021/3/1</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Arial" charset="0"/>
                <a:ea typeface="宋体" charset="-122"/>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atin typeface="Arial" charset="0"/>
                <a:ea typeface="宋体" charset="-122"/>
              </a:defRPr>
            </a:lvl1pPr>
          </a:lstStyle>
          <a:p>
            <a:pPr>
              <a:defRPr/>
            </a:pPr>
            <a:fld id="{588E3C55-8B37-4940-BDBF-95E03A8C8ECB}" type="slidenum">
              <a:rPr lang="zh-CN" altLang="en-US"/>
              <a:pPr>
                <a:defRPr/>
              </a:pPr>
              <a:t>‹#›</a:t>
            </a:fld>
            <a:endParaRPr lang="zh-CN" altLang="en-US"/>
          </a:p>
        </p:txBody>
      </p:sp>
    </p:spTree>
    <p:extLst>
      <p:ext uri="{BB962C8B-B14F-4D97-AF65-F5344CB8AC3E}">
        <p14:creationId xmlns:p14="http://schemas.microsoft.com/office/powerpoint/2010/main" val="7149642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421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lvl1pPr>
          </a:lstStyle>
          <a:p>
            <a:endParaRPr lang="zh-CN" altLang="en-US"/>
          </a:p>
        </p:txBody>
      </p:sp>
      <p:sp>
        <p:nvSpPr>
          <p:cNvPr id="94211"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lvl1pPr>
          </a:lstStyle>
          <a:p>
            <a:fld id="{26E28E8C-C8AC-4E66-BB5A-61B2C7B78C8E}" type="datetimeFigureOut">
              <a:rPr lang="zh-CN" altLang="en-US"/>
              <a:pPr/>
              <a:t>2021/3/1</a:t>
            </a:fld>
            <a:endParaRPr lang="en-US" altLang="zh-CN"/>
          </a:p>
        </p:txBody>
      </p:sp>
      <p:sp>
        <p:nvSpPr>
          <p:cNvPr id="94212"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9421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94214"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lvl1pPr>
          </a:lstStyle>
          <a:p>
            <a:endParaRPr lang="en-US" altLang="zh-CN"/>
          </a:p>
        </p:txBody>
      </p:sp>
      <p:sp>
        <p:nvSpPr>
          <p:cNvPr id="9421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lvl1pPr>
          </a:lstStyle>
          <a:p>
            <a:fld id="{FF79802C-19AE-4F9D-9FD9-C8BF78445859}" type="slidenum">
              <a:rPr lang="zh-CN" altLang="en-US"/>
              <a:pPr/>
              <a:t>‹#›</a:t>
            </a:fld>
            <a:endParaRPr lang="en-US" altLang="zh-CN"/>
          </a:p>
        </p:txBody>
      </p:sp>
    </p:spTree>
    <p:extLst>
      <p:ext uri="{BB962C8B-B14F-4D97-AF65-F5344CB8AC3E}">
        <p14:creationId xmlns:p14="http://schemas.microsoft.com/office/powerpoint/2010/main" val="13299659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Calibri" pitchFamily="34" charset="0"/>
        <a:ea typeface="宋体" pitchFamily="2" charset="-122"/>
        <a:cs typeface="+mn-cs"/>
      </a:defRPr>
    </a:lvl1pPr>
    <a:lvl2pPr marL="457200" algn="l" rtl="0" fontAlgn="base">
      <a:spcBef>
        <a:spcPct val="30000"/>
      </a:spcBef>
      <a:spcAft>
        <a:spcPct val="0"/>
      </a:spcAft>
      <a:defRPr sz="1200" kern="1200">
        <a:solidFill>
          <a:schemeClr val="tx1"/>
        </a:solidFill>
        <a:latin typeface="Calibri" pitchFamily="34" charset="0"/>
        <a:ea typeface="宋体" pitchFamily="2" charset="-122"/>
        <a:cs typeface="+mn-cs"/>
      </a:defRPr>
    </a:lvl2pPr>
    <a:lvl3pPr marL="914400" algn="l" rtl="0" fontAlgn="base">
      <a:spcBef>
        <a:spcPct val="30000"/>
      </a:spcBef>
      <a:spcAft>
        <a:spcPct val="0"/>
      </a:spcAft>
      <a:defRPr sz="1200" kern="1200">
        <a:solidFill>
          <a:schemeClr val="tx1"/>
        </a:solidFill>
        <a:latin typeface="Calibri" pitchFamily="34" charset="0"/>
        <a:ea typeface="宋体" pitchFamily="2" charset="-122"/>
        <a:cs typeface="+mn-cs"/>
      </a:defRPr>
    </a:lvl3pPr>
    <a:lvl4pPr marL="1371600" algn="l" rtl="0" fontAlgn="base">
      <a:spcBef>
        <a:spcPct val="30000"/>
      </a:spcBef>
      <a:spcAft>
        <a:spcPct val="0"/>
      </a:spcAft>
      <a:defRPr sz="1200" kern="1200">
        <a:solidFill>
          <a:schemeClr val="tx1"/>
        </a:solidFill>
        <a:latin typeface="Calibri" pitchFamily="34" charset="0"/>
        <a:ea typeface="宋体" pitchFamily="2" charset="-122"/>
        <a:cs typeface="+mn-cs"/>
      </a:defRPr>
    </a:lvl4pPr>
    <a:lvl5pPr marL="1828800" algn="l" rtl="0" fontAlgn="base">
      <a:spcBef>
        <a:spcPct val="30000"/>
      </a:spcBef>
      <a:spcAft>
        <a:spcPct val="0"/>
      </a:spcAft>
      <a:defRPr sz="1200" kern="1200">
        <a:solidFill>
          <a:schemeClr val="tx1"/>
        </a:solidFill>
        <a:latin typeface="Calibri"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7202" name="幻灯片图像占位符 1"/>
          <p:cNvSpPr>
            <a:spLocks noGrp="1" noRot="1" noChangeAspect="1" noTextEdit="1"/>
          </p:cNvSpPr>
          <p:nvPr>
            <p:ph type="sldImg"/>
          </p:nvPr>
        </p:nvSpPr>
        <p:spPr>
          <a:ln/>
        </p:spPr>
      </p:sp>
      <p:sp>
        <p:nvSpPr>
          <p:cNvPr id="947203" name="备注占位符 2"/>
          <p:cNvSpPr>
            <a:spLocks noGrp="1"/>
          </p:cNvSpPr>
          <p:nvPr>
            <p:ph type="body" idx="1"/>
          </p:nvPr>
        </p:nvSpPr>
        <p:spPr/>
        <p:txBody>
          <a:bodyPr/>
          <a:lstStyle/>
          <a:p>
            <a:pPr defTabSz="1217613">
              <a:spcBef>
                <a:spcPct val="0"/>
              </a:spcBef>
            </a:pPr>
            <a:endParaRPr lang="zh-CN" altLang="en-US"/>
          </a:p>
        </p:txBody>
      </p:sp>
      <p:sp>
        <p:nvSpPr>
          <p:cNvPr id="947204"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815CD8F7-F5A7-4D10-9D0D-642CC0C89D7C}" type="slidenum">
              <a:rPr lang="zh-CN" altLang="en-US" sz="1200">
                <a:latin typeface="Calibri" pitchFamily="34" charset="0"/>
                <a:ea typeface="微软雅黑" pitchFamily="34" charset="-122"/>
              </a:rPr>
              <a:pPr algn="r" eaLnBrk="1" hangingPunct="1"/>
              <a:t>1</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35681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538" name="幻灯片图像占位符 1"/>
          <p:cNvSpPr>
            <a:spLocks noGrp="1" noRot="1" noChangeAspect="1" noTextEdit="1"/>
          </p:cNvSpPr>
          <p:nvPr>
            <p:ph type="sldImg"/>
          </p:nvPr>
        </p:nvSpPr>
        <p:spPr>
          <a:ln/>
        </p:spPr>
      </p:sp>
      <p:sp>
        <p:nvSpPr>
          <p:cNvPr id="961539" name="备注占位符 2"/>
          <p:cNvSpPr>
            <a:spLocks noGrp="1"/>
          </p:cNvSpPr>
          <p:nvPr>
            <p:ph type="body" idx="1"/>
          </p:nvPr>
        </p:nvSpPr>
        <p:spPr/>
        <p:txBody>
          <a:bodyPr/>
          <a:lstStyle/>
          <a:p>
            <a:pPr defTabSz="1217613">
              <a:spcBef>
                <a:spcPct val="0"/>
              </a:spcBef>
            </a:pPr>
            <a:endParaRPr lang="zh-CN" altLang="en-US"/>
          </a:p>
        </p:txBody>
      </p:sp>
      <p:sp>
        <p:nvSpPr>
          <p:cNvPr id="961540"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55C1EB47-B062-40D6-AE80-7A03364AC870}" type="slidenum">
              <a:rPr lang="zh-CN" altLang="en-US" sz="1200">
                <a:latin typeface="Calibri" pitchFamily="34" charset="0"/>
                <a:ea typeface="微软雅黑" pitchFamily="34" charset="-122"/>
              </a:rPr>
              <a:pPr algn="r" eaLnBrk="1" hangingPunct="1"/>
              <a:t>2</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0048847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5634" name="幻灯片图像占位符 1"/>
          <p:cNvSpPr>
            <a:spLocks noGrp="1" noRot="1" noChangeAspect="1" noTextEdit="1"/>
          </p:cNvSpPr>
          <p:nvPr>
            <p:ph type="sldImg"/>
          </p:nvPr>
        </p:nvSpPr>
        <p:spPr>
          <a:ln/>
        </p:spPr>
      </p:sp>
      <p:sp>
        <p:nvSpPr>
          <p:cNvPr id="965635" name="备注占位符 2"/>
          <p:cNvSpPr>
            <a:spLocks noGrp="1"/>
          </p:cNvSpPr>
          <p:nvPr>
            <p:ph type="body" idx="1"/>
          </p:nvPr>
        </p:nvSpPr>
        <p:spPr/>
        <p:txBody>
          <a:bodyPr/>
          <a:lstStyle/>
          <a:p>
            <a:pPr defTabSz="1217613">
              <a:spcBef>
                <a:spcPct val="0"/>
              </a:spcBef>
            </a:pPr>
            <a:endParaRPr lang="zh-CN" altLang="en-US"/>
          </a:p>
        </p:txBody>
      </p:sp>
      <p:sp>
        <p:nvSpPr>
          <p:cNvPr id="965636"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EB1F0F01-A57C-476B-8290-8EC356D63738}" type="slidenum">
              <a:rPr lang="zh-CN" altLang="en-US" sz="1200">
                <a:latin typeface="Calibri" pitchFamily="34" charset="0"/>
                <a:ea typeface="微软雅黑" pitchFamily="34" charset="-122"/>
              </a:rPr>
              <a:pPr algn="r" eaLnBrk="1" hangingPunct="1"/>
              <a:t>28</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5509482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幻灯片图像占位符 1"/>
          <p:cNvSpPr>
            <a:spLocks noGrp="1" noRot="1" noChangeAspect="1" noTextEdit="1"/>
          </p:cNvSpPr>
          <p:nvPr>
            <p:ph type="sldImg"/>
          </p:nvPr>
        </p:nvSpPr>
        <p:spPr>
          <a:ln/>
        </p:spPr>
      </p:sp>
      <p:sp>
        <p:nvSpPr>
          <p:cNvPr id="975875" name="备注占位符 2"/>
          <p:cNvSpPr>
            <a:spLocks noGrp="1"/>
          </p:cNvSpPr>
          <p:nvPr>
            <p:ph type="body" idx="1"/>
          </p:nvPr>
        </p:nvSpPr>
        <p:spPr/>
        <p:txBody>
          <a:bodyPr/>
          <a:lstStyle/>
          <a:p>
            <a:pPr defTabSz="1217613">
              <a:spcBef>
                <a:spcPct val="0"/>
              </a:spcBef>
            </a:pPr>
            <a:endParaRPr lang="zh-CN" altLang="en-US"/>
          </a:p>
        </p:txBody>
      </p:sp>
      <p:sp>
        <p:nvSpPr>
          <p:cNvPr id="975876"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239F2146-8157-478F-8586-E3143566BED8}" type="slidenum">
              <a:rPr lang="zh-CN" altLang="en-US" sz="1200">
                <a:latin typeface="Calibri" pitchFamily="34" charset="0"/>
                <a:ea typeface="微软雅黑" pitchFamily="34" charset="-122"/>
              </a:rPr>
              <a:pPr algn="r" eaLnBrk="1" hangingPunct="1"/>
              <a:t>29</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2974469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9730" name="幻灯片图像占位符 1"/>
          <p:cNvSpPr>
            <a:spLocks noGrp="1" noRot="1" noChangeAspect="1" noTextEdit="1"/>
          </p:cNvSpPr>
          <p:nvPr>
            <p:ph type="sldImg"/>
          </p:nvPr>
        </p:nvSpPr>
        <p:spPr>
          <a:ln/>
        </p:spPr>
      </p:sp>
      <p:sp>
        <p:nvSpPr>
          <p:cNvPr id="969731" name="备注占位符 2"/>
          <p:cNvSpPr>
            <a:spLocks noGrp="1"/>
          </p:cNvSpPr>
          <p:nvPr>
            <p:ph type="body" idx="1"/>
          </p:nvPr>
        </p:nvSpPr>
        <p:spPr/>
        <p:txBody>
          <a:bodyPr/>
          <a:lstStyle/>
          <a:p>
            <a:pPr defTabSz="1217613">
              <a:spcBef>
                <a:spcPct val="0"/>
              </a:spcBef>
            </a:pPr>
            <a:endParaRPr lang="zh-CN" altLang="en-US"/>
          </a:p>
        </p:txBody>
      </p:sp>
      <p:sp>
        <p:nvSpPr>
          <p:cNvPr id="969732"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5E9A5E3C-D5F1-471E-A382-98FCBA655F26}" type="slidenum">
              <a:rPr lang="zh-CN" altLang="en-US" sz="1200">
                <a:latin typeface="Calibri" pitchFamily="34" charset="0"/>
                <a:ea typeface="微软雅黑" pitchFamily="34" charset="-122"/>
              </a:rPr>
              <a:pPr algn="r" eaLnBrk="1" hangingPunct="1"/>
              <a:t>57</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546348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6114" name="幻灯片图像占位符 1"/>
          <p:cNvSpPr>
            <a:spLocks noGrp="1" noRot="1" noChangeAspect="1" noTextEdit="1"/>
          </p:cNvSpPr>
          <p:nvPr>
            <p:ph type="sldImg"/>
          </p:nvPr>
        </p:nvSpPr>
        <p:spPr>
          <a:ln/>
        </p:spPr>
      </p:sp>
      <p:sp>
        <p:nvSpPr>
          <p:cNvPr id="986115" name="备注占位符 2"/>
          <p:cNvSpPr>
            <a:spLocks noGrp="1"/>
          </p:cNvSpPr>
          <p:nvPr>
            <p:ph type="body" idx="1"/>
          </p:nvPr>
        </p:nvSpPr>
        <p:spPr/>
        <p:txBody>
          <a:bodyPr/>
          <a:lstStyle/>
          <a:p>
            <a:pPr defTabSz="1217613">
              <a:spcBef>
                <a:spcPct val="0"/>
              </a:spcBef>
            </a:pPr>
            <a:endParaRPr lang="zh-CN" altLang="en-US"/>
          </a:p>
        </p:txBody>
      </p:sp>
      <p:sp>
        <p:nvSpPr>
          <p:cNvPr id="986116"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74DD6B68-8854-4EBC-831F-9067B2BA28A2}" type="slidenum">
              <a:rPr lang="zh-CN" altLang="en-US" sz="1200">
                <a:latin typeface="Calibri" pitchFamily="34" charset="0"/>
                <a:ea typeface="微软雅黑" pitchFamily="34" charset="-122"/>
              </a:rPr>
              <a:pPr algn="r" eaLnBrk="1" hangingPunct="1"/>
              <a:t>58</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1072292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6962" name="幻灯片图像占位符 1"/>
          <p:cNvSpPr>
            <a:spLocks noGrp="1" noRot="1" noChangeAspect="1" noTextEdit="1"/>
          </p:cNvSpPr>
          <p:nvPr>
            <p:ph type="sldImg"/>
          </p:nvPr>
        </p:nvSpPr>
        <p:spPr>
          <a:ln/>
        </p:spPr>
      </p:sp>
      <p:sp>
        <p:nvSpPr>
          <p:cNvPr id="936963" name="备注占位符 2"/>
          <p:cNvSpPr>
            <a:spLocks noGrp="1"/>
          </p:cNvSpPr>
          <p:nvPr>
            <p:ph type="body" idx="1"/>
          </p:nvPr>
        </p:nvSpPr>
        <p:spPr/>
        <p:txBody>
          <a:bodyPr/>
          <a:lstStyle/>
          <a:p>
            <a:pPr defTabSz="1217613">
              <a:spcBef>
                <a:spcPct val="0"/>
              </a:spcBef>
            </a:pPr>
            <a:endParaRPr lang="zh-CN" altLang="en-US"/>
          </a:p>
        </p:txBody>
      </p:sp>
      <p:sp>
        <p:nvSpPr>
          <p:cNvPr id="936964" name="灯片编号占位符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fld id="{9A6334E2-B10E-4232-878C-7B1245C3C471}" type="slidenum">
              <a:rPr lang="zh-CN" altLang="en-US" sz="1200">
                <a:latin typeface="Calibri" pitchFamily="34" charset="0"/>
                <a:ea typeface="微软雅黑" pitchFamily="34" charset="-122"/>
              </a:rPr>
              <a:pPr algn="r" eaLnBrk="1" hangingPunct="1"/>
              <a:t>97</a:t>
            </a:fld>
            <a:endParaRPr lang="en-US" altLang="zh-CN" sz="1200">
              <a:latin typeface="Calibri" pitchFamily="34" charset="0"/>
              <a:ea typeface="微软雅黑" pitchFamily="34" charset="-122"/>
            </a:endParaRPr>
          </a:p>
        </p:txBody>
      </p:sp>
    </p:spTree>
    <p:extLst>
      <p:ext uri="{BB962C8B-B14F-4D97-AF65-F5344CB8AC3E}">
        <p14:creationId xmlns:p14="http://schemas.microsoft.com/office/powerpoint/2010/main" val="4092662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9550" cy="1471613"/>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30388" y="3887788"/>
            <a:ext cx="8537575"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单击以编辑母版副标题样式</a:t>
            </a:r>
            <a:endParaRPr lang="zh-CN" altLang="en-US"/>
          </a:p>
        </p:txBody>
      </p:sp>
    </p:spTree>
    <p:extLst>
      <p:ext uri="{BB962C8B-B14F-4D97-AF65-F5344CB8AC3E}">
        <p14:creationId xmlns:p14="http://schemas.microsoft.com/office/powerpoint/2010/main" val="4150594825"/>
      </p:ext>
    </p:extLst>
  </p:cSld>
  <p:clrMapOvr>
    <a:masterClrMapping/>
  </p:clrMapOvr>
  <p:transition spd="med" advClick="0" advTm="0">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0"/>
            <a:ext cx="10979150" cy="4527550"/>
          </a:xfrm>
          <a:prstGeom prst="rect">
            <a:avLst/>
          </a:prstGeo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4292144556"/>
      </p:ext>
    </p:extLst>
  </p:cSld>
  <p:clrMapOvr>
    <a:masterClrMapping/>
  </p:clrMapOvr>
  <p:transition spd="med" advClick="0" advTm="0">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43963" y="274638"/>
            <a:ext cx="2744787" cy="5853112"/>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8"/>
            <a:ext cx="8081963" cy="5853112"/>
          </a:xfrm>
          <a:prstGeom prst="rect">
            <a:avLst/>
          </a:prstGeo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885743157"/>
      </p:ext>
    </p:extLst>
  </p:cSld>
  <p:clrMapOvr>
    <a:masterClrMapping/>
  </p:clrMapOvr>
  <p:transition spd="med" advClick="0"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609600" y="1600200"/>
            <a:ext cx="10979150" cy="4527550"/>
          </a:xfrm>
          <a:prstGeom prst="rect">
            <a:avLst/>
          </a:prstGeo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148653426"/>
      </p:ext>
    </p:extLst>
  </p:cSld>
  <p:clrMapOvr>
    <a:masterClrMapping/>
  </p:clrMapOvr>
  <p:transition spd="med" advClick="0" advTm="0">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613" y="4408488"/>
            <a:ext cx="10367962"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613" y="2906713"/>
            <a:ext cx="10367962" cy="1501775"/>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编辑母版文本样式</a:t>
            </a:r>
          </a:p>
        </p:txBody>
      </p:sp>
    </p:spTree>
    <p:extLst>
      <p:ext uri="{BB962C8B-B14F-4D97-AF65-F5344CB8AC3E}">
        <p14:creationId xmlns:p14="http://schemas.microsoft.com/office/powerpoint/2010/main" val="1723688953"/>
      </p:ext>
    </p:extLst>
  </p:cSld>
  <p:clrMapOvr>
    <a:masterClrMapping/>
  </p:clrMapOvr>
  <p:transition spd="med" advClick="0" advTm="0">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600200"/>
            <a:ext cx="5413375" cy="452755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5375" y="1600200"/>
            <a:ext cx="5413375" cy="452755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2587080053"/>
      </p:ext>
    </p:extLst>
  </p:cSld>
  <p:clrMapOvr>
    <a:masterClrMapping/>
  </p:clrMapOvr>
  <p:transition spd="med" advClick="0" advTm="0">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956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609600" y="2174875"/>
            <a:ext cx="5389563" cy="3952875"/>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6013" y="1535113"/>
            <a:ext cx="539273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96013" y="2174875"/>
            <a:ext cx="5392737" cy="3952875"/>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613955245"/>
      </p:ext>
    </p:extLst>
  </p:cSld>
  <p:clrMapOvr>
    <a:masterClrMapping/>
  </p:clrMapOvr>
  <p:transition spd="med" advClick="0" advTm="0">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9150" cy="1143000"/>
          </a:xfrm>
          <a:prstGeom prst="rect">
            <a:avLst/>
          </a:prstGeom>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2231191942"/>
      </p:ext>
    </p:extLst>
  </p:cSld>
  <p:clrMapOvr>
    <a:masterClrMapping/>
  </p:clrMapOvr>
  <p:transition spd="med" advClick="0" advTm="0">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525017768"/>
      </p:ext>
    </p:extLst>
  </p:cSld>
  <p:clrMapOvr>
    <a:masterClrMapping/>
  </p:clrMapOvr>
  <p:transition spd="med" advClick="0" advTm="0">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73050"/>
            <a:ext cx="4013200"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8850" y="273050"/>
            <a:ext cx="6819900" cy="5854700"/>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0" y="1435100"/>
            <a:ext cx="4013200" cy="469265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Tree>
    <p:extLst>
      <p:ext uri="{BB962C8B-B14F-4D97-AF65-F5344CB8AC3E}">
        <p14:creationId xmlns:p14="http://schemas.microsoft.com/office/powerpoint/2010/main" val="325202598"/>
      </p:ext>
    </p:extLst>
  </p:cSld>
  <p:clrMapOvr>
    <a:masterClrMapping/>
  </p:clrMapOvr>
  <p:transition spd="med" advClick="0" advTm="0">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775" y="4802188"/>
            <a:ext cx="7319963" cy="566737"/>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90775" y="612775"/>
            <a:ext cx="7319963" cy="4116388"/>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zh-CN" altLang="en-US"/>
          </a:p>
        </p:txBody>
      </p:sp>
      <p:sp>
        <p:nvSpPr>
          <p:cNvPr id="4" name="文本占位符 3"/>
          <p:cNvSpPr>
            <a:spLocks noGrp="1"/>
          </p:cNvSpPr>
          <p:nvPr>
            <p:ph type="body" sz="half" idx="2"/>
          </p:nvPr>
        </p:nvSpPr>
        <p:spPr>
          <a:xfrm>
            <a:off x="2390775" y="5368925"/>
            <a:ext cx="7319963" cy="8048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Tree>
    <p:extLst>
      <p:ext uri="{BB962C8B-B14F-4D97-AF65-F5344CB8AC3E}">
        <p14:creationId xmlns:p14="http://schemas.microsoft.com/office/powerpoint/2010/main" val="1355435591"/>
      </p:ext>
    </p:extLst>
  </p:cSld>
  <p:clrMapOvr>
    <a:masterClrMapping/>
  </p:clrMapOvr>
  <p:transition spd="med" advClick="0" advTm="0">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pattFill prst="dkUpDiag">
          <a:fgClr>
            <a:srgbClr val="D9D9D9"/>
          </a:fgClr>
          <a:bgClr>
            <a:srgbClr val="F2F2F2"/>
          </a:bgClr>
        </a:pattFill>
        <a:effectLst/>
      </p:bgPr>
    </p:bg>
    <p:spTree>
      <p:nvGrpSpPr>
        <p:cNvPr id="1" name=""/>
        <p:cNvGrpSpPr/>
        <p:nvPr/>
      </p:nvGrpSpPr>
      <p:grpSpPr>
        <a:xfrm>
          <a:off x="0" y="0"/>
          <a:ext cx="0" cy="0"/>
          <a:chOff x="0" y="0"/>
          <a:chExt cx="0" cy="0"/>
        </a:xfrm>
      </p:grpSpPr>
      <p:pic>
        <p:nvPicPr>
          <p:cNvPr id="881708" name="Picture 44"/>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0" y="-25400"/>
            <a:ext cx="12190413" cy="6884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959" r:id="rId1"/>
    <p:sldLayoutId id="2147483960" r:id="rId2"/>
    <p:sldLayoutId id="2147483961" r:id="rId3"/>
    <p:sldLayoutId id="2147483962" r:id="rId4"/>
    <p:sldLayoutId id="2147483963" r:id="rId5"/>
    <p:sldLayoutId id="2147483964" r:id="rId6"/>
    <p:sldLayoutId id="2147483965" r:id="rId7"/>
    <p:sldLayoutId id="2147483966" r:id="rId8"/>
    <p:sldLayoutId id="2147483967" r:id="rId9"/>
    <p:sldLayoutId id="2147483968" r:id="rId10"/>
    <p:sldLayoutId id="2147483969" r:id="rId11"/>
  </p:sldLayoutIdLst>
  <p:transition spd="med" advClick="0" advTm="0">
    <p:pull/>
  </p:transition>
  <p:timing>
    <p:tnLst>
      <p:par>
        <p:cTn id="1" dur="indefinite" restart="never" nodeType="tmRoot"/>
      </p:par>
    </p:tnLst>
  </p:timing>
  <p:txStyles>
    <p:titleStyle>
      <a:lvl1pPr algn="ctr" defTabSz="1217613" rtl="0" eaLnBrk="1" fontAlgn="base" hangingPunct="1">
        <a:spcBef>
          <a:spcPct val="0"/>
        </a:spcBef>
        <a:spcAft>
          <a:spcPct val="0"/>
        </a:spcAft>
        <a:defRPr sz="5900">
          <a:solidFill>
            <a:schemeClr val="tx1"/>
          </a:solidFill>
          <a:latin typeface="+mj-lt"/>
          <a:ea typeface="+mj-ea"/>
          <a:cs typeface="+mj-cs"/>
        </a:defRPr>
      </a:lvl1pPr>
      <a:lvl2pPr algn="ctr" defTabSz="1217613" rtl="0" eaLnBrk="1" fontAlgn="base" hangingPunct="1">
        <a:spcBef>
          <a:spcPct val="0"/>
        </a:spcBef>
        <a:spcAft>
          <a:spcPct val="0"/>
        </a:spcAft>
        <a:defRPr sz="5900">
          <a:solidFill>
            <a:schemeClr val="tx1"/>
          </a:solidFill>
          <a:latin typeface="Arial" pitchFamily="34" charset="0"/>
          <a:ea typeface="宋体" pitchFamily="2" charset="-122"/>
        </a:defRPr>
      </a:lvl2pPr>
      <a:lvl3pPr algn="ctr" defTabSz="1217613" rtl="0" eaLnBrk="1" fontAlgn="base" hangingPunct="1">
        <a:spcBef>
          <a:spcPct val="0"/>
        </a:spcBef>
        <a:spcAft>
          <a:spcPct val="0"/>
        </a:spcAft>
        <a:defRPr sz="5900">
          <a:solidFill>
            <a:schemeClr val="tx1"/>
          </a:solidFill>
          <a:latin typeface="Arial" pitchFamily="34" charset="0"/>
          <a:ea typeface="宋体" pitchFamily="2" charset="-122"/>
        </a:defRPr>
      </a:lvl3pPr>
      <a:lvl4pPr algn="ctr" defTabSz="1217613" rtl="0" eaLnBrk="1" fontAlgn="base" hangingPunct="1">
        <a:spcBef>
          <a:spcPct val="0"/>
        </a:spcBef>
        <a:spcAft>
          <a:spcPct val="0"/>
        </a:spcAft>
        <a:defRPr sz="5900">
          <a:solidFill>
            <a:schemeClr val="tx1"/>
          </a:solidFill>
          <a:latin typeface="Arial" pitchFamily="34" charset="0"/>
          <a:ea typeface="宋体" pitchFamily="2" charset="-122"/>
        </a:defRPr>
      </a:lvl4pPr>
      <a:lvl5pPr algn="ctr" defTabSz="1217613" rtl="0" eaLnBrk="1" fontAlgn="base" hangingPunct="1">
        <a:spcBef>
          <a:spcPct val="0"/>
        </a:spcBef>
        <a:spcAft>
          <a:spcPct val="0"/>
        </a:spcAft>
        <a:defRPr sz="5900">
          <a:solidFill>
            <a:schemeClr val="tx1"/>
          </a:solidFill>
          <a:latin typeface="Arial" pitchFamily="34" charset="0"/>
          <a:ea typeface="宋体" pitchFamily="2" charset="-122"/>
        </a:defRPr>
      </a:lvl5pPr>
      <a:lvl6pPr marL="457200" algn="ctr" defTabSz="1217613" rtl="0" eaLnBrk="1" fontAlgn="base" hangingPunct="1">
        <a:spcBef>
          <a:spcPct val="0"/>
        </a:spcBef>
        <a:spcAft>
          <a:spcPct val="0"/>
        </a:spcAft>
        <a:defRPr sz="5900">
          <a:solidFill>
            <a:schemeClr val="tx1"/>
          </a:solidFill>
          <a:latin typeface="Arial" pitchFamily="34" charset="0"/>
          <a:ea typeface="宋体" pitchFamily="2" charset="-122"/>
        </a:defRPr>
      </a:lvl6pPr>
      <a:lvl7pPr marL="914400" algn="ctr" defTabSz="1217613" rtl="0" eaLnBrk="1" fontAlgn="base" hangingPunct="1">
        <a:spcBef>
          <a:spcPct val="0"/>
        </a:spcBef>
        <a:spcAft>
          <a:spcPct val="0"/>
        </a:spcAft>
        <a:defRPr sz="5900">
          <a:solidFill>
            <a:schemeClr val="tx1"/>
          </a:solidFill>
          <a:latin typeface="Arial" pitchFamily="34" charset="0"/>
          <a:ea typeface="宋体" pitchFamily="2" charset="-122"/>
        </a:defRPr>
      </a:lvl7pPr>
      <a:lvl8pPr marL="1371600" algn="ctr" defTabSz="1217613" rtl="0" eaLnBrk="1" fontAlgn="base" hangingPunct="1">
        <a:spcBef>
          <a:spcPct val="0"/>
        </a:spcBef>
        <a:spcAft>
          <a:spcPct val="0"/>
        </a:spcAft>
        <a:defRPr sz="5900">
          <a:solidFill>
            <a:schemeClr val="tx1"/>
          </a:solidFill>
          <a:latin typeface="Arial" pitchFamily="34" charset="0"/>
          <a:ea typeface="宋体" pitchFamily="2" charset="-122"/>
        </a:defRPr>
      </a:lvl8pPr>
      <a:lvl9pPr marL="1828800" algn="ctr" defTabSz="1217613" rtl="0" eaLnBrk="1" fontAlgn="base" hangingPunct="1">
        <a:spcBef>
          <a:spcPct val="0"/>
        </a:spcBef>
        <a:spcAft>
          <a:spcPct val="0"/>
        </a:spcAft>
        <a:defRPr sz="5900">
          <a:solidFill>
            <a:schemeClr val="tx1"/>
          </a:solidFill>
          <a:latin typeface="Arial" pitchFamily="34" charset="0"/>
          <a:ea typeface="宋体" pitchFamily="2" charset="-122"/>
        </a:defRPr>
      </a:lvl9pPr>
    </p:titleStyle>
    <p:bodyStyle>
      <a:lvl1pPr marL="455613" indent="-455613" algn="l" defTabSz="1217613" rtl="0" eaLnBrk="1" fontAlgn="base" hangingPunct="1">
        <a:spcBef>
          <a:spcPct val="20000"/>
        </a:spcBef>
        <a:spcAft>
          <a:spcPct val="0"/>
        </a:spcAft>
        <a:buFont typeface="Arial" pitchFamily="34" charset="0"/>
        <a:buChar char="•"/>
        <a:defRPr sz="4300">
          <a:solidFill>
            <a:schemeClr val="tx1"/>
          </a:solidFill>
          <a:latin typeface="+mn-lt"/>
          <a:ea typeface="+mn-ea"/>
          <a:cs typeface="+mn-cs"/>
        </a:defRPr>
      </a:lvl1pPr>
      <a:lvl2pPr marL="990600" indent="-381000" algn="l" defTabSz="1217613" rtl="0" eaLnBrk="1" fontAlgn="base" hangingPunct="1">
        <a:spcBef>
          <a:spcPct val="20000"/>
        </a:spcBef>
        <a:spcAft>
          <a:spcPct val="0"/>
        </a:spcAft>
        <a:buFont typeface="Arial" pitchFamily="34" charset="0"/>
        <a:buChar char="–"/>
        <a:defRPr sz="3800">
          <a:solidFill>
            <a:schemeClr val="tx1"/>
          </a:solidFill>
          <a:latin typeface="+mn-lt"/>
          <a:ea typeface="+mn-ea"/>
        </a:defRPr>
      </a:lvl2pPr>
      <a:lvl3pPr marL="1524000" indent="-304800" algn="l" defTabSz="1217613" rtl="0" eaLnBrk="1" fontAlgn="base" hangingPunct="1">
        <a:spcBef>
          <a:spcPct val="20000"/>
        </a:spcBef>
        <a:spcAft>
          <a:spcPct val="0"/>
        </a:spcAft>
        <a:buFont typeface="Arial" pitchFamily="34" charset="0"/>
        <a:buChar char="•"/>
        <a:defRPr sz="3100">
          <a:solidFill>
            <a:schemeClr val="tx1"/>
          </a:solidFill>
          <a:latin typeface="+mn-lt"/>
          <a:ea typeface="+mn-ea"/>
        </a:defRPr>
      </a:lvl3pPr>
      <a:lvl4pPr marL="2133600" indent="-307975"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4pPr>
      <a:lvl5pPr marL="27432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5pPr>
      <a:lvl6pPr marL="32004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6pPr>
      <a:lvl7pPr marL="36576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7pPr>
      <a:lvl8pPr marL="41148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8pPr>
      <a:lvl9pPr marL="4572000" indent="-303213" algn="l" defTabSz="1217613" rtl="0" eaLnBrk="1" fontAlgn="base" hangingPunct="1">
        <a:spcBef>
          <a:spcPct val="20000"/>
        </a:spcBef>
        <a:spcAft>
          <a:spcPct val="0"/>
        </a:spcAft>
        <a:buFont typeface="Arial" pitchFamily="34" charset="0"/>
        <a:buChar char="»"/>
        <a:defRPr sz="26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1.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5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图片 106">
            <a:extLst>
              <a:ext uri="{FF2B5EF4-FFF2-40B4-BE49-F238E27FC236}">
                <a16:creationId xmlns:a16="http://schemas.microsoft.com/office/drawing/2014/main" id="{36E7B933-2CBB-4285-9C01-8265D4BDB7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4" y="0"/>
            <a:ext cx="12194906" cy="6865732"/>
          </a:xfrm>
          <a:prstGeom prst="rect">
            <a:avLst/>
          </a:prstGeom>
        </p:spPr>
      </p:pic>
      <p:sp>
        <p:nvSpPr>
          <p:cNvPr id="112" name="TextBox 26">
            <a:extLst>
              <a:ext uri="{FF2B5EF4-FFF2-40B4-BE49-F238E27FC236}">
                <a16:creationId xmlns:a16="http://schemas.microsoft.com/office/drawing/2014/main" id="{676899CD-5C83-4B53-BFA7-53ABDA795D87}"/>
              </a:ext>
            </a:extLst>
          </p:cNvPr>
          <p:cNvSpPr txBox="1"/>
          <p:nvPr/>
        </p:nvSpPr>
        <p:spPr>
          <a:xfrm>
            <a:off x="549671" y="2152689"/>
            <a:ext cx="5722484" cy="1754326"/>
          </a:xfrm>
          <a:prstGeom prst="rect">
            <a:avLst/>
          </a:prstGeom>
          <a:noFill/>
        </p:spPr>
        <p:txBody>
          <a:bodyPr wrap="square" rtlCol="0">
            <a:spAutoFit/>
          </a:bodyPr>
          <a:lstStyle/>
          <a:p>
            <a:r>
              <a:rPr lang="zh-CN" altLang="en-US" sz="5400" b="1" dirty="0" smtClean="0">
                <a:solidFill>
                  <a:schemeClr val="bg1"/>
                </a:solidFill>
                <a:latin typeface="华文楷体" panose="02010600040101010101" pitchFamily="2" charset="-122"/>
                <a:ea typeface="华文楷体" panose="02010600040101010101" pitchFamily="2" charset="-122"/>
              </a:rPr>
              <a:t>面向对象程序设计</a:t>
            </a:r>
            <a:endParaRPr lang="en-US" altLang="zh-CN" sz="5400" b="1" dirty="0" smtClean="0">
              <a:solidFill>
                <a:schemeClr val="bg1"/>
              </a:solidFill>
              <a:latin typeface="华文楷体" panose="02010600040101010101" pitchFamily="2" charset="-122"/>
              <a:ea typeface="华文楷体" panose="02010600040101010101" pitchFamily="2" charset="-122"/>
            </a:endParaRPr>
          </a:p>
          <a:p>
            <a:r>
              <a:rPr lang="zh-CN" altLang="en-US" sz="5400" b="1" dirty="0">
                <a:solidFill>
                  <a:schemeClr val="bg1"/>
                </a:solidFill>
                <a:latin typeface="楷体" panose="02010609060101010101" pitchFamily="49" charset="-122"/>
                <a:ea typeface="楷体" panose="02010609060101010101" pitchFamily="49" charset="-122"/>
              </a:rPr>
              <a:t>运算符重载</a:t>
            </a:r>
            <a:endParaRPr lang="zh-CN" altLang="en-US" sz="5400" b="1" dirty="0">
              <a:solidFill>
                <a:schemeClr val="bg1"/>
              </a:solidFill>
              <a:latin typeface="华文楷体" panose="02010600040101010101" pitchFamily="2" charset="-122"/>
              <a:ea typeface="华文楷体" panose="02010600040101010101" pitchFamily="2" charset="-122"/>
            </a:endParaRPr>
          </a:p>
        </p:txBody>
      </p:sp>
      <p:sp>
        <p:nvSpPr>
          <p:cNvPr id="117" name="TextBox 12">
            <a:extLst>
              <a:ext uri="{FF2B5EF4-FFF2-40B4-BE49-F238E27FC236}">
                <a16:creationId xmlns:a16="http://schemas.microsoft.com/office/drawing/2014/main" id="{479E23A7-7B83-4AF3-8795-3B16207A7272}"/>
              </a:ext>
            </a:extLst>
          </p:cNvPr>
          <p:cNvSpPr txBox="1"/>
          <p:nvPr/>
        </p:nvSpPr>
        <p:spPr>
          <a:xfrm>
            <a:off x="540346" y="988368"/>
            <a:ext cx="2779101" cy="1200329"/>
          </a:xfrm>
          <a:prstGeom prst="rect">
            <a:avLst/>
          </a:prstGeom>
          <a:noFill/>
        </p:spPr>
        <p:txBody>
          <a:bodyPr wrap="square" rtlCol="0">
            <a:spAutoFit/>
          </a:bodyPr>
          <a:lstStyle/>
          <a:p>
            <a:r>
              <a:rPr lang="en-US" altLang="zh-CN" sz="7200" spc="-300" dirty="0" smtClean="0">
                <a:solidFill>
                  <a:schemeClr val="bg1"/>
                </a:solidFill>
                <a:latin typeface="华文楷体" panose="02010600040101010101" pitchFamily="2" charset="-122"/>
                <a:ea typeface="华文楷体" panose="02010600040101010101" pitchFamily="2" charset="-122"/>
              </a:rPr>
              <a:t>2021</a:t>
            </a:r>
            <a:endParaRPr lang="zh-CN" altLang="en-US" sz="7200" spc="-300" dirty="0">
              <a:solidFill>
                <a:schemeClr val="bg1"/>
              </a:solidFill>
              <a:latin typeface="华文楷体" panose="02010600040101010101" pitchFamily="2" charset="-122"/>
              <a:ea typeface="华文楷体" panose="02010600040101010101" pitchFamily="2" charset="-122"/>
            </a:endParaRPr>
          </a:p>
        </p:txBody>
      </p:sp>
      <p:sp>
        <p:nvSpPr>
          <p:cNvPr id="121" name="TextBox 33">
            <a:extLst>
              <a:ext uri="{FF2B5EF4-FFF2-40B4-BE49-F238E27FC236}">
                <a16:creationId xmlns:a16="http://schemas.microsoft.com/office/drawing/2014/main" id="{FFD3213A-B971-4F8D-8915-020533E32684}"/>
              </a:ext>
            </a:extLst>
          </p:cNvPr>
          <p:cNvSpPr txBox="1"/>
          <p:nvPr/>
        </p:nvSpPr>
        <p:spPr>
          <a:xfrm>
            <a:off x="842591" y="4509210"/>
            <a:ext cx="6206700" cy="584775"/>
          </a:xfrm>
          <a:prstGeom prst="rect">
            <a:avLst/>
          </a:prstGeom>
          <a:noFill/>
        </p:spPr>
        <p:txBody>
          <a:bodyPr wrap="square" rtlCol="0">
            <a:spAutoFit/>
          </a:bodyPr>
          <a:lstStyle/>
          <a:p>
            <a:r>
              <a:rPr lang="zh-CN" altLang="en-US" sz="3200" dirty="0" smtClean="0">
                <a:solidFill>
                  <a:schemeClr val="bg1"/>
                </a:solidFill>
                <a:latin typeface="华文隶书" panose="02010800040101010101" pitchFamily="2" charset="-122"/>
                <a:ea typeface="华文隶书" panose="02010800040101010101" pitchFamily="2" charset="-122"/>
              </a:rPr>
              <a:t>李际军  </a:t>
            </a:r>
            <a:r>
              <a:rPr lang="en-US" altLang="zh-CN" sz="3200" dirty="0" smtClean="0">
                <a:solidFill>
                  <a:schemeClr val="bg1"/>
                </a:solidFill>
                <a:latin typeface="华文隶书" panose="02010800040101010101" pitchFamily="2" charset="-122"/>
                <a:ea typeface="华文隶书" panose="02010800040101010101" pitchFamily="2" charset="-122"/>
              </a:rPr>
              <a:t>lijijun@cs.zju.edu.cn</a:t>
            </a:r>
            <a:endParaRPr lang="zh-CN" altLang="en-US" sz="3200" dirty="0">
              <a:solidFill>
                <a:schemeClr val="bg1"/>
              </a:solidFill>
              <a:latin typeface="华文隶书" panose="02010800040101010101" pitchFamily="2" charset="-122"/>
              <a:ea typeface="华文隶书" panose="02010800040101010101" pitchFamily="2" charset="-122"/>
            </a:endParaRPr>
          </a:p>
        </p:txBody>
      </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 calcmode="lin" valueType="num">
                                      <p:cBhvr>
                                        <p:cTn id="7" dur="1000" fill="hold"/>
                                        <p:tgtEl>
                                          <p:spTgt spid="107"/>
                                        </p:tgtEl>
                                        <p:attrNameLst>
                                          <p:attrName>ppt_w</p:attrName>
                                        </p:attrNameLst>
                                      </p:cBhvr>
                                      <p:tavLst>
                                        <p:tav tm="0">
                                          <p:val>
                                            <p:strVal val="#ppt_w+.3"/>
                                          </p:val>
                                        </p:tav>
                                        <p:tav tm="100000">
                                          <p:val>
                                            <p:strVal val="#ppt_w"/>
                                          </p:val>
                                        </p:tav>
                                      </p:tavLst>
                                    </p:anim>
                                    <p:anim calcmode="lin" valueType="num">
                                      <p:cBhvr>
                                        <p:cTn id="8" dur="1000" fill="hold"/>
                                        <p:tgtEl>
                                          <p:spTgt spid="107"/>
                                        </p:tgtEl>
                                        <p:attrNameLst>
                                          <p:attrName>ppt_h</p:attrName>
                                        </p:attrNameLst>
                                      </p:cBhvr>
                                      <p:tavLst>
                                        <p:tav tm="0">
                                          <p:val>
                                            <p:strVal val="#ppt_h"/>
                                          </p:val>
                                        </p:tav>
                                        <p:tav tm="100000">
                                          <p:val>
                                            <p:strVal val="#ppt_h"/>
                                          </p:val>
                                        </p:tav>
                                      </p:tavLst>
                                    </p:anim>
                                    <p:animEffect transition="in" filter="fade">
                                      <p:cBhvr>
                                        <p:cTn id="9" dur="1000"/>
                                        <p:tgtEl>
                                          <p:spTgt spid="107"/>
                                        </p:tgtEl>
                                      </p:cBhvr>
                                    </p:animEffect>
                                  </p:childTnLst>
                                </p:cTn>
                              </p:par>
                            </p:childTnLst>
                          </p:cTn>
                        </p:par>
                        <p:par>
                          <p:cTn id="10" fill="hold">
                            <p:stCondLst>
                              <p:cond delay="1000"/>
                            </p:stCondLst>
                            <p:childTnLst>
                              <p:par>
                                <p:cTn id="11" presetID="45" presetClass="entr" presetSubtype="0" fill="hold" grpId="0" nodeType="afterEffect">
                                  <p:stCondLst>
                                    <p:cond delay="0"/>
                                  </p:stCondLst>
                                  <p:iterate type="lt">
                                    <p:tmPct val="10000"/>
                                  </p:iterate>
                                  <p:childTnLst>
                                    <p:set>
                                      <p:cBhvr>
                                        <p:cTn id="12" dur="1" fill="hold">
                                          <p:stCondLst>
                                            <p:cond delay="0"/>
                                          </p:stCondLst>
                                        </p:cTn>
                                        <p:tgtEl>
                                          <p:spTgt spid="117"/>
                                        </p:tgtEl>
                                        <p:attrNameLst>
                                          <p:attrName>style.visibility</p:attrName>
                                        </p:attrNameLst>
                                      </p:cBhvr>
                                      <p:to>
                                        <p:strVal val="visible"/>
                                      </p:to>
                                    </p:set>
                                    <p:animEffect transition="in" filter="fade">
                                      <p:cBhvr>
                                        <p:cTn id="13" dur="1000"/>
                                        <p:tgtEl>
                                          <p:spTgt spid="117"/>
                                        </p:tgtEl>
                                      </p:cBhvr>
                                    </p:animEffect>
                                    <p:anim calcmode="lin" valueType="num">
                                      <p:cBhvr>
                                        <p:cTn id="14" dur="1000" fill="hold"/>
                                        <p:tgtEl>
                                          <p:spTgt spid="117"/>
                                        </p:tgtEl>
                                        <p:attrNameLst>
                                          <p:attrName>ppt_w</p:attrName>
                                        </p:attrNameLst>
                                      </p:cBhvr>
                                      <p:tavLst>
                                        <p:tav tm="0" fmla="#ppt_w*sin(2.5*pi*$)">
                                          <p:val>
                                            <p:fltVal val="0"/>
                                          </p:val>
                                        </p:tav>
                                        <p:tav tm="100000">
                                          <p:val>
                                            <p:fltVal val="1"/>
                                          </p:val>
                                        </p:tav>
                                      </p:tavLst>
                                    </p:anim>
                                    <p:anim calcmode="lin" valueType="num">
                                      <p:cBhvr>
                                        <p:cTn id="15" dur="1000" fill="hold"/>
                                        <p:tgtEl>
                                          <p:spTgt spid="117"/>
                                        </p:tgtEl>
                                        <p:attrNameLst>
                                          <p:attrName>ppt_h</p:attrName>
                                        </p:attrNameLst>
                                      </p:cBhvr>
                                      <p:tavLst>
                                        <p:tav tm="0">
                                          <p:val>
                                            <p:strVal val="#ppt_h"/>
                                          </p:val>
                                        </p:tav>
                                        <p:tav tm="100000">
                                          <p:val>
                                            <p:strVal val="#ppt_h"/>
                                          </p:val>
                                        </p:tav>
                                      </p:tavLst>
                                    </p:anim>
                                  </p:childTnLst>
                                </p:cTn>
                              </p:par>
                            </p:childTnLst>
                          </p:cTn>
                        </p:par>
                        <p:par>
                          <p:cTn id="16" fill="hold">
                            <p:stCondLst>
                              <p:cond delay="2300"/>
                            </p:stCondLst>
                            <p:childTnLst>
                              <p:par>
                                <p:cTn id="17" presetID="56" presetClass="entr" presetSubtype="0" fill="hold" grpId="0" nodeType="afterEffect">
                                  <p:stCondLst>
                                    <p:cond delay="0"/>
                                  </p:stCondLst>
                                  <p:iterate type="lt">
                                    <p:tmPct val="10000"/>
                                  </p:iterate>
                                  <p:childTnLst>
                                    <p:set>
                                      <p:cBhvr>
                                        <p:cTn id="18" dur="1" fill="hold">
                                          <p:stCondLst>
                                            <p:cond delay="0"/>
                                          </p:stCondLst>
                                        </p:cTn>
                                        <p:tgtEl>
                                          <p:spTgt spid="112"/>
                                        </p:tgtEl>
                                        <p:attrNameLst>
                                          <p:attrName>style.visibility</p:attrName>
                                        </p:attrNameLst>
                                      </p:cBhvr>
                                      <p:to>
                                        <p:strVal val="visible"/>
                                      </p:to>
                                    </p:set>
                                    <p:anim by="(-#ppt_w*2)" calcmode="lin" valueType="num">
                                      <p:cBhvr rctx="PPT">
                                        <p:cTn id="19" dur="500" autoRev="1" fill="hold">
                                          <p:stCondLst>
                                            <p:cond delay="0"/>
                                          </p:stCondLst>
                                        </p:cTn>
                                        <p:tgtEl>
                                          <p:spTgt spid="112"/>
                                        </p:tgtEl>
                                        <p:attrNameLst>
                                          <p:attrName>ppt_w</p:attrName>
                                        </p:attrNameLst>
                                      </p:cBhvr>
                                    </p:anim>
                                    <p:anim by="(#ppt_w*0.50)" calcmode="lin" valueType="num">
                                      <p:cBhvr>
                                        <p:cTn id="20" dur="500" decel="50000" autoRev="1" fill="hold">
                                          <p:stCondLst>
                                            <p:cond delay="0"/>
                                          </p:stCondLst>
                                        </p:cTn>
                                        <p:tgtEl>
                                          <p:spTgt spid="112"/>
                                        </p:tgtEl>
                                        <p:attrNameLst>
                                          <p:attrName>ppt_x</p:attrName>
                                        </p:attrNameLst>
                                      </p:cBhvr>
                                    </p:anim>
                                    <p:anim from="(-#ppt_h/2)" to="(#ppt_y)" calcmode="lin" valueType="num">
                                      <p:cBhvr>
                                        <p:cTn id="21" dur="1000" fill="hold">
                                          <p:stCondLst>
                                            <p:cond delay="0"/>
                                          </p:stCondLst>
                                        </p:cTn>
                                        <p:tgtEl>
                                          <p:spTgt spid="112"/>
                                        </p:tgtEl>
                                        <p:attrNameLst>
                                          <p:attrName>ppt_y</p:attrName>
                                        </p:attrNameLst>
                                      </p:cBhvr>
                                    </p:anim>
                                    <p:animRot by="21600000">
                                      <p:cBhvr>
                                        <p:cTn id="22" dur="1000" fill="hold">
                                          <p:stCondLst>
                                            <p:cond delay="0"/>
                                          </p:stCondLst>
                                        </p:cTn>
                                        <p:tgtEl>
                                          <p:spTgt spid="112"/>
                                        </p:tgtEl>
                                        <p:attrNameLst>
                                          <p:attrName>r</p:attrName>
                                        </p:attrNameLst>
                                      </p:cBhvr>
                                    </p:animRot>
                                  </p:childTnLst>
                                </p:cTn>
                              </p:par>
                            </p:childTnLst>
                          </p:cTn>
                        </p:par>
                        <p:par>
                          <p:cTn id="23" fill="hold">
                            <p:stCondLst>
                              <p:cond delay="4500"/>
                            </p:stCondLst>
                            <p:childTnLst>
                              <p:par>
                                <p:cTn id="24" presetID="42" presetClass="entr" presetSubtype="0" fill="hold" grpId="0" nodeType="afterEffect">
                                  <p:stCondLst>
                                    <p:cond delay="0"/>
                                  </p:stCondLst>
                                  <p:childTnLst>
                                    <p:set>
                                      <p:cBhvr>
                                        <p:cTn id="25" dur="1" fill="hold">
                                          <p:stCondLst>
                                            <p:cond delay="0"/>
                                          </p:stCondLst>
                                        </p:cTn>
                                        <p:tgtEl>
                                          <p:spTgt spid="121"/>
                                        </p:tgtEl>
                                        <p:attrNameLst>
                                          <p:attrName>style.visibility</p:attrName>
                                        </p:attrNameLst>
                                      </p:cBhvr>
                                      <p:to>
                                        <p:strVal val="visible"/>
                                      </p:to>
                                    </p:set>
                                    <p:animEffect transition="in" filter="fade">
                                      <p:cBhvr>
                                        <p:cTn id="26" dur="1000"/>
                                        <p:tgtEl>
                                          <p:spTgt spid="121"/>
                                        </p:tgtEl>
                                      </p:cBhvr>
                                    </p:animEffect>
                                    <p:anim calcmode="lin" valueType="num">
                                      <p:cBhvr>
                                        <p:cTn id="27" dur="1000" fill="hold"/>
                                        <p:tgtEl>
                                          <p:spTgt spid="121"/>
                                        </p:tgtEl>
                                        <p:attrNameLst>
                                          <p:attrName>ppt_x</p:attrName>
                                        </p:attrNameLst>
                                      </p:cBhvr>
                                      <p:tavLst>
                                        <p:tav tm="0">
                                          <p:val>
                                            <p:strVal val="#ppt_x"/>
                                          </p:val>
                                        </p:tav>
                                        <p:tav tm="100000">
                                          <p:val>
                                            <p:strVal val="#ppt_x"/>
                                          </p:val>
                                        </p:tav>
                                      </p:tavLst>
                                    </p:anim>
                                    <p:anim calcmode="lin" valueType="num">
                                      <p:cBhvr>
                                        <p:cTn id="28" dur="1000" fill="hold"/>
                                        <p:tgtEl>
                                          <p:spTgt spid="1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p:bldP spid="117" grpId="0"/>
      <p:bldP spid="12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txBox="1">
            <a:spLocks noChangeArrowheads="1"/>
          </p:cNvSpPr>
          <p:nvPr/>
        </p:nvSpPr>
        <p:spPr bwMode="auto">
          <a:xfrm>
            <a:off x="125777" y="909514"/>
            <a:ext cx="11815366" cy="452701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defRPr/>
            </a:pPr>
            <a:r>
              <a:rPr lang="zh-CN" altLang="en-US" sz="2801" b="0" kern="0" dirty="0">
                <a:latin typeface="楷体" panose="02010609060101010101" pitchFamily="49" charset="-122"/>
                <a:ea typeface="楷体" panose="02010609060101010101" pitchFamily="49" charset="-122"/>
              </a:rPr>
              <a:t>（</a:t>
            </a:r>
            <a:r>
              <a:rPr lang="en-US" altLang="zh-CN" sz="2801" b="0" kern="0" dirty="0">
                <a:latin typeface="楷体" panose="02010609060101010101" pitchFamily="49" charset="-122"/>
                <a:ea typeface="楷体" panose="02010609060101010101" pitchFamily="49" charset="-122"/>
              </a:rPr>
              <a:t>1</a:t>
            </a:r>
            <a:r>
              <a:rPr lang="zh-CN" altLang="en-US" sz="2801" b="0" kern="0" dirty="0">
                <a:latin typeface="楷体" panose="02010609060101010101" pitchFamily="49" charset="-122"/>
                <a:ea typeface="楷体" panose="02010609060101010101" pitchFamily="49" charset="-122"/>
              </a:rPr>
              <a:t>）不可臆造新的运算符。必须把重载运算符限制在</a:t>
            </a:r>
            <a:r>
              <a:rPr lang="en-US" altLang="zh-CN" sz="2801" b="0" kern="0" dirty="0">
                <a:latin typeface="楷体" panose="02010609060101010101" pitchFamily="49" charset="-122"/>
                <a:ea typeface="楷体" panose="02010609060101010101" pitchFamily="49" charset="-122"/>
              </a:rPr>
              <a:t>C++</a:t>
            </a:r>
            <a:r>
              <a:rPr lang="zh-CN" altLang="en-US" sz="2801" b="0" kern="0" dirty="0">
                <a:latin typeface="楷体" panose="02010609060101010101" pitchFamily="49" charset="-122"/>
                <a:ea typeface="楷体" panose="02010609060101010101" pitchFamily="49" charset="-122"/>
              </a:rPr>
              <a:t>语言中已有的运算符范围内的允许重载的运算符之中。</a:t>
            </a:r>
            <a:endParaRPr lang="en-US" altLang="zh-CN" sz="2801" b="0" kern="0" dirty="0">
              <a:latin typeface="楷体" panose="02010609060101010101" pitchFamily="49" charset="-122"/>
              <a:ea typeface="楷体" panose="02010609060101010101" pitchFamily="49" charset="-122"/>
            </a:endParaRPr>
          </a:p>
          <a:p>
            <a:pPr>
              <a:defRPr/>
            </a:pPr>
            <a:r>
              <a:rPr lang="zh-CN" altLang="en-US" sz="2801" b="0" kern="0" dirty="0">
                <a:latin typeface="楷体" panose="02010609060101010101" pitchFamily="49" charset="-122"/>
                <a:ea typeface="楷体" panose="02010609060101010101" pitchFamily="49" charset="-122"/>
              </a:rPr>
              <a:t>（</a:t>
            </a:r>
            <a:r>
              <a:rPr lang="en-US" altLang="zh-CN" sz="2801" b="0" kern="0" dirty="0">
                <a:latin typeface="楷体" panose="02010609060101010101" pitchFamily="49" charset="-122"/>
                <a:ea typeface="楷体" panose="02010609060101010101" pitchFamily="49" charset="-122"/>
              </a:rPr>
              <a:t>2</a:t>
            </a:r>
            <a:r>
              <a:rPr lang="zh-CN" altLang="en-US" sz="2801" b="0" kern="0" dirty="0">
                <a:latin typeface="楷体" panose="02010609060101010101" pitchFamily="49" charset="-122"/>
                <a:ea typeface="楷体" panose="02010609060101010101" pitchFamily="49" charset="-122"/>
              </a:rPr>
              <a:t>）重载运算符坚持</a:t>
            </a:r>
            <a:r>
              <a:rPr lang="en-US" altLang="zh-CN" sz="2801" b="0" kern="0" dirty="0">
                <a:latin typeface="楷体" panose="02010609060101010101" pitchFamily="49" charset="-122"/>
                <a:ea typeface="楷体" panose="02010609060101010101" pitchFamily="49" charset="-122"/>
              </a:rPr>
              <a:t>4</a:t>
            </a:r>
            <a:r>
              <a:rPr lang="zh-CN" altLang="en-US" sz="2801" b="0" kern="0" dirty="0">
                <a:latin typeface="楷体" panose="02010609060101010101" pitchFamily="49" charset="-122"/>
                <a:ea typeface="楷体" panose="02010609060101010101" pitchFamily="49" charset="-122"/>
              </a:rPr>
              <a:t>个“不能改变”</a:t>
            </a:r>
            <a:r>
              <a:rPr lang="en-US" altLang="zh-CN" sz="2801" b="0" kern="0" dirty="0">
                <a:latin typeface="楷体" panose="02010609060101010101" pitchFamily="49" charset="-122"/>
                <a:ea typeface="楷体" panose="02010609060101010101" pitchFamily="49" charset="-122"/>
              </a:rPr>
              <a:t>:</a:t>
            </a:r>
            <a:endParaRPr lang="zh-CN" altLang="en-US" sz="2801" b="0" kern="0" dirty="0">
              <a:latin typeface="楷体" panose="02010609060101010101" pitchFamily="49" charset="-122"/>
              <a:ea typeface="楷体" panose="02010609060101010101" pitchFamily="49" charset="-122"/>
            </a:endParaRPr>
          </a:p>
          <a:p>
            <a:pPr lvl="1">
              <a:defRPr/>
            </a:pPr>
            <a:r>
              <a:rPr lang="zh-CN" altLang="en-US" sz="2801" b="0" kern="0" dirty="0">
                <a:latin typeface="楷体" panose="02010609060101010101" pitchFamily="49" charset="-122"/>
                <a:ea typeface="楷体" panose="02010609060101010101" pitchFamily="49" charset="-122"/>
              </a:rPr>
              <a:t>不能改变运算符操作数的</a:t>
            </a:r>
            <a:r>
              <a:rPr lang="zh-CN" altLang="en-US" sz="2801" b="0" kern="0" dirty="0">
                <a:solidFill>
                  <a:schemeClr val="bg2"/>
                </a:solidFill>
                <a:latin typeface="楷体" panose="02010609060101010101" pitchFamily="49" charset="-122"/>
                <a:ea typeface="楷体" panose="02010609060101010101" pitchFamily="49" charset="-122"/>
              </a:rPr>
              <a:t>个数</a:t>
            </a:r>
            <a:r>
              <a:rPr lang="zh-CN" altLang="en-US" sz="2801" b="0" kern="0" dirty="0">
                <a:latin typeface="楷体" panose="02010609060101010101" pitchFamily="49" charset="-122"/>
                <a:ea typeface="楷体" panose="02010609060101010101" pitchFamily="49" charset="-122"/>
              </a:rPr>
              <a:t>；</a:t>
            </a:r>
          </a:p>
          <a:p>
            <a:pPr lvl="1">
              <a:defRPr/>
            </a:pPr>
            <a:r>
              <a:rPr lang="zh-CN" altLang="en-US" sz="2801" b="0" kern="0" dirty="0">
                <a:latin typeface="楷体" panose="02010609060101010101" pitchFamily="49" charset="-122"/>
                <a:ea typeface="楷体" panose="02010609060101010101" pitchFamily="49" charset="-122"/>
              </a:rPr>
              <a:t>不能改变运算符原有的</a:t>
            </a:r>
            <a:r>
              <a:rPr lang="zh-CN" altLang="en-US" sz="2801" b="0" kern="0" dirty="0">
                <a:solidFill>
                  <a:schemeClr val="bg2"/>
                </a:solidFill>
                <a:latin typeface="楷体" panose="02010609060101010101" pitchFamily="49" charset="-122"/>
                <a:ea typeface="楷体" panose="02010609060101010101" pitchFamily="49" charset="-122"/>
              </a:rPr>
              <a:t>优先级</a:t>
            </a:r>
            <a:r>
              <a:rPr lang="zh-CN" altLang="en-US" sz="2801" b="0" kern="0" dirty="0">
                <a:latin typeface="楷体" panose="02010609060101010101" pitchFamily="49" charset="-122"/>
                <a:ea typeface="楷体" panose="02010609060101010101" pitchFamily="49" charset="-122"/>
              </a:rPr>
              <a:t>；</a:t>
            </a:r>
          </a:p>
          <a:p>
            <a:pPr lvl="1">
              <a:defRPr/>
            </a:pPr>
            <a:r>
              <a:rPr lang="zh-CN" altLang="en-US" sz="2801" b="0" kern="0" dirty="0">
                <a:latin typeface="楷体" panose="02010609060101010101" pitchFamily="49" charset="-122"/>
                <a:ea typeface="楷体" panose="02010609060101010101" pitchFamily="49" charset="-122"/>
              </a:rPr>
              <a:t>不能改变运算符原有的</a:t>
            </a:r>
            <a:r>
              <a:rPr lang="zh-CN" altLang="en-US" sz="2801" b="0" kern="0" dirty="0">
                <a:solidFill>
                  <a:schemeClr val="bg2"/>
                </a:solidFill>
                <a:latin typeface="楷体" panose="02010609060101010101" pitchFamily="49" charset="-122"/>
                <a:ea typeface="楷体" panose="02010609060101010101" pitchFamily="49" charset="-122"/>
              </a:rPr>
              <a:t>结合性</a:t>
            </a:r>
            <a:r>
              <a:rPr lang="zh-CN" altLang="en-US" sz="2801" b="0" kern="0" dirty="0">
                <a:latin typeface="楷体" panose="02010609060101010101" pitchFamily="49" charset="-122"/>
                <a:ea typeface="楷体" panose="02010609060101010101" pitchFamily="49" charset="-122"/>
              </a:rPr>
              <a:t>；</a:t>
            </a:r>
          </a:p>
          <a:p>
            <a:pPr lvl="1">
              <a:defRPr/>
            </a:pPr>
            <a:r>
              <a:rPr lang="zh-CN" altLang="en-US" sz="2801" b="0" kern="0" dirty="0">
                <a:latin typeface="楷体" panose="02010609060101010101" pitchFamily="49" charset="-122"/>
                <a:ea typeface="楷体" panose="02010609060101010101" pitchFamily="49" charset="-122"/>
              </a:rPr>
              <a:t>不能改变运算符原有的</a:t>
            </a:r>
            <a:r>
              <a:rPr lang="zh-CN" altLang="en-US" sz="2801" b="0" kern="0" dirty="0">
                <a:solidFill>
                  <a:schemeClr val="bg2"/>
                </a:solidFill>
                <a:latin typeface="楷体" panose="02010609060101010101" pitchFamily="49" charset="-122"/>
                <a:ea typeface="楷体" panose="02010609060101010101" pitchFamily="49" charset="-122"/>
              </a:rPr>
              <a:t>语法结构</a:t>
            </a:r>
            <a:r>
              <a:rPr lang="en-US" altLang="zh-CN" sz="2801" b="0" kern="0" dirty="0">
                <a:latin typeface="楷体" panose="02010609060101010101" pitchFamily="49" charset="-122"/>
                <a:ea typeface="楷体" panose="02010609060101010101" pitchFamily="49" charset="-122"/>
              </a:rPr>
              <a:t>;</a:t>
            </a:r>
            <a:endParaRPr lang="zh-CN" altLang="en-US" sz="2801" b="0" kern="0" dirty="0">
              <a:latin typeface="楷体" panose="02010609060101010101" pitchFamily="49" charset="-122"/>
              <a:ea typeface="楷体" panose="02010609060101010101" pitchFamily="49" charset="-122"/>
            </a:endParaRPr>
          </a:p>
          <a:p>
            <a:pPr>
              <a:buFontTx/>
              <a:buNone/>
              <a:defRPr/>
            </a:pPr>
            <a:endParaRPr lang="zh-CN" altLang="en-US" sz="2801" b="0" kern="0" dirty="0"/>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6262737"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8" name="组合 79"/>
            <p:cNvGrpSpPr>
              <a:grpSpLocks/>
            </p:cNvGrpSpPr>
            <p:nvPr/>
          </p:nvGrpSpPr>
          <p:grpSpPr bwMode="auto">
            <a:xfrm>
              <a:off x="1192404" y="608225"/>
              <a:ext cx="1755828" cy="1759616"/>
              <a:chOff x="6379729" y="2488774"/>
              <a:chExt cx="2513016" cy="2513016"/>
            </a:xfrm>
          </p:grpSpPr>
          <p:sp>
            <p:nvSpPr>
              <p:cNvPr id="10"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 name="任意多边形 83"/>
              <p:cNvGrpSpPr>
                <a:grpSpLocks/>
              </p:cNvGrpSpPr>
              <p:nvPr/>
            </p:nvGrpSpPr>
            <p:grpSpPr bwMode="auto">
              <a:xfrm>
                <a:off x="6397313" y="2490687"/>
                <a:ext cx="2505748" cy="2500354"/>
                <a:chOff x="1883664" y="1987296"/>
                <a:chExt cx="1322832" cy="1322832"/>
              </a:xfrm>
            </p:grpSpPr>
            <p:pic>
              <p:nvPicPr>
                <p:cNvPr id="12"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4" name="TextBox 64"/>
          <p:cNvSpPr txBox="1">
            <a:spLocks noChangeArrowheads="1"/>
          </p:cNvSpPr>
          <p:nvPr/>
        </p:nvSpPr>
        <p:spPr bwMode="auto">
          <a:xfrm>
            <a:off x="803548" y="398"/>
            <a:ext cx="554538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 </a:t>
            </a:r>
            <a:r>
              <a:rPr lang="zh-CN" altLang="en-US" sz="3000" dirty="0" smtClean="0">
                <a:solidFill>
                  <a:schemeClr val="bg1"/>
                </a:solidFill>
                <a:latin typeface="Rockwell" pitchFamily="18" charset="0"/>
                <a:ea typeface="微软雅黑" pitchFamily="34" charset="-122"/>
              </a:rPr>
              <a:t>运算符重载</a:t>
            </a:r>
            <a:r>
              <a:rPr lang="zh-CN" altLang="en-US" sz="3000" dirty="0">
                <a:solidFill>
                  <a:schemeClr val="bg1"/>
                </a:solidFill>
                <a:latin typeface="Rockwell" pitchFamily="18" charset="0"/>
                <a:ea typeface="微软雅黑" pitchFamily="34" charset="-122"/>
              </a:rPr>
              <a:t>：</a:t>
            </a:r>
            <a:r>
              <a:rPr lang="zh-CN" altLang="en-US" sz="3000" dirty="0" smtClean="0">
                <a:solidFill>
                  <a:schemeClr val="bg1"/>
                </a:solidFill>
                <a:latin typeface="Rockwell" pitchFamily="18" charset="0"/>
                <a:ea typeface="微软雅黑" pitchFamily="34" charset="-122"/>
              </a:rPr>
              <a:t>限制</a:t>
            </a:r>
            <a:endParaRPr lang="zh-CN" altLang="en-US"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318950098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ppt_w</p:attrName>
                                        </p:attrNameLst>
                                      </p:cBhvr>
                                      <p:tavLst>
                                        <p:tav tm="0" fmla="#ppt_w*sin(2.5*pi*$)">
                                          <p:val>
                                            <p:fltVal val="0"/>
                                          </p:val>
                                        </p:tav>
                                        <p:tav tm="100000">
                                          <p:val>
                                            <p:fltVal val="1"/>
                                          </p:val>
                                        </p:tav>
                                      </p:tavLst>
                                    </p:anim>
                                    <p:anim calcmode="lin" valueType="num">
                                      <p:cBhvr>
                                        <p:cTn id="9" dur="1000" fill="hold"/>
                                        <p:tgtEl>
                                          <p:spTgt spid="14"/>
                                        </p:tgtEl>
                                        <p:attrNameLst>
                                          <p:attrName>ppt_h</p:attrName>
                                        </p:attrNameLst>
                                      </p:cBhvr>
                                      <p:tavLst>
                                        <p:tav tm="0">
                                          <p:val>
                                            <p:strVal val="#ppt_h"/>
                                          </p:val>
                                        </p:tav>
                                        <p:tav tm="100000">
                                          <p:val>
                                            <p:strVal val="#ppt_h"/>
                                          </p:val>
                                        </p:tav>
                                      </p:tavLst>
                                    </p:anim>
                                  </p:childTnLst>
                                </p:cTn>
                              </p:par>
                            </p:childTnLst>
                          </p:cTn>
                        </p:par>
                        <p:par>
                          <p:cTn id="10" fill="hold">
                            <p:stCondLst>
                              <p:cond delay="1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4"/>
                                        </p:tgtEl>
                                      </p:cBhvr>
                                    </p:animEffect>
                                    <p:animScale>
                                      <p:cBhvr>
                                        <p:cTn id="13"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190928" y="1125799"/>
            <a:ext cx="11812903" cy="511293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anose="05000000000000000000" pitchFamily="2" charset="2"/>
              <a:buChar char="l"/>
              <a:defRPr/>
            </a:pPr>
            <a:r>
              <a:rPr lang="zh-CN" altLang="en-US" sz="2801" b="0" kern="0" dirty="0" smtClean="0">
                <a:latin typeface="楷体" panose="02010609060101010101" pitchFamily="49" charset="-122"/>
                <a:ea typeface="楷体" panose="02010609060101010101" pitchFamily="49" charset="-122"/>
              </a:rPr>
              <a:t>将</a:t>
            </a:r>
            <a:r>
              <a:rPr lang="zh-CN" altLang="en-US" sz="2801" b="0" kern="0" dirty="0">
                <a:latin typeface="楷体" panose="02010609060101010101" pitchFamily="49" charset="-122"/>
                <a:ea typeface="楷体" panose="02010609060101010101" pitchFamily="49" charset="-122"/>
              </a:rPr>
              <a:t>运算符重载为类的成员函数就是在类中用关键字</a:t>
            </a:r>
            <a:r>
              <a:rPr lang="en-US" altLang="zh-CN" sz="2801" b="0" kern="0" dirty="0">
                <a:latin typeface="楷体" panose="02010609060101010101" pitchFamily="49" charset="-122"/>
                <a:ea typeface="楷体" panose="02010609060101010101" pitchFamily="49" charset="-122"/>
              </a:rPr>
              <a:t>operator</a:t>
            </a:r>
            <a:r>
              <a:rPr lang="zh-CN" altLang="en-US" sz="2801" b="0" kern="0" dirty="0">
                <a:latin typeface="楷体" panose="02010609060101010101" pitchFamily="49" charset="-122"/>
                <a:ea typeface="楷体" panose="02010609060101010101" pitchFamily="49" charset="-122"/>
              </a:rPr>
              <a:t>定义一个成员函数，函数名就是重载的运算符。运算符如果重载为类的成员函数，它就可以自由地访问该类的数据成员。</a:t>
            </a:r>
          </a:p>
          <a:p>
            <a:pPr>
              <a:lnSpc>
                <a:spcPct val="80000"/>
              </a:lnSpc>
              <a:buFont typeface="Wingdings" pitchFamily="2" charset="2"/>
              <a:buNone/>
              <a:defRPr/>
            </a:pPr>
            <a:r>
              <a:rPr lang="zh-CN" altLang="en-US" sz="2801" b="0" kern="0" dirty="0">
                <a:latin typeface="楷体" panose="02010609060101010101" pitchFamily="49" charset="-122"/>
                <a:ea typeface="楷体" panose="02010609060101010101" pitchFamily="49" charset="-122"/>
              </a:rPr>
              <a:t>      运算符重载为类的成员函数的</a:t>
            </a:r>
            <a:r>
              <a:rPr lang="zh-CN" altLang="en-US" sz="2801" b="0" kern="0" dirty="0">
                <a:solidFill>
                  <a:schemeClr val="bg2"/>
                </a:solidFill>
                <a:latin typeface="楷体" panose="02010609060101010101" pitchFamily="49" charset="-122"/>
                <a:ea typeface="楷体" panose="02010609060101010101" pitchFamily="49" charset="-122"/>
              </a:rPr>
              <a:t>一般格式</a:t>
            </a:r>
            <a:r>
              <a:rPr lang="zh-CN" altLang="en-US" sz="2801" b="0" kern="0" dirty="0">
                <a:latin typeface="楷体" panose="02010609060101010101" pitchFamily="49" charset="-122"/>
                <a:ea typeface="楷体" panose="02010609060101010101" pitchFamily="49" charset="-122"/>
              </a:rPr>
              <a:t>为：</a:t>
            </a: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     &lt;</a:t>
            </a:r>
            <a:r>
              <a:rPr lang="zh-CN" altLang="en-US" sz="2801" b="0" kern="0" dirty="0">
                <a:solidFill>
                  <a:srgbClr val="FF0000"/>
                </a:solidFill>
                <a:latin typeface="楷体" panose="02010609060101010101" pitchFamily="49" charset="-122"/>
                <a:ea typeface="楷体" panose="02010609060101010101" pitchFamily="49" charset="-122"/>
              </a:rPr>
              <a:t>类型</a:t>
            </a:r>
            <a:r>
              <a:rPr lang="en-US" altLang="zh-CN" sz="2801" b="0" kern="0" dirty="0">
                <a:solidFill>
                  <a:srgbClr val="FF0000"/>
                </a:solidFill>
                <a:latin typeface="楷体" panose="02010609060101010101" pitchFamily="49" charset="-122"/>
                <a:ea typeface="楷体" panose="02010609060101010101" pitchFamily="49" charset="-122"/>
              </a:rPr>
              <a:t>&gt; &lt;</a:t>
            </a:r>
            <a:r>
              <a:rPr lang="zh-CN" altLang="en-US" sz="2801" b="0" kern="0" dirty="0">
                <a:solidFill>
                  <a:srgbClr val="FF0000"/>
                </a:solidFill>
                <a:latin typeface="楷体" panose="02010609060101010101" pitchFamily="49" charset="-122"/>
                <a:ea typeface="楷体" panose="02010609060101010101" pitchFamily="49" charset="-122"/>
              </a:rPr>
              <a:t>类名</a:t>
            </a:r>
            <a:r>
              <a:rPr lang="en-US" altLang="zh-CN" sz="2801" b="0" kern="0" dirty="0">
                <a:solidFill>
                  <a:srgbClr val="FF0000"/>
                </a:solidFill>
                <a:latin typeface="楷体" panose="02010609060101010101" pitchFamily="49" charset="-122"/>
                <a:ea typeface="楷体" panose="02010609060101010101" pitchFamily="49" charset="-122"/>
              </a:rPr>
              <a:t>&gt;:: operator &lt;</a:t>
            </a:r>
            <a:r>
              <a:rPr lang="zh-CN" altLang="en-US" sz="2801" b="0" kern="0" dirty="0">
                <a:solidFill>
                  <a:srgbClr val="FF0000"/>
                </a:solidFill>
                <a:latin typeface="楷体" panose="02010609060101010101" pitchFamily="49" charset="-122"/>
                <a:ea typeface="楷体" panose="02010609060101010101" pitchFamily="49" charset="-122"/>
              </a:rPr>
              <a:t>要重载的运算符</a:t>
            </a:r>
            <a:r>
              <a:rPr lang="en-US" altLang="zh-CN" sz="2801" b="0" kern="0" dirty="0">
                <a:solidFill>
                  <a:srgbClr val="FF0000"/>
                </a:solidFill>
                <a:latin typeface="楷体" panose="02010609060101010101" pitchFamily="49" charset="-122"/>
                <a:ea typeface="楷体" panose="02010609060101010101" pitchFamily="49" charset="-122"/>
              </a:rPr>
              <a:t>&gt;</a:t>
            </a:r>
            <a:r>
              <a:rPr lang="zh-CN" altLang="en-US" sz="2801" b="0" kern="0" dirty="0">
                <a:solidFill>
                  <a:srgbClr val="FF0000"/>
                </a:solidFill>
                <a:latin typeface="楷体" panose="02010609060101010101" pitchFamily="49" charset="-122"/>
                <a:ea typeface="楷体" panose="02010609060101010101" pitchFamily="49" charset="-122"/>
              </a:rPr>
              <a:t>（形参表）</a:t>
            </a: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     {</a:t>
            </a:r>
          </a:p>
          <a:p>
            <a:pPr>
              <a:lnSpc>
                <a:spcPct val="80000"/>
              </a:lnSpc>
              <a:buFont typeface="Wingdings" pitchFamily="2" charset="2"/>
              <a:buNone/>
              <a:defRPr/>
            </a:pPr>
            <a:r>
              <a:rPr lang="zh-CN" altLang="en-US" sz="2801" b="0" kern="0" dirty="0">
                <a:solidFill>
                  <a:srgbClr val="FF0000"/>
                </a:solidFill>
                <a:latin typeface="楷体" panose="02010609060101010101" pitchFamily="49" charset="-122"/>
                <a:ea typeface="楷体" panose="02010609060101010101" pitchFamily="49" charset="-122"/>
              </a:rPr>
              <a:t>         函数体</a:t>
            </a: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      }</a:t>
            </a:r>
          </a:p>
          <a:p>
            <a:pPr>
              <a:lnSpc>
                <a:spcPct val="80000"/>
              </a:lnSpc>
              <a:buFont typeface="Wingdings" pitchFamily="2" charset="2"/>
              <a:buNone/>
              <a:defRPr/>
            </a:pPr>
            <a:r>
              <a:rPr lang="zh-CN" altLang="en-US" sz="2801" b="0" kern="0" dirty="0">
                <a:latin typeface="楷体" panose="02010609060101010101" pitchFamily="49" charset="-122"/>
                <a:ea typeface="楷体" panose="02010609060101010101" pitchFamily="49" charset="-122"/>
              </a:rPr>
              <a:t>      其中，类型为运算符重载函数的返回类型。类名为成员函数所属类的类名，</a:t>
            </a:r>
            <a:r>
              <a:rPr lang="en-US" altLang="zh-CN" sz="2801" b="0" kern="0" dirty="0">
                <a:latin typeface="楷体" panose="02010609060101010101" pitchFamily="49" charset="-122"/>
                <a:ea typeface="楷体" panose="02010609060101010101" pitchFamily="49" charset="-122"/>
              </a:rPr>
              <a:t>&lt;operator&gt;&lt;</a:t>
            </a:r>
            <a:r>
              <a:rPr lang="zh-CN" altLang="en-US" sz="2801" b="0" kern="0" dirty="0">
                <a:latin typeface="楷体" panose="02010609060101010101" pitchFamily="49" charset="-122"/>
                <a:ea typeface="楷体" panose="02010609060101010101" pitchFamily="49" charset="-122"/>
              </a:rPr>
              <a:t>重载运算符</a:t>
            </a:r>
            <a:r>
              <a:rPr lang="en-US" altLang="zh-CN" sz="2801" b="0" kern="0" dirty="0">
                <a:latin typeface="楷体" panose="02010609060101010101" pitchFamily="49" charset="-122"/>
                <a:ea typeface="楷体" panose="02010609060101010101" pitchFamily="49" charset="-122"/>
              </a:rPr>
              <a:t>&gt;</a:t>
            </a:r>
            <a:r>
              <a:rPr lang="zh-CN" altLang="en-US" sz="2801" b="0" kern="0" dirty="0">
                <a:latin typeface="楷体" panose="02010609060101010101" pitchFamily="49" charset="-122"/>
                <a:ea typeface="楷体" panose="02010609060101010101" pitchFamily="49" charset="-122"/>
              </a:rPr>
              <a:t>即为重载函数名。形参为参加运算的对象或数据。 </a:t>
            </a:r>
          </a:p>
        </p:txBody>
      </p:sp>
      <p:pic>
        <p:nvPicPr>
          <p:cNvPr id="6"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组合 6"/>
          <p:cNvGrpSpPr>
            <a:grpSpLocks/>
          </p:cNvGrpSpPr>
          <p:nvPr/>
        </p:nvGrpSpPr>
        <p:grpSpPr bwMode="auto">
          <a:xfrm>
            <a:off x="122511" y="71835"/>
            <a:ext cx="466725" cy="468313"/>
            <a:chOff x="1192404" y="608225"/>
            <a:chExt cx="1755828" cy="1759616"/>
          </a:xfrm>
        </p:grpSpPr>
        <p:grpSp>
          <p:nvGrpSpPr>
            <p:cNvPr id="8" name="组合 79"/>
            <p:cNvGrpSpPr>
              <a:grpSpLocks/>
            </p:cNvGrpSpPr>
            <p:nvPr/>
          </p:nvGrpSpPr>
          <p:grpSpPr bwMode="auto">
            <a:xfrm>
              <a:off x="1192404" y="608225"/>
              <a:ext cx="1755828" cy="1759616"/>
              <a:chOff x="6379729" y="2488774"/>
              <a:chExt cx="2513016" cy="2513016"/>
            </a:xfrm>
          </p:grpSpPr>
          <p:sp>
            <p:nvSpPr>
              <p:cNvPr id="10"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 name="任意多边形 83"/>
              <p:cNvGrpSpPr>
                <a:grpSpLocks/>
              </p:cNvGrpSpPr>
              <p:nvPr/>
            </p:nvGrpSpPr>
            <p:grpSpPr bwMode="auto">
              <a:xfrm>
                <a:off x="6397313" y="2490687"/>
                <a:ext cx="2505748" cy="2500354"/>
                <a:chOff x="1883664" y="1987296"/>
                <a:chExt cx="1322832" cy="1322832"/>
              </a:xfrm>
            </p:grpSpPr>
            <p:pic>
              <p:nvPicPr>
                <p:cNvPr id="12"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4"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2.</a:t>
            </a:r>
            <a:r>
              <a:rPr lang="zh-CN" altLang="en-US" sz="3600" kern="0" dirty="0">
                <a:solidFill>
                  <a:schemeClr val="bg1"/>
                </a:solidFill>
                <a:latin typeface="隶书" pitchFamily="49" charset="-122"/>
                <a:ea typeface="隶书" pitchFamily="49" charset="-122"/>
              </a:rPr>
              <a:t>将运算符重载为类的成员</a:t>
            </a:r>
            <a:r>
              <a:rPr lang="zh-CN" altLang="en-US" sz="3600" kern="0" dirty="0" smtClean="0">
                <a:solidFill>
                  <a:schemeClr val="bg1"/>
                </a:solidFill>
                <a:latin typeface="隶书" pitchFamily="49" charset="-122"/>
                <a:ea typeface="隶书" pitchFamily="49" charset="-122"/>
              </a:rPr>
              <a:t>函数</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78294282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ppt_w</p:attrName>
                                        </p:attrNameLst>
                                      </p:cBhvr>
                                      <p:tavLst>
                                        <p:tav tm="0" fmla="#ppt_w*sin(2.5*pi*$)">
                                          <p:val>
                                            <p:fltVal val="0"/>
                                          </p:val>
                                        </p:tav>
                                        <p:tav tm="100000">
                                          <p:val>
                                            <p:fltVal val="1"/>
                                          </p:val>
                                        </p:tav>
                                      </p:tavLst>
                                    </p:anim>
                                    <p:anim calcmode="lin" valueType="num">
                                      <p:cBhvr>
                                        <p:cTn id="9" dur="1000" fill="hold"/>
                                        <p:tgtEl>
                                          <p:spTgt spid="14"/>
                                        </p:tgtEl>
                                        <p:attrNameLst>
                                          <p:attrName>ppt_h</p:attrName>
                                        </p:attrNameLst>
                                      </p:cBhvr>
                                      <p:tavLst>
                                        <p:tav tm="0">
                                          <p:val>
                                            <p:strVal val="#ppt_h"/>
                                          </p:val>
                                        </p:tav>
                                        <p:tav tm="100000">
                                          <p:val>
                                            <p:strVal val="#ppt_h"/>
                                          </p:val>
                                        </p:tav>
                                      </p:tavLst>
                                    </p:anim>
                                  </p:childTnLst>
                                </p:cTn>
                              </p:par>
                            </p:childTnLst>
                          </p:cTn>
                        </p:par>
                        <p:par>
                          <p:cTn id="10" fill="hold">
                            <p:stCondLst>
                              <p:cond delay="24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4"/>
                                        </p:tgtEl>
                                      </p:cBhvr>
                                    </p:animEffect>
                                    <p:animScale>
                                      <p:cBhvr>
                                        <p:cTn id="13"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txBox="1">
            <a:spLocks noChangeArrowheads="1"/>
          </p:cNvSpPr>
          <p:nvPr/>
        </p:nvSpPr>
        <p:spPr bwMode="auto">
          <a:xfrm>
            <a:off x="190928" y="836807"/>
            <a:ext cx="11884911" cy="59068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a:lnSpc>
                <a:spcPct val="110000"/>
              </a:lnSpc>
              <a:spcBef>
                <a:spcPct val="20000"/>
              </a:spcBef>
            </a:pPr>
            <a:r>
              <a:rPr lang="en-US" altLang="zh-CN" sz="2801" dirty="0">
                <a:latin typeface="楷体" panose="02010609060101010101" pitchFamily="49" charset="-122"/>
                <a:ea typeface="楷体" panose="02010609060101010101" pitchFamily="49" charset="-122"/>
              </a:rPr>
              <a:t>1</a:t>
            </a:r>
            <a:r>
              <a:rPr lang="zh-CN" altLang="en-US" sz="2801" dirty="0">
                <a:latin typeface="楷体" panose="02010609060101010101" pitchFamily="49" charset="-122"/>
                <a:ea typeface="楷体" panose="02010609060101010101" pitchFamily="49" charset="-122"/>
              </a:rPr>
              <a:t>．双目运算：</a:t>
            </a:r>
            <a:r>
              <a:rPr lang="en-US" altLang="zh-CN" sz="2801" dirty="0">
                <a:latin typeface="楷体" panose="02010609060101010101" pitchFamily="49" charset="-122"/>
                <a:ea typeface="楷体" panose="02010609060101010101" pitchFamily="49" charset="-122"/>
              </a:rPr>
              <a:t>oprd1 </a:t>
            </a:r>
            <a:r>
              <a:rPr lang="en-US" altLang="zh-CN" sz="2801" dirty="0">
                <a:solidFill>
                  <a:schemeClr val="bg2"/>
                </a:solidFill>
                <a:latin typeface="楷体" panose="02010609060101010101" pitchFamily="49" charset="-122"/>
                <a:ea typeface="楷体" panose="02010609060101010101" pitchFamily="49" charset="-122"/>
              </a:rPr>
              <a:t>B</a:t>
            </a:r>
            <a:r>
              <a:rPr lang="en-US" altLang="zh-CN" sz="2801" dirty="0">
                <a:latin typeface="楷体" panose="02010609060101010101" pitchFamily="49" charset="-122"/>
                <a:ea typeface="楷体" panose="02010609060101010101" pitchFamily="49" charset="-122"/>
              </a:rPr>
              <a:t> oprd2</a:t>
            </a:r>
          </a:p>
          <a:p>
            <a:pPr marL="457200" lvl="1" indent="0">
              <a:lnSpc>
                <a:spcPct val="110000"/>
              </a:lnSpc>
              <a:spcBef>
                <a:spcPct val="20000"/>
              </a:spcBef>
            </a:pPr>
            <a:r>
              <a:rPr lang="zh-CN" altLang="en-US" sz="2801" dirty="0">
                <a:latin typeface="楷体" panose="02010609060101010101" pitchFamily="49" charset="-122"/>
                <a:ea typeface="楷体" panose="02010609060101010101" pitchFamily="49" charset="-122"/>
              </a:rPr>
              <a:t>把</a:t>
            </a:r>
            <a:r>
              <a:rPr lang="en-US" altLang="zh-CN" sz="2801" dirty="0">
                <a:solidFill>
                  <a:schemeClr val="bg2"/>
                </a:solidFill>
                <a:latin typeface="楷体" panose="02010609060101010101" pitchFamily="49" charset="-122"/>
                <a:ea typeface="楷体" panose="02010609060101010101" pitchFamily="49" charset="-122"/>
                <a:cs typeface="Times New Roman" panose="02020603050405020304" pitchFamily="18" charset="0"/>
              </a:rPr>
              <a:t>B</a:t>
            </a:r>
            <a:r>
              <a:rPr lang="zh-CN" altLang="en-US" sz="2801" dirty="0">
                <a:latin typeface="楷体" panose="02010609060101010101" pitchFamily="49" charset="-122"/>
                <a:ea typeface="楷体" panose="02010609060101010101" pitchFamily="49" charset="-122"/>
                <a:cs typeface="Times New Roman" panose="02020603050405020304" pitchFamily="18" charset="0"/>
              </a:rPr>
              <a:t>重载为</a:t>
            </a:r>
            <a:r>
              <a:rPr lang="en-US" altLang="zh-CN" sz="2801" dirty="0">
                <a:solidFill>
                  <a:schemeClr val="bg2"/>
                </a:solidFill>
                <a:latin typeface="楷体" panose="02010609060101010101" pitchFamily="49" charset="-122"/>
                <a:ea typeface="楷体" panose="02010609060101010101" pitchFamily="49" charset="-122"/>
              </a:rPr>
              <a:t>oprd1</a:t>
            </a:r>
            <a:r>
              <a:rPr lang="zh-CN" altLang="en-US" sz="2801" dirty="0">
                <a:latin typeface="楷体" panose="02010609060101010101" pitchFamily="49" charset="-122"/>
                <a:ea typeface="楷体" panose="02010609060101010101" pitchFamily="49" charset="-122"/>
              </a:rPr>
              <a:t>所属类的成员函数，只有一个</a:t>
            </a:r>
            <a:r>
              <a:rPr lang="zh-CN" altLang="en-US" sz="2801" dirty="0" smtClean="0">
                <a:latin typeface="楷体" panose="02010609060101010101" pitchFamily="49" charset="-122"/>
                <a:ea typeface="楷体" panose="02010609060101010101" pitchFamily="49" charset="-122"/>
              </a:rPr>
              <a:t>形参</a:t>
            </a:r>
            <a:r>
              <a:rPr lang="zh-CN" altLang="en-US" sz="2801" dirty="0">
                <a:latin typeface="楷体" panose="02010609060101010101" pitchFamily="49" charset="-122"/>
                <a:ea typeface="楷体" panose="02010609060101010101" pitchFamily="49" charset="-122"/>
              </a:rPr>
              <a:t>，形参的类型是</a:t>
            </a:r>
            <a:r>
              <a:rPr lang="en-US" altLang="zh-CN" sz="2801" dirty="0" smtClean="0">
                <a:solidFill>
                  <a:schemeClr val="bg2"/>
                </a:solidFill>
                <a:latin typeface="楷体" panose="02010609060101010101" pitchFamily="49" charset="-122"/>
                <a:ea typeface="楷体" panose="02010609060101010101" pitchFamily="49" charset="-122"/>
              </a:rPr>
              <a:t>oprd2 </a:t>
            </a:r>
            <a:r>
              <a:rPr lang="zh-CN" altLang="en-US" sz="2801" dirty="0" smtClean="0">
                <a:solidFill>
                  <a:schemeClr val="bg2"/>
                </a:solidFill>
                <a:latin typeface="楷体" panose="02010609060101010101" pitchFamily="49" charset="-122"/>
                <a:ea typeface="楷体" panose="02010609060101010101" pitchFamily="49" charset="-122"/>
              </a:rPr>
              <a:t>所属</a:t>
            </a:r>
            <a:r>
              <a:rPr lang="zh-CN" altLang="en-US" sz="2801" dirty="0">
                <a:solidFill>
                  <a:schemeClr val="bg2"/>
                </a:solidFill>
                <a:latin typeface="楷体" panose="02010609060101010101" pitchFamily="49" charset="-122"/>
                <a:ea typeface="楷体" panose="02010609060101010101" pitchFamily="49" charset="-122"/>
              </a:rPr>
              <a:t>类</a:t>
            </a:r>
            <a:r>
              <a:rPr lang="zh-CN" altLang="en-US" sz="2801" dirty="0" smtClean="0">
                <a:latin typeface="楷体" panose="02010609060101010101" pitchFamily="49" charset="-122"/>
                <a:ea typeface="楷体" panose="02010609060101010101" pitchFamily="49" charset="-122"/>
              </a:rPr>
              <a:t>。经过</a:t>
            </a:r>
            <a:r>
              <a:rPr lang="zh-CN" altLang="en-US" sz="2801" dirty="0">
                <a:latin typeface="楷体" panose="02010609060101010101" pitchFamily="49" charset="-122"/>
                <a:ea typeface="楷体" panose="02010609060101010101" pitchFamily="49" charset="-122"/>
              </a:rPr>
              <a:t>重载之后，表达式</a:t>
            </a:r>
            <a:r>
              <a:rPr lang="en-US" altLang="zh-CN" sz="2801" dirty="0">
                <a:latin typeface="楷体" panose="02010609060101010101" pitchFamily="49" charset="-122"/>
                <a:ea typeface="楷体" panose="02010609060101010101" pitchFamily="49" charset="-122"/>
              </a:rPr>
              <a:t>oprd1 </a:t>
            </a:r>
            <a:r>
              <a:rPr lang="en-US" altLang="zh-CN" sz="2801" dirty="0">
                <a:solidFill>
                  <a:schemeClr val="bg2"/>
                </a:solidFill>
                <a:latin typeface="楷体" panose="02010609060101010101" pitchFamily="49" charset="-122"/>
                <a:ea typeface="楷体" panose="02010609060101010101" pitchFamily="49" charset="-122"/>
              </a:rPr>
              <a:t>+</a:t>
            </a:r>
            <a:r>
              <a:rPr lang="en-US" altLang="zh-CN" sz="2801" dirty="0">
                <a:latin typeface="楷体" panose="02010609060101010101" pitchFamily="49" charset="-122"/>
                <a:ea typeface="楷体" panose="02010609060101010101" pitchFamily="49" charset="-122"/>
              </a:rPr>
              <a:t> oprd2</a:t>
            </a:r>
            <a:r>
              <a:rPr lang="zh-CN" altLang="en-US" sz="2801" dirty="0">
                <a:latin typeface="楷体" panose="02010609060101010101" pitchFamily="49" charset="-122"/>
                <a:ea typeface="楷体" panose="02010609060101010101" pitchFamily="49" charset="-122"/>
              </a:rPr>
              <a:t>就相当于函数调用</a:t>
            </a:r>
          </a:p>
          <a:p>
            <a:pPr>
              <a:lnSpc>
                <a:spcPct val="110000"/>
              </a:lnSpc>
              <a:spcBef>
                <a:spcPct val="20000"/>
              </a:spcBef>
            </a:pPr>
            <a:r>
              <a:rPr lang="en-US" altLang="zh-CN" sz="2801" dirty="0">
                <a:latin typeface="楷体" panose="02010609060101010101" pitchFamily="49" charset="-122"/>
                <a:ea typeface="楷体" panose="02010609060101010101" pitchFamily="49" charset="-122"/>
              </a:rPr>
              <a:t>             oprd1.</a:t>
            </a:r>
            <a:r>
              <a:rPr lang="en-US" altLang="zh-CN" sz="2801" dirty="0">
                <a:solidFill>
                  <a:schemeClr val="bg2"/>
                </a:solidFill>
                <a:latin typeface="楷体" panose="02010609060101010101" pitchFamily="49" charset="-122"/>
                <a:ea typeface="楷体" panose="02010609060101010101" pitchFamily="49" charset="-122"/>
              </a:rPr>
              <a:t>operator +</a:t>
            </a:r>
            <a:r>
              <a:rPr lang="en-US" altLang="zh-CN" sz="2801" dirty="0">
                <a:latin typeface="楷体" panose="02010609060101010101" pitchFamily="49" charset="-122"/>
                <a:ea typeface="楷体" panose="02010609060101010101" pitchFamily="49" charset="-122"/>
              </a:rPr>
              <a:t>(oprd2)</a:t>
            </a:r>
            <a:r>
              <a:rPr lang="zh-CN" altLang="en-US" sz="2801" dirty="0">
                <a:latin typeface="楷体" panose="02010609060101010101" pitchFamily="49" charset="-122"/>
                <a:ea typeface="楷体" panose="02010609060101010101" pitchFamily="49" charset="-122"/>
              </a:rPr>
              <a:t>。</a:t>
            </a:r>
          </a:p>
          <a:p>
            <a:pPr>
              <a:lnSpc>
                <a:spcPct val="110000"/>
              </a:lnSpc>
              <a:spcBef>
                <a:spcPct val="20000"/>
              </a:spcBef>
            </a:pPr>
            <a:r>
              <a:rPr lang="en-US" altLang="zh-CN" sz="2801" dirty="0">
                <a:latin typeface="楷体" panose="02010609060101010101" pitchFamily="49" charset="-122"/>
                <a:ea typeface="楷体" panose="02010609060101010101" pitchFamily="49" charset="-122"/>
              </a:rPr>
              <a:t>2</a:t>
            </a:r>
            <a:r>
              <a:rPr lang="zh-CN" altLang="en-US" sz="2801" dirty="0">
                <a:latin typeface="楷体" panose="02010609060101010101" pitchFamily="49" charset="-122"/>
                <a:ea typeface="楷体" panose="02010609060101010101" pitchFamily="49" charset="-122"/>
              </a:rPr>
              <a:t>．单目运算</a:t>
            </a:r>
          </a:p>
          <a:p>
            <a:pPr>
              <a:lnSpc>
                <a:spcPct val="110000"/>
              </a:lnSpc>
              <a:spcBef>
                <a:spcPct val="20000"/>
              </a:spcBef>
            </a:pPr>
            <a:r>
              <a:rPr lang="en-US" altLang="zh-CN" sz="2801" dirty="0">
                <a:latin typeface="楷体" panose="02010609060101010101" pitchFamily="49" charset="-122"/>
                <a:ea typeface="楷体" panose="02010609060101010101" pitchFamily="49" charset="-122"/>
              </a:rPr>
              <a:t>1) </a:t>
            </a:r>
            <a:r>
              <a:rPr lang="zh-CN" altLang="en-US" sz="2801" dirty="0">
                <a:latin typeface="楷体" panose="02010609060101010101" pitchFamily="49" charset="-122"/>
                <a:ea typeface="楷体" panose="02010609060101010101" pitchFamily="49" charset="-122"/>
              </a:rPr>
              <a:t>前置单目运算：</a:t>
            </a:r>
            <a:r>
              <a:rPr lang="en-US" altLang="zh-CN" sz="2801" dirty="0">
                <a:solidFill>
                  <a:schemeClr val="bg2"/>
                </a:solidFill>
                <a:latin typeface="楷体" panose="02010609060101010101" pitchFamily="49" charset="-122"/>
                <a:ea typeface="楷体" panose="02010609060101010101" pitchFamily="49" charset="-122"/>
              </a:rPr>
              <a:t>U</a:t>
            </a:r>
            <a:r>
              <a:rPr lang="en-US" altLang="zh-CN" sz="2801" dirty="0">
                <a:latin typeface="楷体" panose="02010609060101010101" pitchFamily="49" charset="-122"/>
                <a:ea typeface="楷体" panose="02010609060101010101" pitchFamily="49" charset="-122"/>
              </a:rPr>
              <a:t> </a:t>
            </a:r>
            <a:r>
              <a:rPr lang="en-US" altLang="zh-CN" sz="2801" dirty="0" err="1">
                <a:latin typeface="楷体" panose="02010609060101010101" pitchFamily="49" charset="-122"/>
                <a:ea typeface="楷体" panose="02010609060101010101" pitchFamily="49" charset="-122"/>
              </a:rPr>
              <a:t>oprd</a:t>
            </a:r>
            <a:endParaRPr lang="en-US" altLang="zh-CN" sz="2801" dirty="0">
              <a:latin typeface="楷体" panose="02010609060101010101" pitchFamily="49" charset="-122"/>
              <a:ea typeface="楷体" panose="02010609060101010101" pitchFamily="49" charset="-122"/>
            </a:endParaRPr>
          </a:p>
          <a:p>
            <a:pPr>
              <a:lnSpc>
                <a:spcPct val="110000"/>
              </a:lnSpc>
              <a:spcBef>
                <a:spcPct val="20000"/>
              </a:spcBef>
            </a:pPr>
            <a:r>
              <a:rPr lang="zh-CN" altLang="en-US" sz="2801" dirty="0" smtClean="0">
                <a:latin typeface="楷体" panose="02010609060101010101" pitchFamily="49" charset="-122"/>
                <a:ea typeface="楷体" panose="02010609060101010101" pitchFamily="49" charset="-122"/>
              </a:rPr>
              <a:t>    把</a:t>
            </a:r>
            <a:r>
              <a:rPr lang="en-US" altLang="zh-CN" sz="2801" dirty="0">
                <a:solidFill>
                  <a:schemeClr val="bg2"/>
                </a:solidFill>
                <a:latin typeface="楷体" panose="02010609060101010101" pitchFamily="49" charset="-122"/>
                <a:ea typeface="楷体" panose="02010609060101010101" pitchFamily="49" charset="-122"/>
              </a:rPr>
              <a:t>U</a:t>
            </a:r>
            <a:r>
              <a:rPr lang="zh-CN" altLang="en-US" sz="2801" dirty="0">
                <a:latin typeface="楷体" panose="02010609060101010101" pitchFamily="49" charset="-122"/>
                <a:ea typeface="楷体" panose="02010609060101010101" pitchFamily="49" charset="-122"/>
              </a:rPr>
              <a:t>重载为</a:t>
            </a:r>
            <a:r>
              <a:rPr lang="en-US" altLang="zh-CN" sz="2801" dirty="0" err="1">
                <a:latin typeface="楷体" panose="02010609060101010101" pitchFamily="49" charset="-122"/>
                <a:ea typeface="楷体" panose="02010609060101010101" pitchFamily="49" charset="-122"/>
              </a:rPr>
              <a:t>oprd</a:t>
            </a:r>
            <a:r>
              <a:rPr lang="zh-CN" altLang="en-US" sz="2801" dirty="0">
                <a:latin typeface="楷体" panose="02010609060101010101" pitchFamily="49" charset="-122"/>
                <a:ea typeface="楷体" panose="02010609060101010101" pitchFamily="49" charset="-122"/>
              </a:rPr>
              <a:t>所属类的成员函数，没有形参</a:t>
            </a:r>
            <a:r>
              <a:rPr lang="zh-CN" altLang="en-US" sz="2801" dirty="0" smtClean="0">
                <a:latin typeface="楷体" panose="02010609060101010101" pitchFamily="49" charset="-122"/>
                <a:ea typeface="楷体" panose="02010609060101010101" pitchFamily="49" charset="-122"/>
              </a:rPr>
              <a:t>。如“</a:t>
            </a:r>
            <a:r>
              <a:rPr lang="en-US" altLang="zh-CN" sz="2801" dirty="0" smtClean="0">
                <a:latin typeface="楷体" panose="02010609060101010101" pitchFamily="49" charset="-122"/>
                <a:ea typeface="楷体" panose="02010609060101010101" pitchFamily="49" charset="-122"/>
              </a:rPr>
              <a:t>++”</a:t>
            </a:r>
            <a:r>
              <a:rPr lang="zh-CN" altLang="en-US" sz="2801" dirty="0">
                <a:latin typeface="楷体" panose="02010609060101010101" pitchFamily="49" charset="-122"/>
                <a:ea typeface="楷体" panose="02010609060101010101" pitchFamily="49" charset="-122"/>
              </a:rPr>
              <a:t>重载的语法形式为：</a:t>
            </a:r>
          </a:p>
          <a:p>
            <a:pPr>
              <a:lnSpc>
                <a:spcPct val="110000"/>
              </a:lnSpc>
              <a:spcBef>
                <a:spcPct val="20000"/>
              </a:spcBef>
            </a:pPr>
            <a:r>
              <a:rPr lang="zh-CN" altLang="en-US" sz="2801" dirty="0">
                <a:latin typeface="楷体" panose="02010609060101010101" pitchFamily="49" charset="-122"/>
                <a:ea typeface="楷体" panose="02010609060101010101" pitchFamily="49" charset="-122"/>
              </a:rPr>
              <a:t>         </a:t>
            </a:r>
            <a:r>
              <a:rPr lang="en-US" altLang="zh-CN" sz="2801" dirty="0">
                <a:latin typeface="楷体" panose="02010609060101010101" pitchFamily="49" charset="-122"/>
                <a:ea typeface="楷体" panose="02010609060101010101" pitchFamily="49" charset="-122"/>
              </a:rPr>
              <a:t>&lt;</a:t>
            </a:r>
            <a:r>
              <a:rPr lang="zh-CN" altLang="en-US" sz="2801" dirty="0">
                <a:latin typeface="楷体" panose="02010609060101010101" pitchFamily="49" charset="-122"/>
                <a:ea typeface="楷体" panose="02010609060101010101" pitchFamily="49" charset="-122"/>
              </a:rPr>
              <a:t>函数类型</a:t>
            </a:r>
            <a:r>
              <a:rPr lang="en-US" altLang="zh-CN" sz="2801" dirty="0">
                <a:latin typeface="楷体" panose="02010609060101010101" pitchFamily="49" charset="-122"/>
                <a:ea typeface="楷体" panose="02010609060101010101" pitchFamily="49" charset="-122"/>
              </a:rPr>
              <a:t>&gt;  operator  ++( );</a:t>
            </a:r>
          </a:p>
          <a:p>
            <a:pPr>
              <a:lnSpc>
                <a:spcPct val="110000"/>
              </a:lnSpc>
              <a:spcBef>
                <a:spcPct val="20000"/>
              </a:spcBef>
            </a:pPr>
            <a:r>
              <a:rPr lang="en-US" altLang="zh-CN" sz="2801" dirty="0">
                <a:solidFill>
                  <a:schemeClr val="accent2"/>
                </a:solidFill>
                <a:latin typeface="楷体" panose="02010609060101010101" pitchFamily="49" charset="-122"/>
                <a:ea typeface="楷体" panose="02010609060101010101" pitchFamily="49" charset="-122"/>
              </a:rPr>
              <a:t>   </a:t>
            </a:r>
            <a:r>
              <a:rPr lang="en-US" altLang="zh-CN" sz="2801" dirty="0">
                <a:solidFill>
                  <a:schemeClr val="bg2"/>
                </a:solidFill>
                <a:latin typeface="楷体" panose="02010609060101010101" pitchFamily="49" charset="-122"/>
                <a:ea typeface="楷体" panose="02010609060101010101" pitchFamily="49" charset="-122"/>
              </a:rPr>
              <a:t>++ </a:t>
            </a:r>
            <a:r>
              <a:rPr lang="en-US" altLang="zh-CN" sz="2801" dirty="0" err="1">
                <a:latin typeface="楷体" panose="02010609060101010101" pitchFamily="49" charset="-122"/>
                <a:ea typeface="楷体" panose="02010609060101010101" pitchFamily="49" charset="-122"/>
              </a:rPr>
              <a:t>oprd</a:t>
            </a:r>
            <a:r>
              <a:rPr lang="en-US" altLang="zh-CN" sz="2801" dirty="0">
                <a:latin typeface="楷体" panose="02010609060101010101" pitchFamily="49" charset="-122"/>
                <a:ea typeface="楷体" panose="02010609060101010101" pitchFamily="49" charset="-122"/>
              </a:rPr>
              <a:t> </a:t>
            </a:r>
            <a:r>
              <a:rPr lang="zh-CN" altLang="en-US" sz="2801" dirty="0">
                <a:latin typeface="楷体" panose="02010609060101010101" pitchFamily="49" charset="-122"/>
                <a:ea typeface="楷体" panose="02010609060101010101" pitchFamily="49" charset="-122"/>
              </a:rPr>
              <a:t>就相当于函数调用</a:t>
            </a:r>
            <a:r>
              <a:rPr lang="en-US" altLang="zh-CN" sz="2801" dirty="0" err="1">
                <a:latin typeface="楷体" panose="02010609060101010101" pitchFamily="49" charset="-122"/>
                <a:ea typeface="楷体" panose="02010609060101010101" pitchFamily="49" charset="-122"/>
              </a:rPr>
              <a:t>oprd.</a:t>
            </a:r>
            <a:r>
              <a:rPr lang="en-US" altLang="zh-CN" sz="2801" dirty="0" err="1">
                <a:solidFill>
                  <a:schemeClr val="bg2"/>
                </a:solidFill>
                <a:latin typeface="楷体" panose="02010609060101010101" pitchFamily="49" charset="-122"/>
                <a:ea typeface="楷体" panose="02010609060101010101" pitchFamily="49" charset="-122"/>
              </a:rPr>
              <a:t>operator</a:t>
            </a:r>
            <a:r>
              <a:rPr lang="en-US" altLang="zh-CN" sz="2801" dirty="0">
                <a:solidFill>
                  <a:schemeClr val="bg2"/>
                </a:solidFill>
                <a:latin typeface="楷体" panose="02010609060101010101" pitchFamily="49" charset="-122"/>
                <a:ea typeface="楷体" panose="02010609060101010101" pitchFamily="49" charset="-122"/>
              </a:rPr>
              <a:t>  ++</a:t>
            </a:r>
            <a:r>
              <a:rPr lang="en-US" altLang="zh-CN" sz="2801" dirty="0">
                <a:latin typeface="楷体" panose="02010609060101010101" pitchFamily="49" charset="-122"/>
                <a:ea typeface="楷体" panose="02010609060101010101" pitchFamily="49" charset="-122"/>
              </a:rPr>
              <a:t>( );</a:t>
            </a:r>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2.</a:t>
            </a:r>
            <a:r>
              <a:rPr lang="zh-CN" altLang="en-US" sz="3600" kern="0" dirty="0">
                <a:solidFill>
                  <a:schemeClr val="bg1"/>
                </a:solidFill>
                <a:latin typeface="隶书" pitchFamily="49" charset="-122"/>
                <a:ea typeface="隶书" pitchFamily="49" charset="-122"/>
              </a:rPr>
              <a:t>将运算符重载为类的成员</a:t>
            </a:r>
            <a:r>
              <a:rPr lang="zh-CN" altLang="en-US" sz="3600" kern="0" dirty="0" smtClean="0">
                <a:solidFill>
                  <a:schemeClr val="bg1"/>
                </a:solidFill>
                <a:latin typeface="隶书" pitchFamily="49" charset="-122"/>
                <a:ea typeface="隶书" pitchFamily="49" charset="-122"/>
              </a:rPr>
              <a:t>函数</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317626779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4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txBox="1">
            <a:spLocks noChangeArrowheads="1"/>
          </p:cNvSpPr>
          <p:nvPr/>
        </p:nvSpPr>
        <p:spPr bwMode="auto">
          <a:xfrm>
            <a:off x="770583" y="1701602"/>
            <a:ext cx="11305256" cy="40321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a:spcBef>
                <a:spcPct val="20000"/>
              </a:spcBef>
            </a:pPr>
            <a:r>
              <a:rPr lang="en-US" altLang="zh-CN" sz="2801" dirty="0">
                <a:latin typeface="楷体" panose="02010609060101010101" pitchFamily="49" charset="-122"/>
                <a:ea typeface="楷体" panose="02010609060101010101" pitchFamily="49" charset="-122"/>
                <a:cs typeface="Times New Roman" panose="02020603050405020304" pitchFamily="18" charset="0"/>
              </a:rPr>
              <a:t>2) </a:t>
            </a:r>
            <a:r>
              <a:rPr lang="zh-CN" altLang="en-US" sz="2801" dirty="0">
                <a:latin typeface="楷体" panose="02010609060101010101" pitchFamily="49" charset="-122"/>
                <a:ea typeface="楷体" panose="02010609060101010101" pitchFamily="49" charset="-122"/>
                <a:cs typeface="Times New Roman" panose="02020603050405020304" pitchFamily="18" charset="0"/>
              </a:rPr>
              <a:t>后置单目运算 </a:t>
            </a:r>
            <a:r>
              <a:rPr lang="en-US" altLang="zh-CN" sz="2801" dirty="0" err="1">
                <a:latin typeface="楷体" panose="02010609060101010101" pitchFamily="49" charset="-122"/>
                <a:ea typeface="楷体" panose="02010609060101010101" pitchFamily="49" charset="-122"/>
                <a:cs typeface="Times New Roman" panose="02020603050405020304" pitchFamily="18" charset="0"/>
              </a:rPr>
              <a:t>oprd</a:t>
            </a:r>
            <a:r>
              <a:rPr lang="en-US" altLang="zh-CN" sz="2801" dirty="0">
                <a:latin typeface="楷体" panose="02010609060101010101" pitchFamily="49" charset="-122"/>
                <a:ea typeface="楷体" panose="02010609060101010101" pitchFamily="49" charset="-122"/>
                <a:cs typeface="Times New Roman" panose="02020603050405020304" pitchFamily="18" charset="0"/>
              </a:rPr>
              <a:t> </a:t>
            </a:r>
            <a:r>
              <a:rPr lang="en-US" altLang="zh-CN" sz="2801" dirty="0">
                <a:solidFill>
                  <a:schemeClr val="bg2"/>
                </a:solidFill>
                <a:latin typeface="楷体" panose="02010609060101010101" pitchFamily="49" charset="-122"/>
                <a:ea typeface="楷体" panose="02010609060101010101" pitchFamily="49" charset="-122"/>
                <a:cs typeface="Times New Roman" panose="02020603050405020304" pitchFamily="18" charset="0"/>
              </a:rPr>
              <a:t>V</a:t>
            </a:r>
          </a:p>
          <a:p>
            <a:pPr>
              <a:spcBef>
                <a:spcPct val="20000"/>
              </a:spcBef>
            </a:pPr>
            <a:r>
              <a:rPr lang="en-US" altLang="zh-CN" sz="2801" dirty="0">
                <a:latin typeface="楷体" panose="02010609060101010101" pitchFamily="49" charset="-122"/>
                <a:ea typeface="楷体" panose="02010609060101010101" pitchFamily="49" charset="-122"/>
                <a:cs typeface="Times New Roman" panose="02020603050405020304" pitchFamily="18" charset="0"/>
              </a:rPr>
              <a:t>    </a:t>
            </a:r>
            <a:r>
              <a:rPr lang="zh-CN" altLang="en-US" sz="2801" dirty="0">
                <a:latin typeface="楷体" panose="02010609060101010101" pitchFamily="49" charset="-122"/>
                <a:ea typeface="楷体" panose="02010609060101010101" pitchFamily="49" charset="-122"/>
                <a:cs typeface="Times New Roman" panose="02020603050405020304" pitchFamily="18" charset="0"/>
              </a:rPr>
              <a:t>运算符</a:t>
            </a:r>
            <a:r>
              <a:rPr lang="en-US" altLang="zh-CN" sz="2801" dirty="0">
                <a:solidFill>
                  <a:schemeClr val="bg2"/>
                </a:solidFill>
                <a:latin typeface="楷体" panose="02010609060101010101" pitchFamily="49" charset="-122"/>
                <a:ea typeface="楷体" panose="02010609060101010101" pitchFamily="49" charset="-122"/>
                <a:cs typeface="Times New Roman" panose="02020603050405020304" pitchFamily="18" charset="0"/>
              </a:rPr>
              <a:t>V</a:t>
            </a:r>
            <a:r>
              <a:rPr lang="zh-CN" altLang="en-US" sz="2801" dirty="0">
                <a:latin typeface="楷体" panose="02010609060101010101" pitchFamily="49" charset="-122"/>
                <a:ea typeface="楷体" panose="02010609060101010101" pitchFamily="49" charset="-122"/>
                <a:cs typeface="Times New Roman" panose="02020603050405020304" pitchFamily="18" charset="0"/>
              </a:rPr>
              <a:t>重载为</a:t>
            </a:r>
            <a:r>
              <a:rPr lang="en-US" altLang="zh-CN" sz="2801" dirty="0" err="1">
                <a:latin typeface="楷体" panose="02010609060101010101" pitchFamily="49" charset="-122"/>
                <a:ea typeface="楷体" panose="02010609060101010101" pitchFamily="49" charset="-122"/>
                <a:cs typeface="Times New Roman" panose="02020603050405020304" pitchFamily="18" charset="0"/>
              </a:rPr>
              <a:t>oprd</a:t>
            </a:r>
            <a:r>
              <a:rPr lang="zh-CN" altLang="en-US" sz="2801" dirty="0">
                <a:latin typeface="楷体" panose="02010609060101010101" pitchFamily="49" charset="-122"/>
                <a:ea typeface="楷体" panose="02010609060101010101" pitchFamily="49" charset="-122"/>
                <a:cs typeface="Times New Roman" panose="02020603050405020304" pitchFamily="18" charset="0"/>
              </a:rPr>
              <a:t>所属类的成员函数，带有一个整型</a:t>
            </a:r>
            <a:r>
              <a:rPr lang="en-US" altLang="zh-CN" sz="2801" dirty="0">
                <a:latin typeface="楷体" panose="02010609060101010101" pitchFamily="49" charset="-122"/>
                <a:ea typeface="楷体" panose="02010609060101010101" pitchFamily="49" charset="-122"/>
                <a:cs typeface="Times New Roman" panose="02020603050405020304" pitchFamily="18" charset="0"/>
              </a:rPr>
              <a:t>(</a:t>
            </a:r>
            <a:r>
              <a:rPr lang="en-US" altLang="zh-CN" sz="2801" dirty="0" err="1">
                <a:latin typeface="楷体" panose="02010609060101010101" pitchFamily="49" charset="-122"/>
                <a:ea typeface="楷体" panose="02010609060101010101" pitchFamily="49" charset="-122"/>
                <a:cs typeface="Times New Roman" panose="02020603050405020304" pitchFamily="18" charset="0"/>
              </a:rPr>
              <a:t>int</a:t>
            </a:r>
            <a:r>
              <a:rPr lang="en-US" altLang="zh-CN" sz="2801" dirty="0">
                <a:latin typeface="楷体" panose="02010609060101010101" pitchFamily="49" charset="-122"/>
                <a:ea typeface="楷体" panose="02010609060101010101" pitchFamily="49" charset="-122"/>
                <a:cs typeface="Times New Roman" panose="02020603050405020304" pitchFamily="18" charset="0"/>
              </a:rPr>
              <a:t>)</a:t>
            </a:r>
            <a:r>
              <a:rPr lang="zh-CN" altLang="en-US" sz="2801" dirty="0">
                <a:latin typeface="楷体" panose="02010609060101010101" pitchFamily="49" charset="-122"/>
                <a:ea typeface="楷体" panose="02010609060101010101" pitchFamily="49" charset="-122"/>
                <a:cs typeface="Times New Roman" panose="02020603050405020304" pitchFamily="18" charset="0"/>
              </a:rPr>
              <a:t>形参。例如，后置单目运算符“</a:t>
            </a:r>
            <a:r>
              <a:rPr lang="en-US" altLang="zh-CN" sz="2801" dirty="0">
                <a:latin typeface="楷体" panose="02010609060101010101" pitchFamily="49" charset="-122"/>
                <a:ea typeface="楷体" panose="02010609060101010101" pitchFamily="49" charset="-122"/>
                <a:cs typeface="Times New Roman" panose="02020603050405020304" pitchFamily="18" charset="0"/>
              </a:rPr>
              <a:t>- -”</a:t>
            </a:r>
            <a:r>
              <a:rPr lang="zh-CN" altLang="en-US" sz="2801" dirty="0">
                <a:latin typeface="楷体" panose="02010609060101010101" pitchFamily="49" charset="-122"/>
                <a:ea typeface="楷体" panose="02010609060101010101" pitchFamily="49" charset="-122"/>
                <a:cs typeface="Times New Roman" panose="02020603050405020304" pitchFamily="18" charset="0"/>
              </a:rPr>
              <a:t>重载的语法形式为：</a:t>
            </a:r>
          </a:p>
          <a:p>
            <a:pPr>
              <a:spcBef>
                <a:spcPct val="20000"/>
              </a:spcBef>
            </a:pPr>
            <a:r>
              <a:rPr lang="zh-CN" altLang="en-US" sz="2801" dirty="0">
                <a:latin typeface="楷体" panose="02010609060101010101" pitchFamily="49" charset="-122"/>
                <a:ea typeface="楷体" panose="02010609060101010101" pitchFamily="49" charset="-122"/>
                <a:cs typeface="Times New Roman" panose="02020603050405020304" pitchFamily="18" charset="0"/>
              </a:rPr>
              <a:t>	</a:t>
            </a:r>
            <a:r>
              <a:rPr lang="en-US" altLang="zh-CN" sz="2801" dirty="0">
                <a:latin typeface="楷体" panose="02010609060101010101" pitchFamily="49" charset="-122"/>
                <a:ea typeface="楷体" panose="02010609060101010101" pitchFamily="49" charset="-122"/>
                <a:cs typeface="Times New Roman" panose="02020603050405020304" pitchFamily="18" charset="0"/>
              </a:rPr>
              <a:t>&lt;</a:t>
            </a:r>
            <a:r>
              <a:rPr lang="zh-CN" altLang="en-US" sz="2801" dirty="0">
                <a:latin typeface="楷体" panose="02010609060101010101" pitchFamily="49" charset="-122"/>
                <a:ea typeface="楷体" panose="02010609060101010101" pitchFamily="49" charset="-122"/>
                <a:cs typeface="Times New Roman" panose="02020603050405020304" pitchFamily="18" charset="0"/>
              </a:rPr>
              <a:t>函数类型</a:t>
            </a:r>
            <a:r>
              <a:rPr lang="en-US" altLang="zh-CN" sz="2801" dirty="0">
                <a:latin typeface="楷体" panose="02010609060101010101" pitchFamily="49" charset="-122"/>
                <a:ea typeface="楷体" panose="02010609060101010101" pitchFamily="49" charset="-122"/>
                <a:cs typeface="Times New Roman" panose="02020603050405020304" pitchFamily="18" charset="0"/>
              </a:rPr>
              <a:t>&gt;  operator </a:t>
            </a:r>
            <a:r>
              <a:rPr lang="en-US" altLang="zh-CN" sz="2801" dirty="0">
                <a:solidFill>
                  <a:schemeClr val="bg2"/>
                </a:solidFill>
                <a:latin typeface="楷体" panose="02010609060101010101" pitchFamily="49" charset="-122"/>
                <a:ea typeface="楷体" panose="02010609060101010101" pitchFamily="49" charset="-122"/>
                <a:cs typeface="Times New Roman" panose="02020603050405020304" pitchFamily="18" charset="0"/>
              </a:rPr>
              <a:t>- -</a:t>
            </a:r>
            <a:r>
              <a:rPr lang="en-US" altLang="zh-CN" sz="2801" dirty="0">
                <a:latin typeface="楷体" panose="02010609060101010101" pitchFamily="49" charset="-122"/>
                <a:ea typeface="楷体" panose="02010609060101010101" pitchFamily="49" charset="-122"/>
                <a:cs typeface="Times New Roman" panose="02020603050405020304" pitchFamily="18" charset="0"/>
              </a:rPr>
              <a:t> ( </a:t>
            </a:r>
            <a:r>
              <a:rPr lang="en-US" altLang="zh-CN" sz="2801" dirty="0" err="1">
                <a:latin typeface="楷体" panose="02010609060101010101" pitchFamily="49" charset="-122"/>
                <a:ea typeface="楷体" panose="02010609060101010101" pitchFamily="49" charset="-122"/>
                <a:cs typeface="Times New Roman" panose="02020603050405020304" pitchFamily="18" charset="0"/>
              </a:rPr>
              <a:t>int</a:t>
            </a:r>
            <a:r>
              <a:rPr lang="en-US" altLang="zh-CN" sz="2801" dirty="0">
                <a:latin typeface="楷体" panose="02010609060101010101" pitchFamily="49" charset="-122"/>
                <a:ea typeface="楷体" panose="02010609060101010101" pitchFamily="49" charset="-122"/>
                <a:cs typeface="Times New Roman" panose="02020603050405020304" pitchFamily="18" charset="0"/>
              </a:rPr>
              <a:t> );</a:t>
            </a:r>
          </a:p>
          <a:p>
            <a:pPr>
              <a:spcBef>
                <a:spcPct val="20000"/>
              </a:spcBef>
            </a:pPr>
            <a:r>
              <a:rPr lang="en-US" altLang="zh-CN" sz="2801" dirty="0">
                <a:latin typeface="楷体" panose="02010609060101010101" pitchFamily="49" charset="-122"/>
                <a:ea typeface="楷体" panose="02010609060101010101" pitchFamily="49" charset="-122"/>
                <a:cs typeface="Times New Roman" panose="02020603050405020304" pitchFamily="18" charset="0"/>
              </a:rPr>
              <a:t>	</a:t>
            </a:r>
            <a:r>
              <a:rPr lang="en-US" altLang="zh-CN" sz="2801" dirty="0" err="1">
                <a:latin typeface="楷体" panose="02010609060101010101" pitchFamily="49" charset="-122"/>
                <a:ea typeface="楷体" panose="02010609060101010101" pitchFamily="49" charset="-122"/>
                <a:cs typeface="Times New Roman" panose="02020603050405020304" pitchFamily="18" charset="0"/>
              </a:rPr>
              <a:t>oprd</a:t>
            </a:r>
            <a:r>
              <a:rPr lang="en-US" altLang="zh-CN" sz="2801" dirty="0">
                <a:solidFill>
                  <a:schemeClr val="bg2"/>
                </a:solidFill>
                <a:latin typeface="楷体" panose="02010609060101010101" pitchFamily="49" charset="-122"/>
                <a:ea typeface="楷体" panose="02010609060101010101" pitchFamily="49" charset="-122"/>
                <a:cs typeface="Times New Roman" panose="02020603050405020304" pitchFamily="18" charset="0"/>
              </a:rPr>
              <a:t>--</a:t>
            </a:r>
            <a:r>
              <a:rPr lang="en-US" altLang="zh-CN" sz="2801" dirty="0">
                <a:latin typeface="楷体" panose="02010609060101010101" pitchFamily="49" charset="-122"/>
                <a:ea typeface="楷体" panose="02010609060101010101" pitchFamily="49" charset="-122"/>
                <a:cs typeface="Times New Roman" panose="02020603050405020304" pitchFamily="18" charset="0"/>
              </a:rPr>
              <a:t> </a:t>
            </a:r>
            <a:r>
              <a:rPr lang="zh-CN" altLang="en-US" sz="2801" dirty="0">
                <a:latin typeface="楷体" panose="02010609060101010101" pitchFamily="49" charset="-122"/>
                <a:ea typeface="楷体" panose="02010609060101010101" pitchFamily="49" charset="-122"/>
                <a:cs typeface="Times New Roman" panose="02020603050405020304" pitchFamily="18" charset="0"/>
              </a:rPr>
              <a:t>就相当于函数调用</a:t>
            </a:r>
            <a:r>
              <a:rPr lang="en-US" altLang="zh-CN" sz="2801" dirty="0" err="1">
                <a:latin typeface="楷体" panose="02010609060101010101" pitchFamily="49" charset="-122"/>
                <a:ea typeface="楷体" panose="02010609060101010101" pitchFamily="49" charset="-122"/>
                <a:cs typeface="Times New Roman" panose="02020603050405020304" pitchFamily="18" charset="0"/>
              </a:rPr>
              <a:t>oprd.</a:t>
            </a:r>
            <a:r>
              <a:rPr lang="en-US" altLang="zh-CN" sz="2801" dirty="0" err="1">
                <a:solidFill>
                  <a:schemeClr val="bg2"/>
                </a:solidFill>
                <a:latin typeface="楷体" panose="02010609060101010101" pitchFamily="49" charset="-122"/>
                <a:ea typeface="楷体" panose="02010609060101010101" pitchFamily="49" charset="-122"/>
                <a:cs typeface="Times New Roman" panose="02020603050405020304" pitchFamily="18" charset="0"/>
              </a:rPr>
              <a:t>operator</a:t>
            </a:r>
            <a:r>
              <a:rPr lang="en-US" altLang="zh-CN" sz="2801" dirty="0">
                <a:solidFill>
                  <a:schemeClr val="bg2"/>
                </a:solidFill>
                <a:latin typeface="楷体" panose="02010609060101010101" pitchFamily="49" charset="-122"/>
                <a:ea typeface="楷体" panose="02010609060101010101" pitchFamily="49" charset="-122"/>
                <a:cs typeface="Times New Roman" panose="02020603050405020304" pitchFamily="18" charset="0"/>
              </a:rPr>
              <a:t> - -</a:t>
            </a:r>
            <a:r>
              <a:rPr lang="en-US" altLang="zh-CN" sz="2801" dirty="0">
                <a:latin typeface="楷体" panose="02010609060101010101" pitchFamily="49" charset="-122"/>
                <a:ea typeface="楷体" panose="02010609060101010101" pitchFamily="49" charset="-122"/>
                <a:cs typeface="Times New Roman" panose="02020603050405020304" pitchFamily="18" charset="0"/>
              </a:rPr>
              <a:t> ( 0 );</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2.</a:t>
            </a:r>
            <a:r>
              <a:rPr lang="zh-CN" altLang="en-US" sz="3600" kern="0" dirty="0">
                <a:solidFill>
                  <a:schemeClr val="bg1"/>
                </a:solidFill>
                <a:latin typeface="隶书" pitchFamily="49" charset="-122"/>
                <a:ea typeface="隶书" pitchFamily="49" charset="-122"/>
              </a:rPr>
              <a:t>将运算符重载为类的成员</a:t>
            </a:r>
            <a:r>
              <a:rPr lang="zh-CN" altLang="en-US" sz="3600" kern="0" dirty="0" smtClean="0">
                <a:solidFill>
                  <a:schemeClr val="bg1"/>
                </a:solidFill>
                <a:latin typeface="隶书" pitchFamily="49" charset="-122"/>
                <a:ea typeface="隶书" pitchFamily="49" charset="-122"/>
              </a:rPr>
              <a:t>函数</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18696337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4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bwMode="auto">
          <a:xfrm>
            <a:off x="368051" y="716776"/>
            <a:ext cx="11275739" cy="547337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000" b="0" kern="0" dirty="0"/>
              <a:t>#include &lt;</a:t>
            </a:r>
            <a:r>
              <a:rPr lang="en-US" altLang="zh-CN" sz="2000" b="0" kern="0" dirty="0" err="1"/>
              <a:t>iostream</a:t>
            </a:r>
            <a:r>
              <a:rPr lang="en-US" altLang="zh-CN" sz="2000" b="0" kern="0" dirty="0"/>
              <a:t>&gt;</a:t>
            </a:r>
          </a:p>
          <a:p>
            <a:pPr>
              <a:lnSpc>
                <a:spcPct val="80000"/>
              </a:lnSpc>
              <a:buFont typeface="Wingdings" pitchFamily="2" charset="2"/>
              <a:buNone/>
              <a:defRPr/>
            </a:pPr>
            <a:r>
              <a:rPr lang="en-US" altLang="zh-CN" sz="2000" b="0" kern="0" dirty="0"/>
              <a:t>using namespace </a:t>
            </a:r>
            <a:r>
              <a:rPr lang="en-US" altLang="zh-CN" sz="2000" b="0" kern="0" dirty="0" err="1"/>
              <a:t>std</a:t>
            </a:r>
            <a:r>
              <a:rPr lang="en-US" altLang="zh-CN" sz="2000" b="0" kern="0" dirty="0"/>
              <a:t>;</a:t>
            </a:r>
          </a:p>
          <a:p>
            <a:pPr>
              <a:lnSpc>
                <a:spcPct val="80000"/>
              </a:lnSpc>
              <a:buFont typeface="Wingdings" pitchFamily="2" charset="2"/>
              <a:buNone/>
              <a:defRPr/>
            </a:pPr>
            <a:r>
              <a:rPr lang="en-US" altLang="zh-CN" sz="2000" b="0" kern="0" dirty="0"/>
              <a:t>class Complex</a:t>
            </a:r>
          </a:p>
          <a:p>
            <a:pPr>
              <a:lnSpc>
                <a:spcPct val="80000"/>
              </a:lnSpc>
              <a:buFont typeface="Wingdings" pitchFamily="2" charset="2"/>
              <a:buNone/>
              <a:defRPr/>
            </a:pPr>
            <a:r>
              <a:rPr lang="en-US" altLang="zh-CN" sz="2000" b="0" kern="0" dirty="0"/>
              <a:t>{</a:t>
            </a:r>
          </a:p>
          <a:p>
            <a:pPr>
              <a:lnSpc>
                <a:spcPct val="80000"/>
              </a:lnSpc>
              <a:buFont typeface="Wingdings" pitchFamily="2" charset="2"/>
              <a:buNone/>
              <a:defRPr/>
            </a:pPr>
            <a:r>
              <a:rPr lang="en-US" altLang="zh-CN" sz="2000" b="0" kern="0" dirty="0" smtClean="0"/>
              <a:t>private</a:t>
            </a:r>
            <a:r>
              <a:rPr lang="en-US" altLang="zh-CN" sz="2000" b="0" kern="0" dirty="0"/>
              <a:t>:</a:t>
            </a:r>
          </a:p>
          <a:p>
            <a:pPr>
              <a:lnSpc>
                <a:spcPct val="80000"/>
              </a:lnSpc>
              <a:buFont typeface="Wingdings" pitchFamily="2" charset="2"/>
              <a:buNone/>
              <a:defRPr/>
            </a:pPr>
            <a:r>
              <a:rPr lang="en-US" altLang="zh-CN" sz="2000" b="0" kern="0" dirty="0"/>
              <a:t>        float </a:t>
            </a:r>
            <a:r>
              <a:rPr lang="en-US" altLang="zh-CN" sz="2000" b="0" kern="0" dirty="0" smtClean="0"/>
              <a:t> real,  image</a:t>
            </a:r>
            <a:r>
              <a:rPr lang="en-US" altLang="zh-CN" sz="2000" b="0" kern="0" dirty="0"/>
              <a:t>;</a:t>
            </a:r>
          </a:p>
          <a:p>
            <a:pPr>
              <a:lnSpc>
                <a:spcPct val="80000"/>
              </a:lnSpc>
              <a:buFont typeface="Wingdings" pitchFamily="2" charset="2"/>
              <a:buNone/>
              <a:defRPr/>
            </a:pPr>
            <a:r>
              <a:rPr lang="en-US" altLang="zh-CN" sz="2000" b="0" kern="0" dirty="0" smtClean="0"/>
              <a:t>public</a:t>
            </a:r>
            <a:r>
              <a:rPr lang="en-US" altLang="zh-CN" sz="2000" b="0" kern="0" dirty="0"/>
              <a:t>:</a:t>
            </a:r>
          </a:p>
          <a:p>
            <a:pPr>
              <a:lnSpc>
                <a:spcPct val="80000"/>
              </a:lnSpc>
              <a:buFont typeface="Wingdings" pitchFamily="2" charset="2"/>
              <a:buNone/>
              <a:defRPr/>
            </a:pPr>
            <a:r>
              <a:rPr lang="en-US" altLang="zh-CN" sz="2000" b="0" kern="0" dirty="0"/>
              <a:t>        Complex(float r=0,float </a:t>
            </a:r>
            <a:r>
              <a:rPr lang="en-US" altLang="zh-CN" sz="2000" b="0" kern="0" dirty="0" err="1"/>
              <a:t>i</a:t>
            </a:r>
            <a:r>
              <a:rPr lang="en-US" altLang="zh-CN" sz="2000" b="0" kern="0" dirty="0"/>
              <a:t>=0);</a:t>
            </a:r>
          </a:p>
          <a:p>
            <a:pPr>
              <a:lnSpc>
                <a:spcPct val="80000"/>
              </a:lnSpc>
              <a:buFont typeface="Wingdings" pitchFamily="2" charset="2"/>
              <a:buNone/>
              <a:defRPr/>
            </a:pPr>
            <a:r>
              <a:rPr lang="en-US" altLang="zh-CN" sz="2000" b="0" kern="0" dirty="0"/>
              <a:t>        Complex Add(</a:t>
            </a:r>
            <a:r>
              <a:rPr lang="en-US" altLang="zh-CN" sz="2000" b="0" kern="0" dirty="0" err="1"/>
              <a:t>const</a:t>
            </a:r>
            <a:r>
              <a:rPr lang="en-US" altLang="zh-CN" sz="2000" b="0" kern="0" dirty="0"/>
              <a:t> Complex &amp;c);   </a:t>
            </a:r>
            <a:r>
              <a:rPr lang="en-US" altLang="zh-CN" sz="2000" b="0" kern="0" dirty="0" smtClean="0"/>
              <a:t>		//</a:t>
            </a:r>
            <a:r>
              <a:rPr lang="zh-CN" altLang="en-US" sz="2000" b="0" kern="0" dirty="0"/>
              <a:t>定义一个</a:t>
            </a:r>
            <a:r>
              <a:rPr lang="en-US" altLang="zh-CN" sz="2000" b="0" kern="0" dirty="0"/>
              <a:t>Add</a:t>
            </a:r>
            <a:r>
              <a:rPr lang="zh-CN" altLang="en-US" sz="2000" b="0" kern="0" dirty="0"/>
              <a:t>函数</a:t>
            </a:r>
          </a:p>
          <a:p>
            <a:pPr>
              <a:lnSpc>
                <a:spcPct val="80000"/>
              </a:lnSpc>
              <a:buFont typeface="Wingdings" pitchFamily="2" charset="2"/>
              <a:buNone/>
              <a:defRPr/>
            </a:pPr>
            <a:r>
              <a:rPr lang="zh-CN" altLang="en-US" sz="2000" b="0" kern="0" dirty="0"/>
              <a:t>        </a:t>
            </a:r>
            <a:r>
              <a:rPr lang="en-US" altLang="zh-CN" sz="2000" b="0" kern="0" dirty="0"/>
              <a:t>Complex </a:t>
            </a:r>
            <a:r>
              <a:rPr lang="en-US" altLang="zh-CN" sz="2000" b="0" kern="0" dirty="0">
                <a:solidFill>
                  <a:schemeClr val="bg2"/>
                </a:solidFill>
              </a:rPr>
              <a:t>operator+</a:t>
            </a:r>
            <a:r>
              <a:rPr lang="en-US" altLang="zh-CN" sz="2000" b="0" kern="0" dirty="0"/>
              <a:t>(</a:t>
            </a:r>
            <a:r>
              <a:rPr lang="en-US" altLang="zh-CN" sz="2000" b="0" kern="0" dirty="0" err="1"/>
              <a:t>const</a:t>
            </a:r>
            <a:r>
              <a:rPr lang="en-US" altLang="zh-CN" sz="2000" b="0" kern="0" dirty="0"/>
              <a:t> Complex &amp;c); </a:t>
            </a:r>
            <a:r>
              <a:rPr lang="en-US" altLang="zh-CN" sz="2000" b="0" kern="0" dirty="0" smtClean="0"/>
              <a:t>		//</a:t>
            </a:r>
            <a:r>
              <a:rPr lang="zh-CN" altLang="en-US" sz="2000" b="0" kern="0" dirty="0"/>
              <a:t>重载</a:t>
            </a:r>
            <a:r>
              <a:rPr lang="en-US" altLang="zh-CN" sz="2000" b="0" kern="0" dirty="0"/>
              <a:t>+</a:t>
            </a:r>
            <a:r>
              <a:rPr lang="zh-CN" altLang="en-US" sz="2000" b="0" kern="0" dirty="0"/>
              <a:t>运算符</a:t>
            </a:r>
          </a:p>
          <a:p>
            <a:pPr>
              <a:lnSpc>
                <a:spcPct val="80000"/>
              </a:lnSpc>
              <a:buFont typeface="Wingdings" pitchFamily="2" charset="2"/>
              <a:buNone/>
              <a:defRPr/>
            </a:pPr>
            <a:r>
              <a:rPr lang="zh-CN" altLang="en-US" sz="2000" b="0" kern="0" dirty="0"/>
              <a:t>        </a:t>
            </a:r>
            <a:r>
              <a:rPr lang="en-US" altLang="zh-CN" sz="2000" b="0" kern="0" dirty="0"/>
              <a:t>Complex </a:t>
            </a:r>
            <a:r>
              <a:rPr lang="en-US" altLang="zh-CN" sz="2000" b="0" kern="0" dirty="0">
                <a:solidFill>
                  <a:schemeClr val="bg2"/>
                </a:solidFill>
              </a:rPr>
              <a:t>operator-</a:t>
            </a:r>
            <a:r>
              <a:rPr lang="en-US" altLang="zh-CN" sz="2000" b="0" kern="0" dirty="0"/>
              <a:t>(</a:t>
            </a:r>
            <a:r>
              <a:rPr lang="en-US" altLang="zh-CN" sz="2000" b="0" kern="0" dirty="0" err="1"/>
              <a:t>const</a:t>
            </a:r>
            <a:r>
              <a:rPr lang="en-US" altLang="zh-CN" sz="2000" b="0" kern="0" dirty="0"/>
              <a:t> Complex &amp;c); </a:t>
            </a:r>
            <a:r>
              <a:rPr lang="en-US" altLang="zh-CN" sz="2000" b="0" kern="0" dirty="0" smtClean="0"/>
              <a:t>		//</a:t>
            </a:r>
            <a:r>
              <a:rPr lang="zh-CN" altLang="en-US" sz="2000" b="0" kern="0" dirty="0"/>
              <a:t>重载</a:t>
            </a:r>
            <a:r>
              <a:rPr lang="en-US" altLang="zh-CN" sz="2000" b="0" kern="0" dirty="0"/>
              <a:t>-</a:t>
            </a:r>
            <a:r>
              <a:rPr lang="zh-CN" altLang="en-US" sz="2000" b="0" kern="0" dirty="0"/>
              <a:t>运算符</a:t>
            </a:r>
          </a:p>
          <a:p>
            <a:pPr>
              <a:lnSpc>
                <a:spcPct val="80000"/>
              </a:lnSpc>
              <a:buFont typeface="Wingdings" pitchFamily="2" charset="2"/>
              <a:buNone/>
              <a:defRPr/>
            </a:pPr>
            <a:r>
              <a:rPr lang="zh-CN" altLang="en-US" sz="2000" b="0" kern="0" dirty="0"/>
              <a:t>        </a:t>
            </a:r>
            <a:r>
              <a:rPr lang="en-US" altLang="zh-CN" sz="2000" b="0" kern="0" dirty="0"/>
              <a:t>Complex&amp; </a:t>
            </a:r>
            <a:r>
              <a:rPr lang="en-US" altLang="zh-CN" sz="2000" b="0" kern="0" dirty="0">
                <a:solidFill>
                  <a:schemeClr val="bg2"/>
                </a:solidFill>
              </a:rPr>
              <a:t>operator+=</a:t>
            </a:r>
            <a:r>
              <a:rPr lang="en-US" altLang="zh-CN" sz="2000" b="0" kern="0" dirty="0"/>
              <a:t>(</a:t>
            </a:r>
            <a:r>
              <a:rPr lang="en-US" altLang="zh-CN" sz="2000" b="0" kern="0" dirty="0" err="1"/>
              <a:t>const</a:t>
            </a:r>
            <a:r>
              <a:rPr lang="en-US" altLang="zh-CN" sz="2000" b="0" kern="0" dirty="0"/>
              <a:t> Complex &amp;c); </a:t>
            </a:r>
            <a:endParaRPr lang="en-US" altLang="zh-CN" sz="2000" b="0" kern="0" dirty="0" smtClean="0"/>
          </a:p>
          <a:p>
            <a:pPr>
              <a:lnSpc>
                <a:spcPct val="80000"/>
              </a:lnSpc>
              <a:buFont typeface="Wingdings" pitchFamily="2" charset="2"/>
              <a:buNone/>
              <a:defRPr/>
            </a:pPr>
            <a:r>
              <a:rPr lang="en-US" altLang="zh-CN" sz="2000" b="0" kern="0" dirty="0" smtClean="0"/>
              <a:t>       //</a:t>
            </a:r>
            <a:r>
              <a:rPr lang="zh-CN" altLang="en-US" sz="1800" b="0" kern="0" dirty="0"/>
              <a:t>重载</a:t>
            </a:r>
            <a:r>
              <a:rPr lang="en-US" altLang="zh-CN" sz="1800" b="0" kern="0" dirty="0"/>
              <a:t>+=</a:t>
            </a:r>
            <a:r>
              <a:rPr lang="zh-CN" altLang="en-US" sz="1800" b="0" kern="0" dirty="0"/>
              <a:t>运算符，复合赋值操作符必须返回左操作数的引用，必须定义为成员函数</a:t>
            </a:r>
          </a:p>
          <a:p>
            <a:pPr>
              <a:lnSpc>
                <a:spcPct val="80000"/>
              </a:lnSpc>
              <a:buFont typeface="Wingdings" pitchFamily="2" charset="2"/>
              <a:buNone/>
              <a:defRPr/>
            </a:pPr>
            <a:r>
              <a:rPr lang="en-US" altLang="zh-CN" sz="2000" b="0" kern="0" dirty="0"/>
              <a:t>        Complex&amp; </a:t>
            </a:r>
            <a:r>
              <a:rPr lang="en-US" altLang="zh-CN" sz="2000" b="0" kern="0" dirty="0">
                <a:solidFill>
                  <a:schemeClr val="bg2"/>
                </a:solidFill>
              </a:rPr>
              <a:t>operator=</a:t>
            </a:r>
            <a:r>
              <a:rPr lang="en-US" altLang="zh-CN" sz="2000" b="0" kern="0" dirty="0"/>
              <a:t>(</a:t>
            </a:r>
            <a:r>
              <a:rPr lang="en-US" altLang="zh-CN" sz="2000" b="0" kern="0" dirty="0" err="1"/>
              <a:t>const</a:t>
            </a:r>
            <a:r>
              <a:rPr lang="en-US" altLang="zh-CN" sz="2000" b="0" kern="0" dirty="0"/>
              <a:t> Complex &amp;other); </a:t>
            </a:r>
          </a:p>
          <a:p>
            <a:pPr>
              <a:lnSpc>
                <a:spcPct val="80000"/>
              </a:lnSpc>
              <a:buFont typeface="Wingdings" pitchFamily="2" charset="2"/>
              <a:buNone/>
              <a:defRPr/>
            </a:pPr>
            <a:r>
              <a:rPr lang="en-US" altLang="zh-CN" sz="2000" b="0" kern="0" dirty="0"/>
              <a:t>	 </a:t>
            </a:r>
            <a:r>
              <a:rPr lang="en-US" altLang="zh-CN" sz="2000" b="0" kern="0" dirty="0" smtClean="0"/>
              <a:t>  //</a:t>
            </a:r>
            <a:r>
              <a:rPr lang="zh-CN" altLang="en-US" sz="2000" b="0" kern="0" dirty="0"/>
              <a:t>重载</a:t>
            </a:r>
            <a:r>
              <a:rPr lang="en-US" altLang="zh-CN" sz="2000" b="0" kern="0" dirty="0"/>
              <a:t>=</a:t>
            </a:r>
            <a:r>
              <a:rPr lang="zh-CN" altLang="en-US" sz="2000" b="0" kern="0" dirty="0"/>
              <a:t>运算符，赋值运算符必须返回对*</a:t>
            </a:r>
            <a:r>
              <a:rPr lang="en-US" altLang="zh-CN" sz="2000" b="0" kern="0" dirty="0"/>
              <a:t>this</a:t>
            </a:r>
            <a:r>
              <a:rPr lang="zh-CN" altLang="en-US" sz="2000" b="0" kern="0" dirty="0"/>
              <a:t>的</a:t>
            </a:r>
            <a:r>
              <a:rPr lang="zh-CN" altLang="en-US" sz="2000" b="0" kern="0" dirty="0" smtClean="0"/>
              <a:t>引用</a:t>
            </a:r>
            <a:endParaRPr lang="zh-CN" altLang="en-US" sz="2000" b="0" kern="0" dirty="0"/>
          </a:p>
          <a:p>
            <a:pPr>
              <a:lnSpc>
                <a:spcPct val="80000"/>
              </a:lnSpc>
              <a:buFont typeface="Wingdings" pitchFamily="2" charset="2"/>
              <a:buNone/>
              <a:defRPr/>
            </a:pPr>
            <a:r>
              <a:rPr lang="zh-CN" altLang="en-US" sz="2000" b="0" kern="0" dirty="0"/>
              <a:t>        </a:t>
            </a:r>
            <a:r>
              <a:rPr lang="en-US" altLang="zh-CN" sz="2000" b="0" kern="0" dirty="0"/>
              <a:t>void Show(</a:t>
            </a:r>
            <a:r>
              <a:rPr lang="en-US" altLang="zh-CN" sz="2000" b="0" kern="0" dirty="0" err="1"/>
              <a:t>int</a:t>
            </a:r>
            <a:r>
              <a:rPr lang="en-US" altLang="zh-CN" sz="2000" b="0" kern="0" dirty="0"/>
              <a:t> </a:t>
            </a:r>
            <a:r>
              <a:rPr lang="en-US" altLang="zh-CN" sz="2000" b="0" kern="0" dirty="0" err="1"/>
              <a:t>i</a:t>
            </a:r>
            <a:r>
              <a:rPr lang="en-US" altLang="zh-CN" sz="2000" b="0" kern="0" dirty="0"/>
              <a:t>);</a:t>
            </a:r>
          </a:p>
          <a:p>
            <a:pPr>
              <a:lnSpc>
                <a:spcPct val="80000"/>
              </a:lnSpc>
              <a:buFont typeface="Wingdings" pitchFamily="2" charset="2"/>
              <a:buNone/>
              <a:defRPr/>
            </a:pPr>
            <a:r>
              <a:rPr lang="en-US" altLang="zh-CN" sz="2000" b="0" kern="0" dirty="0"/>
              <a:t>};</a:t>
            </a:r>
          </a:p>
        </p:txBody>
      </p:sp>
      <p:pic>
        <p:nvPicPr>
          <p:cNvPr id="5"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p:cNvGrpSpPr>
            <a:grpSpLocks/>
          </p:cNvGrpSpPr>
          <p:nvPr/>
        </p:nvGrpSpPr>
        <p:grpSpPr bwMode="auto">
          <a:xfrm>
            <a:off x="122511" y="71835"/>
            <a:ext cx="466725" cy="468313"/>
            <a:chOff x="1192404" y="608225"/>
            <a:chExt cx="1755828" cy="1759616"/>
          </a:xfrm>
        </p:grpSpPr>
        <p:grpSp>
          <p:nvGrpSpPr>
            <p:cNvPr id="7" name="组合 79"/>
            <p:cNvGrpSpPr>
              <a:grpSpLocks/>
            </p:cNvGrpSpPr>
            <p:nvPr/>
          </p:nvGrpSpPr>
          <p:grpSpPr bwMode="auto">
            <a:xfrm>
              <a:off x="1192404" y="608225"/>
              <a:ext cx="1755828" cy="1759616"/>
              <a:chOff x="6379729" y="2488774"/>
              <a:chExt cx="2513016" cy="2513016"/>
            </a:xfrm>
          </p:grpSpPr>
          <p:sp>
            <p:nvSpPr>
              <p:cNvPr id="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 name="任意多边形 83"/>
              <p:cNvGrpSpPr>
                <a:grpSpLocks/>
              </p:cNvGrpSpPr>
              <p:nvPr/>
            </p:nvGrpSpPr>
            <p:grpSpPr bwMode="auto">
              <a:xfrm>
                <a:off x="6397313" y="2490687"/>
                <a:ext cx="2505748" cy="2500354"/>
                <a:chOff x="1883664" y="1987296"/>
                <a:chExt cx="1322832" cy="1322832"/>
              </a:xfrm>
            </p:grpSpPr>
            <p:pic>
              <p:nvPicPr>
                <p:cNvPr id="11"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3"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a:t>
            </a:r>
            <a:r>
              <a:rPr lang="zh-CN" altLang="en-US" sz="3000" dirty="0" smtClean="0">
                <a:solidFill>
                  <a:schemeClr val="bg1"/>
                </a:solidFill>
                <a:latin typeface="Rockwell" pitchFamily="18" charset="0"/>
                <a:ea typeface="微软雅黑" pitchFamily="34" charset="-122"/>
              </a:rPr>
              <a:t>改</a:t>
            </a:r>
            <a:r>
              <a:rPr lang="en-US" altLang="zh-CN" sz="3000" dirty="0" smtClean="0">
                <a:solidFill>
                  <a:schemeClr val="bg1"/>
                </a:solidFill>
                <a:latin typeface="Rockwell" pitchFamily="18" charset="0"/>
                <a:ea typeface="微软雅黑" pitchFamily="34" charset="-122"/>
              </a:rPr>
              <a:t>.</a:t>
            </a:r>
            <a:r>
              <a:rPr lang="zh-CN" altLang="en-US" sz="3600" kern="0" dirty="0" smtClean="0">
                <a:solidFill>
                  <a:schemeClr val="bg1"/>
                </a:solidFill>
                <a:latin typeface="隶书" pitchFamily="49" charset="-122"/>
                <a:ea typeface="隶书" pitchFamily="49" charset="-122"/>
              </a:rPr>
              <a:t> 复数</a:t>
            </a:r>
            <a:r>
              <a:rPr lang="zh-CN" altLang="en-US" sz="3600" kern="0" dirty="0">
                <a:solidFill>
                  <a:schemeClr val="bg1"/>
                </a:solidFill>
                <a:latin typeface="隶书" pitchFamily="49" charset="-122"/>
                <a:ea typeface="隶书" pitchFamily="49" charset="-122"/>
              </a:rPr>
              <a:t>的加减运算符重载 </a:t>
            </a:r>
          </a:p>
        </p:txBody>
      </p:sp>
    </p:spTree>
    <p:extLst>
      <p:ext uri="{BB962C8B-B14F-4D97-AF65-F5344CB8AC3E}">
        <p14:creationId xmlns:p14="http://schemas.microsoft.com/office/powerpoint/2010/main" val="182343726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ppt_w</p:attrName>
                                        </p:attrNameLst>
                                      </p:cBhvr>
                                      <p:tavLst>
                                        <p:tav tm="0" fmla="#ppt_w*sin(2.5*pi*$)">
                                          <p:val>
                                            <p:fltVal val="0"/>
                                          </p:val>
                                        </p:tav>
                                        <p:tav tm="100000">
                                          <p:val>
                                            <p:fltVal val="1"/>
                                          </p:val>
                                        </p:tav>
                                      </p:tavLst>
                                    </p:anim>
                                    <p:anim calcmode="lin" valueType="num">
                                      <p:cBhvr>
                                        <p:cTn id="9" dur="1000" fill="hold"/>
                                        <p:tgtEl>
                                          <p:spTgt spid="13"/>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3"/>
                                        </p:tgtEl>
                                      </p:cBhvr>
                                    </p:animEffect>
                                    <p:animScale>
                                      <p:cBhvr>
                                        <p:cTn id="13" dur="250" autoRev="1"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91672" y="1197546"/>
            <a:ext cx="11884911" cy="525742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Complex::Complex(float </a:t>
            </a:r>
            <a:r>
              <a:rPr lang="en-US" altLang="zh-CN" sz="2400" b="0" kern="0" dirty="0" err="1"/>
              <a:t>r,float</a:t>
            </a:r>
            <a:r>
              <a:rPr lang="en-US" altLang="zh-CN" sz="2400" b="0" kern="0" dirty="0"/>
              <a:t> </a:t>
            </a:r>
            <a:r>
              <a:rPr lang="en-US" altLang="zh-CN" sz="2400" b="0" kern="0" dirty="0" err="1"/>
              <a:t>i</a:t>
            </a:r>
            <a:r>
              <a:rPr lang="en-US" altLang="zh-CN" sz="2400" b="0" kern="0" dirty="0"/>
              <a:t>)</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real=r;  image=</a:t>
            </a:r>
            <a:r>
              <a:rPr lang="en-US" altLang="zh-CN" sz="2400" b="0" kern="0" dirty="0" err="1"/>
              <a:t>i</a:t>
            </a:r>
            <a:r>
              <a:rPr lang="en-US" altLang="zh-CN" sz="2400" b="0" kern="0" dirty="0"/>
              <a:t>;</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void Complex::Show(</a:t>
            </a:r>
            <a:r>
              <a:rPr lang="en-US" altLang="zh-CN" sz="2400" b="0" kern="0" dirty="0" err="1"/>
              <a:t>int</a:t>
            </a:r>
            <a:r>
              <a:rPr lang="en-US" altLang="zh-CN" sz="2400" b="0" kern="0" dirty="0"/>
              <a:t> </a:t>
            </a:r>
            <a:r>
              <a:rPr lang="en-US" altLang="zh-CN" sz="2400" b="0" kern="0" dirty="0" err="1"/>
              <a:t>i</a:t>
            </a:r>
            <a:r>
              <a:rPr lang="en-US" altLang="zh-CN" sz="2400" b="0" kern="0" dirty="0"/>
              <a:t>)</a:t>
            </a:r>
          </a:p>
          <a:p>
            <a:pPr>
              <a:lnSpc>
                <a:spcPct val="80000"/>
              </a:lnSpc>
              <a:buFont typeface="Wingdings" pitchFamily="2" charset="2"/>
              <a:buNone/>
              <a:defRPr/>
            </a:pPr>
            <a:r>
              <a:rPr lang="en-US" altLang="zh-CN" sz="2400" b="0" kern="0" dirty="0"/>
              <a:t>{  //</a:t>
            </a:r>
            <a:r>
              <a:rPr lang="zh-CN" altLang="en-US" sz="2000" b="0" kern="0" dirty="0"/>
              <a:t>一般情况下，这里不应该有参数</a:t>
            </a:r>
            <a:r>
              <a:rPr lang="en-US" altLang="zh-CN" sz="2000" b="0" kern="0" dirty="0" err="1"/>
              <a:t>i</a:t>
            </a:r>
            <a:r>
              <a:rPr lang="zh-CN" altLang="en-US" sz="2000" b="0" kern="0" dirty="0"/>
              <a:t>，本例的目的是为了区分不同的复数，便于观看结果</a:t>
            </a:r>
          </a:p>
          <a:p>
            <a:pPr>
              <a:lnSpc>
                <a:spcPct val="80000"/>
              </a:lnSpc>
              <a:buFont typeface="Wingdings" pitchFamily="2" charset="2"/>
              <a:buNone/>
              <a:defRPr/>
            </a:pPr>
            <a:r>
              <a:rPr lang="zh-CN" altLang="en-US" sz="2400" b="0" kern="0" dirty="0"/>
              <a:t>    </a:t>
            </a:r>
            <a:r>
              <a:rPr lang="en-US" altLang="zh-CN" sz="2400" b="0" kern="0" dirty="0" err="1"/>
              <a:t>cout</a:t>
            </a:r>
            <a:r>
              <a:rPr lang="en-US" altLang="zh-CN" sz="2400" b="0" kern="0" dirty="0"/>
              <a:t>&lt;&lt;"</a:t>
            </a:r>
            <a:r>
              <a:rPr lang="zh-CN" altLang="en-US" sz="2400" b="0" kern="0" dirty="0"/>
              <a:t>复数：</a:t>
            </a:r>
            <a:r>
              <a:rPr lang="en-US" altLang="zh-CN" sz="2400" b="0" kern="0" dirty="0"/>
              <a:t>c"&lt;&lt;</a:t>
            </a:r>
            <a:r>
              <a:rPr lang="en-US" altLang="zh-CN" sz="2400" b="0" kern="0" dirty="0" err="1"/>
              <a:t>i</a:t>
            </a:r>
            <a:r>
              <a:rPr lang="en-US" altLang="zh-CN" sz="2400" b="0" kern="0" dirty="0"/>
              <a:t>&lt;&lt;"="&lt;&lt;real;</a:t>
            </a:r>
          </a:p>
          <a:p>
            <a:pPr>
              <a:lnSpc>
                <a:spcPct val="80000"/>
              </a:lnSpc>
              <a:buFont typeface="Wingdings" pitchFamily="2" charset="2"/>
              <a:buNone/>
              <a:defRPr/>
            </a:pPr>
            <a:r>
              <a:rPr lang="en-US" altLang="zh-CN" sz="2400" b="0" kern="0" dirty="0"/>
              <a:t>    if(image&gt;0) </a:t>
            </a:r>
          </a:p>
          <a:p>
            <a:pPr>
              <a:lnSpc>
                <a:spcPct val="80000"/>
              </a:lnSpc>
              <a:buFont typeface="Wingdings" pitchFamily="2" charset="2"/>
              <a:buNone/>
              <a:defRPr/>
            </a:pPr>
            <a:r>
              <a:rPr lang="en-US" altLang="zh-CN" sz="2400" b="0" kern="0" dirty="0"/>
              <a:t>        </a:t>
            </a:r>
            <a:r>
              <a:rPr lang="en-US" altLang="zh-CN" sz="2400" b="0" kern="0" dirty="0" err="1"/>
              <a:t>cout</a:t>
            </a:r>
            <a:r>
              <a:rPr lang="en-US" altLang="zh-CN" sz="2400" b="0" kern="0" dirty="0"/>
              <a:t>&lt;&lt;"+"&lt;&lt;image&lt;&lt;"</a:t>
            </a:r>
            <a:r>
              <a:rPr lang="en-US" altLang="zh-CN" sz="2400" b="0" kern="0" dirty="0" err="1"/>
              <a:t>i</a:t>
            </a:r>
            <a:r>
              <a:rPr lang="en-US" altLang="zh-CN" sz="2400" b="0" kern="0" dirty="0"/>
              <a:t>"&lt;&lt;</a:t>
            </a:r>
            <a:r>
              <a:rPr lang="en-US" altLang="zh-CN" sz="2400" b="0" kern="0" dirty="0" err="1"/>
              <a:t>endl</a:t>
            </a:r>
            <a:r>
              <a:rPr lang="en-US" altLang="zh-CN" sz="2400" b="0" kern="0" dirty="0"/>
              <a:t>;</a:t>
            </a:r>
          </a:p>
          <a:p>
            <a:pPr>
              <a:lnSpc>
                <a:spcPct val="80000"/>
              </a:lnSpc>
              <a:buFont typeface="Wingdings" pitchFamily="2" charset="2"/>
              <a:buNone/>
              <a:defRPr/>
            </a:pPr>
            <a:r>
              <a:rPr lang="en-US" altLang="zh-CN" sz="2400" b="0" kern="0" dirty="0"/>
              <a:t>    if(image&lt;0) </a:t>
            </a:r>
          </a:p>
          <a:p>
            <a:pPr>
              <a:lnSpc>
                <a:spcPct val="80000"/>
              </a:lnSpc>
              <a:buFont typeface="Wingdings" pitchFamily="2" charset="2"/>
              <a:buNone/>
              <a:defRPr/>
            </a:pPr>
            <a:r>
              <a:rPr lang="en-US" altLang="zh-CN" sz="2400" b="0" kern="0" dirty="0"/>
              <a:t>        </a:t>
            </a:r>
            <a:r>
              <a:rPr lang="en-US" altLang="zh-CN" sz="2400" b="0" kern="0" dirty="0" err="1"/>
              <a:t>cout</a:t>
            </a:r>
            <a:r>
              <a:rPr lang="en-US" altLang="zh-CN" sz="2400" b="0" kern="0" dirty="0"/>
              <a:t>&lt;&lt;image&lt;&lt;"</a:t>
            </a:r>
            <a:r>
              <a:rPr lang="en-US" altLang="zh-CN" sz="2400" b="0" kern="0" dirty="0" err="1"/>
              <a:t>i</a:t>
            </a:r>
            <a:r>
              <a:rPr lang="en-US" altLang="zh-CN" sz="2400" b="0" kern="0" dirty="0"/>
              <a:t>"&lt;&lt;</a:t>
            </a:r>
            <a:r>
              <a:rPr lang="en-US" altLang="zh-CN" sz="2400" b="0" kern="0" dirty="0" err="1"/>
              <a:t>endl</a:t>
            </a:r>
            <a:r>
              <a:rPr lang="en-US" altLang="zh-CN" sz="2400" b="0" kern="0" dirty="0"/>
              <a:t>;</a:t>
            </a:r>
          </a:p>
          <a:p>
            <a:pPr>
              <a:lnSpc>
                <a:spcPct val="80000"/>
              </a:lnSpc>
              <a:buFont typeface="Wingdings" pitchFamily="2" charset="2"/>
              <a:buNone/>
              <a:defRPr/>
            </a:pPr>
            <a:r>
              <a:rPr lang="en-US" altLang="zh-CN" sz="2400" b="0" kern="0" dirty="0"/>
              <a:t>}</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a:t>
            </a:r>
            <a:r>
              <a:rPr lang="zh-CN" altLang="en-US" sz="3000" dirty="0" smtClean="0">
                <a:solidFill>
                  <a:schemeClr val="bg1"/>
                </a:solidFill>
                <a:latin typeface="Rockwell" pitchFamily="18" charset="0"/>
                <a:ea typeface="微软雅黑" pitchFamily="34" charset="-122"/>
              </a:rPr>
              <a:t>改</a:t>
            </a:r>
            <a:r>
              <a:rPr lang="en-US" altLang="zh-CN" sz="3000" dirty="0" smtClean="0">
                <a:solidFill>
                  <a:schemeClr val="bg1"/>
                </a:solidFill>
                <a:latin typeface="Rockwell" pitchFamily="18" charset="0"/>
                <a:ea typeface="微软雅黑" pitchFamily="34" charset="-122"/>
              </a:rPr>
              <a:t>.</a:t>
            </a:r>
            <a:r>
              <a:rPr lang="zh-CN" altLang="en-US" sz="3600" kern="0" dirty="0" smtClean="0">
                <a:solidFill>
                  <a:schemeClr val="bg1"/>
                </a:solidFill>
                <a:latin typeface="隶书" pitchFamily="49" charset="-122"/>
                <a:ea typeface="隶书" pitchFamily="49" charset="-122"/>
              </a:rPr>
              <a:t> 复数</a:t>
            </a:r>
            <a:r>
              <a:rPr lang="zh-CN" altLang="en-US" sz="3600" kern="0" dirty="0">
                <a:solidFill>
                  <a:schemeClr val="bg1"/>
                </a:solidFill>
                <a:latin typeface="隶书" pitchFamily="49" charset="-122"/>
                <a:ea typeface="隶书" pitchFamily="49" charset="-122"/>
              </a:rPr>
              <a:t>的加减运算符重载 </a:t>
            </a:r>
          </a:p>
        </p:txBody>
      </p:sp>
    </p:spTree>
    <p:extLst>
      <p:ext uri="{BB962C8B-B14F-4D97-AF65-F5344CB8AC3E}">
        <p14:creationId xmlns:p14="http://schemas.microsoft.com/office/powerpoint/2010/main" val="112824197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90928" y="981522"/>
            <a:ext cx="10372743" cy="547474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Complex  Complex::Add(</a:t>
            </a:r>
            <a:r>
              <a:rPr lang="en-US" altLang="zh-CN" sz="2400" b="0" kern="0" dirty="0" err="1"/>
              <a:t>const</a:t>
            </a:r>
            <a:r>
              <a:rPr lang="en-US" altLang="zh-CN" sz="2400" b="0" kern="0" dirty="0"/>
              <a:t> Complex &amp;c)</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Complex t;</a:t>
            </a:r>
          </a:p>
          <a:p>
            <a:pPr>
              <a:lnSpc>
                <a:spcPct val="80000"/>
              </a:lnSpc>
              <a:buFont typeface="Wingdings" pitchFamily="2" charset="2"/>
              <a:buNone/>
              <a:defRPr/>
            </a:pPr>
            <a:r>
              <a:rPr lang="en-US" altLang="zh-CN" sz="2400" b="0" kern="0" dirty="0"/>
              <a:t>    </a:t>
            </a:r>
            <a:r>
              <a:rPr lang="en-US" altLang="zh-CN" sz="2400" b="0" kern="0" dirty="0" err="1"/>
              <a:t>t.real</a:t>
            </a:r>
            <a:r>
              <a:rPr lang="en-US" altLang="zh-CN" sz="2400" b="0" kern="0" dirty="0"/>
              <a:t>=this-&gt;</a:t>
            </a:r>
            <a:r>
              <a:rPr lang="en-US" altLang="zh-CN" sz="2400" b="0" kern="0" dirty="0" err="1"/>
              <a:t>real+c.real</a:t>
            </a:r>
            <a:r>
              <a:rPr lang="en-US" altLang="zh-CN" sz="2400" b="0" kern="0" dirty="0"/>
              <a:t>;</a:t>
            </a:r>
          </a:p>
          <a:p>
            <a:pPr>
              <a:lnSpc>
                <a:spcPct val="80000"/>
              </a:lnSpc>
              <a:buFont typeface="Wingdings" pitchFamily="2" charset="2"/>
              <a:buNone/>
              <a:defRPr/>
            </a:pPr>
            <a:r>
              <a:rPr lang="en-US" altLang="zh-CN" sz="2400" b="0" kern="0" dirty="0"/>
              <a:t>    </a:t>
            </a:r>
            <a:r>
              <a:rPr lang="en-US" altLang="zh-CN" sz="2400" b="0" kern="0" dirty="0" err="1"/>
              <a:t>t.image</a:t>
            </a:r>
            <a:r>
              <a:rPr lang="en-US" altLang="zh-CN" sz="2400" b="0" kern="0" dirty="0"/>
              <a:t>=this-&gt;</a:t>
            </a:r>
            <a:r>
              <a:rPr lang="en-US" altLang="zh-CN" sz="2400" b="0" kern="0" dirty="0" err="1"/>
              <a:t>image+c.image</a:t>
            </a:r>
            <a:r>
              <a:rPr lang="en-US" altLang="zh-CN" sz="2400" b="0" kern="0" dirty="0"/>
              <a:t>;</a:t>
            </a:r>
          </a:p>
          <a:p>
            <a:pPr>
              <a:lnSpc>
                <a:spcPct val="80000"/>
              </a:lnSpc>
              <a:buFont typeface="Wingdings" pitchFamily="2" charset="2"/>
              <a:buNone/>
              <a:defRPr/>
            </a:pPr>
            <a:r>
              <a:rPr lang="en-US" altLang="zh-CN" sz="2400" b="0" kern="0" dirty="0"/>
              <a:t>    return t;</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Complex  Complex::operator+(</a:t>
            </a:r>
            <a:r>
              <a:rPr lang="en-US" altLang="zh-CN" sz="2400" b="0" kern="0" dirty="0" err="1"/>
              <a:t>const</a:t>
            </a:r>
            <a:r>
              <a:rPr lang="en-US" altLang="zh-CN" sz="2400" b="0" kern="0" dirty="0"/>
              <a:t> Complex &amp;c)</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Complex t;</a:t>
            </a:r>
          </a:p>
          <a:p>
            <a:pPr>
              <a:lnSpc>
                <a:spcPct val="80000"/>
              </a:lnSpc>
              <a:buFont typeface="Wingdings" pitchFamily="2" charset="2"/>
              <a:buNone/>
              <a:defRPr/>
            </a:pPr>
            <a:r>
              <a:rPr lang="en-US" altLang="zh-CN" sz="2400" b="0" kern="0" dirty="0"/>
              <a:t>    </a:t>
            </a:r>
            <a:r>
              <a:rPr lang="en-US" altLang="zh-CN" sz="2400" b="0" kern="0" dirty="0" err="1"/>
              <a:t>t.real</a:t>
            </a:r>
            <a:r>
              <a:rPr lang="en-US" altLang="zh-CN" sz="2400" b="0" kern="0" dirty="0"/>
              <a:t>=this-&gt;</a:t>
            </a:r>
            <a:r>
              <a:rPr lang="en-US" altLang="zh-CN" sz="2400" b="0" kern="0" dirty="0" err="1"/>
              <a:t>real+c.real</a:t>
            </a:r>
            <a:r>
              <a:rPr lang="en-US" altLang="zh-CN" sz="2400" b="0" kern="0" dirty="0"/>
              <a:t>;</a:t>
            </a:r>
          </a:p>
          <a:p>
            <a:pPr>
              <a:lnSpc>
                <a:spcPct val="80000"/>
              </a:lnSpc>
              <a:buFont typeface="Wingdings" pitchFamily="2" charset="2"/>
              <a:buNone/>
              <a:defRPr/>
            </a:pPr>
            <a:r>
              <a:rPr lang="en-US" altLang="zh-CN" sz="2400" b="0" kern="0" dirty="0"/>
              <a:t>    </a:t>
            </a:r>
            <a:r>
              <a:rPr lang="en-US" altLang="zh-CN" sz="2400" b="0" kern="0" dirty="0" err="1"/>
              <a:t>t.image</a:t>
            </a:r>
            <a:r>
              <a:rPr lang="en-US" altLang="zh-CN" sz="2400" b="0" kern="0" dirty="0"/>
              <a:t>=this-&gt;</a:t>
            </a:r>
            <a:r>
              <a:rPr lang="en-US" altLang="zh-CN" sz="2400" b="0" kern="0" dirty="0" err="1"/>
              <a:t>image+c.image</a:t>
            </a:r>
            <a:r>
              <a:rPr lang="en-US" altLang="zh-CN" sz="2400" b="0" kern="0" dirty="0"/>
              <a:t>;</a:t>
            </a:r>
          </a:p>
          <a:p>
            <a:pPr>
              <a:lnSpc>
                <a:spcPct val="80000"/>
              </a:lnSpc>
              <a:buFont typeface="Wingdings" pitchFamily="2" charset="2"/>
              <a:buNone/>
              <a:defRPr/>
            </a:pPr>
            <a:r>
              <a:rPr lang="en-US" altLang="zh-CN" sz="2400" b="0" kern="0" dirty="0"/>
              <a:t>    return t;</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endParaRPr lang="zh-CN" altLang="en-US" sz="2000" kern="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a:t>
            </a:r>
            <a:r>
              <a:rPr lang="zh-CN" altLang="en-US" sz="3000" dirty="0" smtClean="0">
                <a:solidFill>
                  <a:schemeClr val="bg1"/>
                </a:solidFill>
                <a:latin typeface="Rockwell" pitchFamily="18" charset="0"/>
                <a:ea typeface="微软雅黑" pitchFamily="34" charset="-122"/>
              </a:rPr>
              <a:t>改</a:t>
            </a:r>
            <a:r>
              <a:rPr lang="en-US" altLang="zh-CN" sz="3000" dirty="0" smtClean="0">
                <a:solidFill>
                  <a:schemeClr val="bg1"/>
                </a:solidFill>
                <a:latin typeface="Rockwell" pitchFamily="18" charset="0"/>
                <a:ea typeface="微软雅黑" pitchFamily="34" charset="-122"/>
              </a:rPr>
              <a:t>.</a:t>
            </a:r>
            <a:r>
              <a:rPr lang="zh-CN" altLang="en-US" sz="3600" kern="0" dirty="0" smtClean="0">
                <a:solidFill>
                  <a:schemeClr val="bg1"/>
                </a:solidFill>
                <a:latin typeface="隶书" pitchFamily="49" charset="-122"/>
                <a:ea typeface="隶书" pitchFamily="49" charset="-122"/>
              </a:rPr>
              <a:t> 复数</a:t>
            </a:r>
            <a:r>
              <a:rPr lang="zh-CN" altLang="en-US" sz="3600" kern="0" dirty="0">
                <a:solidFill>
                  <a:schemeClr val="bg1"/>
                </a:solidFill>
                <a:latin typeface="隶书" pitchFamily="49" charset="-122"/>
                <a:ea typeface="隶书" pitchFamily="49" charset="-122"/>
              </a:rPr>
              <a:t>的加减运算符重载 </a:t>
            </a:r>
          </a:p>
        </p:txBody>
      </p:sp>
    </p:spTree>
    <p:extLst>
      <p:ext uri="{BB962C8B-B14F-4D97-AF65-F5344CB8AC3E}">
        <p14:creationId xmlns:p14="http://schemas.microsoft.com/office/powerpoint/2010/main" val="368709889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410543" y="909514"/>
            <a:ext cx="11305256" cy="583319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1800" b="0" kern="0" dirty="0"/>
              <a:t>Complex  Complex::operator-(</a:t>
            </a:r>
            <a:r>
              <a:rPr lang="en-US" altLang="zh-CN" sz="1800" b="0" kern="0" dirty="0" err="1"/>
              <a:t>const</a:t>
            </a:r>
            <a:r>
              <a:rPr lang="en-US" altLang="zh-CN" sz="1800" b="0" kern="0" dirty="0"/>
              <a:t> Complex &amp;c)</a:t>
            </a:r>
          </a:p>
          <a:p>
            <a:pPr>
              <a:lnSpc>
                <a:spcPct val="80000"/>
              </a:lnSpc>
              <a:buFont typeface="Wingdings" pitchFamily="2" charset="2"/>
              <a:buNone/>
              <a:defRPr/>
            </a:pPr>
            <a:r>
              <a:rPr lang="en-US" altLang="zh-CN" sz="1800" b="0" kern="0" dirty="0"/>
              <a:t>{</a:t>
            </a:r>
          </a:p>
          <a:p>
            <a:pPr>
              <a:lnSpc>
                <a:spcPct val="80000"/>
              </a:lnSpc>
              <a:buFont typeface="Wingdings" pitchFamily="2" charset="2"/>
              <a:buNone/>
              <a:defRPr/>
            </a:pPr>
            <a:r>
              <a:rPr lang="en-US" altLang="zh-CN" sz="1800" b="0" kern="0" dirty="0"/>
              <a:t>    Complex t;</a:t>
            </a:r>
          </a:p>
          <a:p>
            <a:pPr>
              <a:lnSpc>
                <a:spcPct val="80000"/>
              </a:lnSpc>
              <a:buFont typeface="Wingdings" pitchFamily="2" charset="2"/>
              <a:buNone/>
              <a:defRPr/>
            </a:pPr>
            <a:r>
              <a:rPr lang="en-US" altLang="zh-CN" sz="1800" b="0" kern="0" dirty="0"/>
              <a:t>    </a:t>
            </a:r>
            <a:r>
              <a:rPr lang="en-US" altLang="zh-CN" sz="1800" b="0" kern="0" dirty="0" err="1"/>
              <a:t>t.real</a:t>
            </a:r>
            <a:r>
              <a:rPr lang="en-US" altLang="zh-CN" sz="1800" b="0" kern="0" dirty="0"/>
              <a:t>=this-&gt;real-</a:t>
            </a:r>
            <a:r>
              <a:rPr lang="en-US" altLang="zh-CN" sz="1800" b="0" kern="0" dirty="0" err="1"/>
              <a:t>c.real</a:t>
            </a:r>
            <a:r>
              <a:rPr lang="en-US" altLang="zh-CN" sz="1800" b="0" kern="0" dirty="0"/>
              <a:t>;</a:t>
            </a:r>
          </a:p>
          <a:p>
            <a:pPr>
              <a:lnSpc>
                <a:spcPct val="80000"/>
              </a:lnSpc>
              <a:buFont typeface="Wingdings" pitchFamily="2" charset="2"/>
              <a:buNone/>
              <a:defRPr/>
            </a:pPr>
            <a:r>
              <a:rPr lang="en-US" altLang="zh-CN" sz="1800" b="0" kern="0" dirty="0"/>
              <a:t>    </a:t>
            </a:r>
            <a:r>
              <a:rPr lang="en-US" altLang="zh-CN" sz="1800" b="0" kern="0" dirty="0" err="1"/>
              <a:t>t.image</a:t>
            </a:r>
            <a:r>
              <a:rPr lang="en-US" altLang="zh-CN" sz="1800" b="0" kern="0" dirty="0"/>
              <a:t>=this-&gt;image-</a:t>
            </a:r>
            <a:r>
              <a:rPr lang="en-US" altLang="zh-CN" sz="1800" b="0" kern="0" dirty="0" err="1"/>
              <a:t>c.image</a:t>
            </a:r>
            <a:r>
              <a:rPr lang="en-US" altLang="zh-CN" sz="1800" b="0" kern="0" dirty="0"/>
              <a:t>;</a:t>
            </a:r>
          </a:p>
          <a:p>
            <a:pPr>
              <a:lnSpc>
                <a:spcPct val="80000"/>
              </a:lnSpc>
              <a:buFont typeface="Wingdings" pitchFamily="2" charset="2"/>
              <a:buNone/>
              <a:defRPr/>
            </a:pPr>
            <a:r>
              <a:rPr lang="en-US" altLang="zh-CN" sz="1800" b="0" kern="0" dirty="0"/>
              <a:t>    return t;</a:t>
            </a:r>
          </a:p>
          <a:p>
            <a:pPr>
              <a:lnSpc>
                <a:spcPct val="80000"/>
              </a:lnSpc>
              <a:buFont typeface="Wingdings" pitchFamily="2" charset="2"/>
              <a:buNone/>
              <a:defRPr/>
            </a:pPr>
            <a:r>
              <a:rPr lang="en-US" altLang="zh-CN" sz="1800" b="0" kern="0" dirty="0"/>
              <a:t>}</a:t>
            </a:r>
          </a:p>
          <a:p>
            <a:pPr>
              <a:lnSpc>
                <a:spcPct val="80000"/>
              </a:lnSpc>
              <a:buFont typeface="Wingdings" pitchFamily="2" charset="2"/>
              <a:buNone/>
              <a:defRPr/>
            </a:pPr>
            <a:r>
              <a:rPr lang="en-US" altLang="zh-CN" sz="1800" b="0" kern="0" dirty="0"/>
              <a:t>Complex&amp;  Complex::operator+=(</a:t>
            </a:r>
            <a:r>
              <a:rPr lang="en-US" altLang="zh-CN" sz="1800" b="0" kern="0" dirty="0" err="1"/>
              <a:t>const</a:t>
            </a:r>
            <a:r>
              <a:rPr lang="en-US" altLang="zh-CN" sz="1800" b="0" kern="0" dirty="0"/>
              <a:t> Complex &amp;c)</a:t>
            </a:r>
          </a:p>
          <a:p>
            <a:pPr>
              <a:lnSpc>
                <a:spcPct val="80000"/>
              </a:lnSpc>
              <a:buFont typeface="Wingdings" pitchFamily="2" charset="2"/>
              <a:buNone/>
              <a:defRPr/>
            </a:pPr>
            <a:r>
              <a:rPr lang="en-US" altLang="zh-CN" sz="1800" b="0" kern="0" dirty="0"/>
              <a:t>{</a:t>
            </a:r>
          </a:p>
          <a:p>
            <a:pPr>
              <a:lnSpc>
                <a:spcPct val="80000"/>
              </a:lnSpc>
              <a:buFont typeface="Wingdings" pitchFamily="2" charset="2"/>
              <a:buNone/>
              <a:defRPr/>
            </a:pPr>
            <a:r>
              <a:rPr lang="en-US" altLang="zh-CN" sz="1800" b="0" kern="0" dirty="0"/>
              <a:t>    real=</a:t>
            </a:r>
            <a:r>
              <a:rPr lang="en-US" altLang="zh-CN" sz="1800" b="0" kern="0" dirty="0" err="1"/>
              <a:t>real+c.real</a:t>
            </a:r>
            <a:r>
              <a:rPr lang="en-US" altLang="zh-CN" sz="1800" b="0" kern="0" dirty="0"/>
              <a:t>;</a:t>
            </a:r>
          </a:p>
          <a:p>
            <a:pPr>
              <a:lnSpc>
                <a:spcPct val="80000"/>
              </a:lnSpc>
              <a:buFont typeface="Wingdings" pitchFamily="2" charset="2"/>
              <a:buNone/>
              <a:defRPr/>
            </a:pPr>
            <a:r>
              <a:rPr lang="en-US" altLang="zh-CN" sz="1800" b="0" kern="0" dirty="0"/>
              <a:t>    image=</a:t>
            </a:r>
            <a:r>
              <a:rPr lang="en-US" altLang="zh-CN" sz="1800" b="0" kern="0" dirty="0" err="1"/>
              <a:t>image+c.image</a:t>
            </a:r>
            <a:r>
              <a:rPr lang="en-US" altLang="zh-CN" sz="1800" b="0" kern="0" dirty="0"/>
              <a:t>;</a:t>
            </a:r>
          </a:p>
          <a:p>
            <a:pPr>
              <a:lnSpc>
                <a:spcPct val="80000"/>
              </a:lnSpc>
              <a:buFont typeface="Wingdings" pitchFamily="2" charset="2"/>
              <a:buNone/>
              <a:defRPr/>
            </a:pPr>
            <a:r>
              <a:rPr lang="en-US" altLang="zh-CN" sz="1800" b="0" kern="0" dirty="0"/>
              <a:t>    return *this;</a:t>
            </a:r>
          </a:p>
          <a:p>
            <a:pPr>
              <a:lnSpc>
                <a:spcPct val="80000"/>
              </a:lnSpc>
              <a:buFont typeface="Wingdings" pitchFamily="2" charset="2"/>
              <a:buNone/>
              <a:defRPr/>
            </a:pPr>
            <a:r>
              <a:rPr lang="en-US" altLang="zh-CN" sz="1800" b="0" kern="0" dirty="0"/>
              <a:t>}</a:t>
            </a:r>
          </a:p>
          <a:p>
            <a:pPr>
              <a:lnSpc>
                <a:spcPct val="80000"/>
              </a:lnSpc>
              <a:buFont typeface="Wingdings" pitchFamily="2" charset="2"/>
              <a:buNone/>
              <a:defRPr/>
            </a:pPr>
            <a:r>
              <a:rPr lang="en-US" altLang="zh-CN" sz="1800" b="0" kern="0" dirty="0"/>
              <a:t>Complex&amp; Complex::operator=(</a:t>
            </a:r>
            <a:r>
              <a:rPr lang="en-US" altLang="zh-CN" sz="1800" b="0" kern="0" dirty="0" err="1"/>
              <a:t>const</a:t>
            </a:r>
            <a:r>
              <a:rPr lang="en-US" altLang="zh-CN" sz="1800" b="0" kern="0" dirty="0"/>
              <a:t> Complex &amp; other)</a:t>
            </a:r>
          </a:p>
          <a:p>
            <a:pPr>
              <a:lnSpc>
                <a:spcPct val="80000"/>
              </a:lnSpc>
              <a:buFont typeface="Wingdings" pitchFamily="2" charset="2"/>
              <a:buNone/>
              <a:defRPr/>
            </a:pPr>
            <a:r>
              <a:rPr lang="en-US" altLang="zh-CN" sz="1800" b="0" kern="0" dirty="0"/>
              <a:t>{</a:t>
            </a:r>
          </a:p>
          <a:p>
            <a:pPr>
              <a:lnSpc>
                <a:spcPct val="80000"/>
              </a:lnSpc>
              <a:buFont typeface="Wingdings" pitchFamily="2" charset="2"/>
              <a:buNone/>
              <a:defRPr/>
            </a:pPr>
            <a:r>
              <a:rPr lang="en-US" altLang="zh-CN" sz="1800" b="0" kern="0" dirty="0"/>
              <a:t>    if(this == &amp;other)</a:t>
            </a:r>
          </a:p>
          <a:p>
            <a:pPr>
              <a:lnSpc>
                <a:spcPct val="80000"/>
              </a:lnSpc>
              <a:buFont typeface="Wingdings" pitchFamily="2" charset="2"/>
              <a:buNone/>
              <a:defRPr/>
            </a:pPr>
            <a:r>
              <a:rPr lang="en-US" altLang="zh-CN" sz="1800" b="0" kern="0" dirty="0"/>
              <a:t>        return *this;</a:t>
            </a:r>
          </a:p>
          <a:p>
            <a:pPr>
              <a:lnSpc>
                <a:spcPct val="80000"/>
              </a:lnSpc>
              <a:buFont typeface="Wingdings" pitchFamily="2" charset="2"/>
              <a:buNone/>
              <a:defRPr/>
            </a:pPr>
            <a:r>
              <a:rPr lang="en-US" altLang="zh-CN" sz="1800" b="0" kern="0" dirty="0"/>
              <a:t>    this-&gt;real=</a:t>
            </a:r>
            <a:r>
              <a:rPr lang="en-US" altLang="zh-CN" sz="1800" b="0" kern="0" dirty="0" err="1"/>
              <a:t>other.real</a:t>
            </a:r>
            <a:r>
              <a:rPr lang="en-US" altLang="zh-CN" sz="1800" b="0" kern="0" dirty="0"/>
              <a:t>;</a:t>
            </a:r>
          </a:p>
          <a:p>
            <a:pPr>
              <a:lnSpc>
                <a:spcPct val="80000"/>
              </a:lnSpc>
              <a:buFont typeface="Wingdings" pitchFamily="2" charset="2"/>
              <a:buNone/>
              <a:defRPr/>
            </a:pPr>
            <a:r>
              <a:rPr lang="en-US" altLang="zh-CN" sz="1800" b="0" kern="0" dirty="0"/>
              <a:t>    this-&gt;image=</a:t>
            </a:r>
            <a:r>
              <a:rPr lang="en-US" altLang="zh-CN" sz="1800" b="0" kern="0" dirty="0" err="1"/>
              <a:t>other.image</a:t>
            </a:r>
            <a:r>
              <a:rPr lang="en-US" altLang="zh-CN" sz="1800" b="0" kern="0" dirty="0"/>
              <a:t>;</a:t>
            </a:r>
          </a:p>
          <a:p>
            <a:pPr>
              <a:lnSpc>
                <a:spcPct val="80000"/>
              </a:lnSpc>
              <a:buFont typeface="Wingdings" pitchFamily="2" charset="2"/>
              <a:buNone/>
              <a:defRPr/>
            </a:pPr>
            <a:r>
              <a:rPr lang="en-US" altLang="zh-CN" sz="1800" b="0" kern="0" dirty="0"/>
              <a:t>    return *this;</a:t>
            </a:r>
          </a:p>
          <a:p>
            <a:pPr>
              <a:lnSpc>
                <a:spcPct val="80000"/>
              </a:lnSpc>
              <a:buFont typeface="Wingdings" pitchFamily="2" charset="2"/>
              <a:buNone/>
              <a:defRPr/>
            </a:pPr>
            <a:r>
              <a:rPr lang="en-US" altLang="zh-CN" sz="1800" b="0" kern="0" dirty="0"/>
              <a:t>}</a:t>
            </a:r>
          </a:p>
          <a:p>
            <a:pPr>
              <a:lnSpc>
                <a:spcPct val="80000"/>
              </a:lnSpc>
              <a:buFont typeface="Wingdings" pitchFamily="2" charset="2"/>
              <a:buNone/>
              <a:defRPr/>
            </a:pPr>
            <a:endParaRPr lang="en-US" altLang="zh-CN" sz="2000" kern="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a:t>
            </a:r>
            <a:r>
              <a:rPr lang="zh-CN" altLang="en-US" sz="3000" dirty="0" smtClean="0">
                <a:solidFill>
                  <a:schemeClr val="bg1"/>
                </a:solidFill>
                <a:latin typeface="Rockwell" pitchFamily="18" charset="0"/>
                <a:ea typeface="微软雅黑" pitchFamily="34" charset="-122"/>
              </a:rPr>
              <a:t>改</a:t>
            </a:r>
            <a:r>
              <a:rPr lang="en-US" altLang="zh-CN" sz="3000" dirty="0" smtClean="0">
                <a:solidFill>
                  <a:schemeClr val="bg1"/>
                </a:solidFill>
                <a:latin typeface="Rockwell" pitchFamily="18" charset="0"/>
                <a:ea typeface="微软雅黑" pitchFamily="34" charset="-122"/>
              </a:rPr>
              <a:t>.</a:t>
            </a:r>
            <a:r>
              <a:rPr lang="zh-CN" altLang="en-US" sz="3600" kern="0" dirty="0" smtClean="0">
                <a:solidFill>
                  <a:schemeClr val="bg1"/>
                </a:solidFill>
                <a:latin typeface="隶书" pitchFamily="49" charset="-122"/>
                <a:ea typeface="隶书" pitchFamily="49" charset="-122"/>
              </a:rPr>
              <a:t> 复数</a:t>
            </a:r>
            <a:r>
              <a:rPr lang="zh-CN" altLang="en-US" sz="3600" kern="0" dirty="0">
                <a:solidFill>
                  <a:schemeClr val="bg1"/>
                </a:solidFill>
                <a:latin typeface="隶书" pitchFamily="49" charset="-122"/>
                <a:ea typeface="隶书" pitchFamily="49" charset="-122"/>
              </a:rPr>
              <a:t>的加减运算符重载 </a:t>
            </a:r>
          </a:p>
        </p:txBody>
      </p:sp>
    </p:spTree>
    <p:extLst>
      <p:ext uri="{BB962C8B-B14F-4D97-AF65-F5344CB8AC3E}">
        <p14:creationId xmlns:p14="http://schemas.microsoft.com/office/powerpoint/2010/main" val="124873774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90928" y="981522"/>
            <a:ext cx="7202567" cy="554524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err="1"/>
              <a:t>int</a:t>
            </a:r>
            <a:r>
              <a:rPr lang="en-US" altLang="zh-CN" sz="2400" b="0" kern="0" dirty="0"/>
              <a:t> main()</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Complex c1(12,35),c2(20,46),c3,c4,c5,c6;</a:t>
            </a:r>
          </a:p>
          <a:p>
            <a:pPr>
              <a:lnSpc>
                <a:spcPct val="80000"/>
              </a:lnSpc>
              <a:buFont typeface="Wingdings" pitchFamily="2" charset="2"/>
              <a:buNone/>
              <a:defRPr/>
            </a:pPr>
            <a:r>
              <a:rPr lang="en-US" altLang="zh-CN" sz="2400" b="0" kern="0" dirty="0"/>
              <a:t>    c1.Show(1);</a:t>
            </a:r>
          </a:p>
          <a:p>
            <a:pPr>
              <a:lnSpc>
                <a:spcPct val="80000"/>
              </a:lnSpc>
              <a:buFont typeface="Wingdings" pitchFamily="2" charset="2"/>
              <a:buNone/>
              <a:defRPr/>
            </a:pPr>
            <a:r>
              <a:rPr lang="en-US" altLang="zh-CN" sz="2400" b="0" kern="0" dirty="0"/>
              <a:t>    c2.Show(2);</a:t>
            </a:r>
          </a:p>
          <a:p>
            <a:pPr>
              <a:lnSpc>
                <a:spcPct val="80000"/>
              </a:lnSpc>
              <a:buFont typeface="Wingdings" pitchFamily="2" charset="2"/>
              <a:buNone/>
              <a:defRPr/>
            </a:pPr>
            <a:r>
              <a:rPr lang="en-US" altLang="zh-CN" sz="2400" b="0" kern="0" dirty="0"/>
              <a:t>    c3=c1.Add(c2);</a:t>
            </a:r>
          </a:p>
          <a:p>
            <a:pPr>
              <a:lnSpc>
                <a:spcPct val="80000"/>
              </a:lnSpc>
              <a:buFont typeface="Wingdings" pitchFamily="2" charset="2"/>
              <a:buNone/>
              <a:defRPr/>
            </a:pPr>
            <a:r>
              <a:rPr lang="en-US" altLang="zh-CN" sz="2400" b="0" kern="0" dirty="0"/>
              <a:t>    c3.Show(3);</a:t>
            </a:r>
          </a:p>
          <a:p>
            <a:pPr>
              <a:lnSpc>
                <a:spcPct val="80000"/>
              </a:lnSpc>
              <a:buFont typeface="Wingdings" pitchFamily="2" charset="2"/>
              <a:buNone/>
              <a:defRPr/>
            </a:pPr>
            <a:r>
              <a:rPr lang="en-US" altLang="zh-CN" sz="2400" b="0" kern="0" dirty="0"/>
              <a:t>    c4=c1+c2;</a:t>
            </a:r>
          </a:p>
          <a:p>
            <a:pPr>
              <a:lnSpc>
                <a:spcPct val="80000"/>
              </a:lnSpc>
              <a:buFont typeface="Wingdings" pitchFamily="2" charset="2"/>
              <a:buNone/>
              <a:defRPr/>
            </a:pPr>
            <a:r>
              <a:rPr lang="en-US" altLang="zh-CN" sz="2400" b="0" kern="0" dirty="0"/>
              <a:t>    c4.Show(4);</a:t>
            </a:r>
          </a:p>
          <a:p>
            <a:pPr>
              <a:lnSpc>
                <a:spcPct val="80000"/>
              </a:lnSpc>
              <a:buFont typeface="Wingdings" pitchFamily="2" charset="2"/>
              <a:buNone/>
              <a:defRPr/>
            </a:pPr>
            <a:r>
              <a:rPr lang="en-US" altLang="zh-CN" sz="2400" b="0" kern="0" dirty="0"/>
              <a:t>    c2+=c1;</a:t>
            </a:r>
          </a:p>
          <a:p>
            <a:pPr>
              <a:lnSpc>
                <a:spcPct val="80000"/>
              </a:lnSpc>
              <a:buFont typeface="Wingdings" pitchFamily="2" charset="2"/>
              <a:buNone/>
              <a:defRPr/>
            </a:pPr>
            <a:r>
              <a:rPr lang="en-US" altLang="zh-CN" sz="2400" b="0" kern="0" dirty="0"/>
              <a:t>    c2.Show(2);</a:t>
            </a:r>
          </a:p>
          <a:p>
            <a:pPr>
              <a:lnSpc>
                <a:spcPct val="80000"/>
              </a:lnSpc>
              <a:buFont typeface="Wingdings" pitchFamily="2" charset="2"/>
              <a:buNone/>
              <a:defRPr/>
            </a:pPr>
            <a:r>
              <a:rPr lang="en-US" altLang="zh-CN" sz="2400" b="0" kern="0" dirty="0"/>
              <a:t>    c5=c1-c2;</a:t>
            </a:r>
          </a:p>
          <a:p>
            <a:pPr>
              <a:lnSpc>
                <a:spcPct val="80000"/>
              </a:lnSpc>
              <a:buFont typeface="Wingdings" pitchFamily="2" charset="2"/>
              <a:buNone/>
              <a:defRPr/>
            </a:pPr>
            <a:r>
              <a:rPr lang="en-US" altLang="zh-CN" sz="2400" b="0" kern="0" dirty="0"/>
              <a:t>    c5.Show(5);</a:t>
            </a:r>
          </a:p>
          <a:p>
            <a:pPr>
              <a:lnSpc>
                <a:spcPct val="80000"/>
              </a:lnSpc>
              <a:buFont typeface="Wingdings" pitchFamily="2" charset="2"/>
              <a:buNone/>
              <a:defRPr/>
            </a:pPr>
            <a:r>
              <a:rPr lang="en-US" altLang="zh-CN" sz="2400" b="0" kern="0" dirty="0"/>
              <a:t>    return 0;</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endParaRPr lang="zh-CN" altLang="en-US" sz="800" kern="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a:t>
            </a:r>
            <a:r>
              <a:rPr lang="zh-CN" altLang="en-US" sz="3000" dirty="0" smtClean="0">
                <a:solidFill>
                  <a:schemeClr val="bg1"/>
                </a:solidFill>
                <a:latin typeface="Rockwell" pitchFamily="18" charset="0"/>
                <a:ea typeface="微软雅黑" pitchFamily="34" charset="-122"/>
              </a:rPr>
              <a:t>改</a:t>
            </a:r>
            <a:r>
              <a:rPr lang="en-US" altLang="zh-CN" sz="3000" dirty="0" smtClean="0">
                <a:solidFill>
                  <a:schemeClr val="bg1"/>
                </a:solidFill>
                <a:latin typeface="Rockwell" pitchFamily="18" charset="0"/>
                <a:ea typeface="微软雅黑" pitchFamily="34" charset="-122"/>
              </a:rPr>
              <a:t>.</a:t>
            </a:r>
            <a:r>
              <a:rPr lang="zh-CN" altLang="en-US" sz="3600" kern="0" dirty="0" smtClean="0">
                <a:solidFill>
                  <a:schemeClr val="bg1"/>
                </a:solidFill>
                <a:latin typeface="隶书" pitchFamily="49" charset="-122"/>
                <a:ea typeface="隶书" pitchFamily="49" charset="-122"/>
              </a:rPr>
              <a:t> 复数</a:t>
            </a:r>
            <a:r>
              <a:rPr lang="zh-CN" altLang="en-US" sz="3600" kern="0" dirty="0">
                <a:solidFill>
                  <a:schemeClr val="bg1"/>
                </a:solidFill>
                <a:latin typeface="隶书" pitchFamily="49" charset="-122"/>
                <a:ea typeface="隶书" pitchFamily="49" charset="-122"/>
              </a:rPr>
              <a:t>的加减运算符重载 </a:t>
            </a:r>
          </a:p>
        </p:txBody>
      </p:sp>
    </p:spTree>
    <p:extLst>
      <p:ext uri="{BB962C8B-B14F-4D97-AF65-F5344CB8AC3E}">
        <p14:creationId xmlns:p14="http://schemas.microsoft.com/office/powerpoint/2010/main" val="253131259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90929" y="981303"/>
            <a:ext cx="11884910" cy="403318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buFont typeface="Wingdings" pitchFamily="2" charset="2"/>
              <a:buNone/>
              <a:defRPr/>
            </a:pPr>
            <a:r>
              <a:rPr lang="zh-CN" altLang="en-US" sz="2801" b="0" kern="0" dirty="0" smtClean="0">
                <a:latin typeface="华文楷体" panose="02010600040101010101" pitchFamily="2" charset="-122"/>
                <a:ea typeface="华文楷体" panose="02010600040101010101" pitchFamily="2" charset="-122"/>
              </a:rPr>
              <a:t>如果</a:t>
            </a:r>
            <a:r>
              <a:rPr lang="zh-CN" altLang="en-US" sz="2801" b="0" kern="0" dirty="0">
                <a:latin typeface="华文楷体" panose="02010600040101010101" pitchFamily="2" charset="-122"/>
                <a:ea typeface="华文楷体" panose="02010600040101010101" pitchFamily="2" charset="-122"/>
              </a:rPr>
              <a:t>我们把“</a:t>
            </a:r>
            <a:r>
              <a:rPr lang="en-US" altLang="zh-CN" sz="2801" b="0" kern="0" dirty="0">
                <a:latin typeface="华文楷体" panose="02010600040101010101" pitchFamily="2" charset="-122"/>
                <a:ea typeface="华文楷体" panose="02010600040101010101" pitchFamily="2" charset="-122"/>
              </a:rPr>
              <a:t>operator+”</a:t>
            </a:r>
            <a:r>
              <a:rPr lang="zh-CN" altLang="en-US" sz="2801" b="0" kern="0" dirty="0">
                <a:latin typeface="华文楷体" panose="02010600040101010101" pitchFamily="2" charset="-122"/>
                <a:ea typeface="华文楷体" panose="02010600040101010101" pitchFamily="2" charset="-122"/>
              </a:rPr>
              <a:t>看成函数名，可以在</a:t>
            </a:r>
            <a:r>
              <a:rPr lang="en-US" altLang="zh-CN" sz="2801" b="0" kern="0" dirty="0">
                <a:latin typeface="华文楷体" panose="02010600040101010101" pitchFamily="2" charset="-122"/>
                <a:ea typeface="华文楷体" panose="02010600040101010101" pitchFamily="2" charset="-122"/>
              </a:rPr>
              <a:t>main()</a:t>
            </a:r>
            <a:r>
              <a:rPr lang="zh-CN" altLang="en-US" sz="2801" b="0" kern="0" dirty="0">
                <a:latin typeface="华文楷体" panose="02010600040101010101" pitchFamily="2" charset="-122"/>
                <a:ea typeface="华文楷体" panose="02010600040101010101" pitchFamily="2" charset="-122"/>
              </a:rPr>
              <a:t>函数中写出如下语句：</a:t>
            </a:r>
          </a:p>
          <a:p>
            <a:pPr>
              <a:buFont typeface="Wingdings" pitchFamily="2" charset="2"/>
              <a:buNone/>
              <a:defRPr/>
            </a:pPr>
            <a:r>
              <a:rPr lang="zh-CN" altLang="en-US" sz="2801" b="0" kern="0" dirty="0">
                <a:latin typeface="华文楷体" panose="02010600040101010101" pitchFamily="2" charset="-122"/>
                <a:ea typeface="华文楷体" panose="02010600040101010101" pitchFamily="2" charset="-122"/>
              </a:rPr>
              <a:t>     </a:t>
            </a:r>
            <a:r>
              <a:rPr lang="en-US" altLang="zh-CN" sz="2801" b="0" kern="0" dirty="0">
                <a:latin typeface="华文楷体" panose="02010600040101010101" pitchFamily="2" charset="-122"/>
                <a:ea typeface="华文楷体" panose="02010600040101010101" pitchFamily="2" charset="-122"/>
              </a:rPr>
              <a:t>c3=c1.Add(c2); </a:t>
            </a:r>
          </a:p>
          <a:p>
            <a:pPr>
              <a:buFont typeface="Wingdings" pitchFamily="2" charset="2"/>
              <a:buNone/>
              <a:defRPr/>
            </a:pPr>
            <a:r>
              <a:rPr lang="en-US" altLang="zh-CN" sz="2801" b="0" kern="0" dirty="0">
                <a:latin typeface="华文楷体" panose="02010600040101010101" pitchFamily="2" charset="-122"/>
                <a:ea typeface="华文楷体" panose="02010600040101010101" pitchFamily="2" charset="-122"/>
              </a:rPr>
              <a:t>     c3=c1.operator+(c2); </a:t>
            </a:r>
          </a:p>
          <a:p>
            <a:pPr>
              <a:buFont typeface="Wingdings" pitchFamily="2" charset="2"/>
              <a:buNone/>
              <a:defRPr/>
            </a:pPr>
            <a:r>
              <a:rPr lang="zh-CN" altLang="en-US" sz="2801" b="0" kern="0" dirty="0">
                <a:latin typeface="华文楷体" panose="02010600040101010101" pitchFamily="2" charset="-122"/>
                <a:ea typeface="华文楷体" panose="02010600040101010101" pitchFamily="2" charset="-122"/>
              </a:rPr>
              <a:t>  </a:t>
            </a:r>
            <a:r>
              <a:rPr lang="zh-CN" altLang="en-US" sz="2801" b="0" kern="0" dirty="0" smtClean="0">
                <a:latin typeface="华文楷体" panose="02010600040101010101" pitchFamily="2" charset="-122"/>
                <a:ea typeface="华文楷体" panose="02010600040101010101" pitchFamily="2" charset="-122"/>
              </a:rPr>
              <a:t>这时</a:t>
            </a:r>
            <a:r>
              <a:rPr lang="zh-CN" altLang="en-US" sz="2801" b="0" kern="0" dirty="0">
                <a:latin typeface="华文楷体" panose="02010600040101010101" pitchFamily="2" charset="-122"/>
                <a:ea typeface="华文楷体" panose="02010600040101010101" pitchFamily="2" charset="-122"/>
              </a:rPr>
              <a:t>，</a:t>
            </a:r>
            <a:r>
              <a:rPr lang="en-US" altLang="zh-CN" sz="2801" b="0" kern="0" dirty="0">
                <a:latin typeface="华文楷体" panose="02010600040101010101" pitchFamily="2" charset="-122"/>
                <a:ea typeface="华文楷体" panose="02010600040101010101" pitchFamily="2" charset="-122"/>
              </a:rPr>
              <a:t>operator+</a:t>
            </a:r>
            <a:r>
              <a:rPr lang="zh-CN" altLang="en-US" sz="2801" b="0" kern="0" dirty="0">
                <a:latin typeface="华文楷体" panose="02010600040101010101" pitchFamily="2" charset="-122"/>
                <a:ea typeface="华文楷体" panose="02010600040101010101" pitchFamily="2" charset="-122"/>
              </a:rPr>
              <a:t>就完全是一个函数了（它本质上就是函数），</a:t>
            </a:r>
            <a:r>
              <a:rPr lang="en-US" altLang="zh-CN" sz="2801" b="0" kern="0" dirty="0">
                <a:latin typeface="华文楷体" panose="02010600040101010101" pitchFamily="2" charset="-122"/>
                <a:ea typeface="华文楷体" panose="02010600040101010101" pitchFamily="2" charset="-122"/>
              </a:rPr>
              <a:t>.Add()</a:t>
            </a:r>
            <a:r>
              <a:rPr lang="zh-CN" altLang="en-US" sz="2801" b="0" kern="0" dirty="0">
                <a:latin typeface="华文楷体" panose="02010600040101010101" pitchFamily="2" charset="-122"/>
                <a:ea typeface="华文楷体" panose="02010600040101010101" pitchFamily="2" charset="-122"/>
              </a:rPr>
              <a:t>和</a:t>
            </a:r>
            <a:r>
              <a:rPr lang="en-US" altLang="zh-CN" sz="2801" b="0" kern="0" dirty="0">
                <a:latin typeface="华文楷体" panose="02010600040101010101" pitchFamily="2" charset="-122"/>
                <a:ea typeface="华文楷体" panose="02010600040101010101" pitchFamily="2" charset="-122"/>
              </a:rPr>
              <a:t>operator+</a:t>
            </a:r>
            <a:r>
              <a:rPr lang="zh-CN" altLang="en-US" sz="2801" b="0" kern="0" dirty="0">
                <a:latin typeface="华文楷体" panose="02010600040101010101" pitchFamily="2" charset="-122"/>
                <a:ea typeface="华文楷体" panose="02010600040101010101" pitchFamily="2" charset="-122"/>
              </a:rPr>
              <a:t>的作用和功能完全相同，只是表现形式有些区别。 </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a:t>
            </a:r>
            <a:r>
              <a:rPr lang="zh-CN" altLang="en-US" sz="3000" dirty="0" smtClean="0">
                <a:solidFill>
                  <a:schemeClr val="bg1"/>
                </a:solidFill>
                <a:latin typeface="Rockwell" pitchFamily="18" charset="0"/>
                <a:ea typeface="微软雅黑" pitchFamily="34" charset="-122"/>
              </a:rPr>
              <a:t>改</a:t>
            </a:r>
            <a:r>
              <a:rPr lang="en-US" altLang="zh-CN" sz="3000" dirty="0" smtClean="0">
                <a:solidFill>
                  <a:schemeClr val="bg1"/>
                </a:solidFill>
                <a:latin typeface="Rockwell" pitchFamily="18" charset="0"/>
                <a:ea typeface="微软雅黑" pitchFamily="34" charset="-122"/>
              </a:rPr>
              <a:t>.</a:t>
            </a:r>
            <a:r>
              <a:rPr lang="zh-CN" altLang="en-US" sz="3600" kern="0" dirty="0" smtClean="0">
                <a:solidFill>
                  <a:schemeClr val="bg1"/>
                </a:solidFill>
                <a:latin typeface="隶书" pitchFamily="49" charset="-122"/>
                <a:ea typeface="隶书" pitchFamily="49" charset="-122"/>
              </a:rPr>
              <a:t> 复数</a:t>
            </a:r>
            <a:r>
              <a:rPr lang="zh-CN" altLang="en-US" sz="3600" kern="0" dirty="0">
                <a:solidFill>
                  <a:schemeClr val="bg1"/>
                </a:solidFill>
                <a:latin typeface="隶书" pitchFamily="49" charset="-122"/>
                <a:ea typeface="隶书" pitchFamily="49" charset="-122"/>
              </a:rPr>
              <a:t>的加减运算符重载 </a:t>
            </a:r>
          </a:p>
        </p:txBody>
      </p:sp>
    </p:spTree>
    <p:extLst>
      <p:ext uri="{BB962C8B-B14F-4D97-AF65-F5344CB8AC3E}">
        <p14:creationId xmlns:p14="http://schemas.microsoft.com/office/powerpoint/2010/main" val="412910809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0611"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pic>
        <p:nvPicPr>
          <p:cNvPr id="960612" name="Picture 100" descr="未标题-84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1575" y="838200"/>
            <a:ext cx="4103688" cy="3533775"/>
          </a:xfrm>
          <a:prstGeom prst="rect">
            <a:avLst/>
          </a:prstGeom>
          <a:noFill/>
          <a:extLst>
            <a:ext uri="{909E8E84-426E-40DD-AFC4-6F175D3DCCD1}">
              <a14:hiddenFill xmlns:a14="http://schemas.microsoft.com/office/drawing/2010/main">
                <a:solidFill>
                  <a:srgbClr val="FFFFFF"/>
                </a:solidFill>
              </a14:hiddenFill>
            </a:ext>
          </a:extLst>
        </p:spPr>
      </p:pic>
      <p:sp>
        <p:nvSpPr>
          <p:cNvPr id="960613" name="矩形 134"/>
          <p:cNvSpPr>
            <a:spLocks noChangeArrowheads="1"/>
          </p:cNvSpPr>
          <p:nvPr/>
        </p:nvSpPr>
        <p:spPr bwMode="auto">
          <a:xfrm>
            <a:off x="4895850" y="1306513"/>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a:solidFill>
                  <a:schemeClr val="bg1"/>
                </a:solidFill>
                <a:latin typeface="微软雅黑" pitchFamily="34" charset="-122"/>
                <a:ea typeface="微软雅黑" pitchFamily="34" charset="-122"/>
                <a:cs typeface="方正兰亭细黑_GBK"/>
                <a:sym typeface="微软雅黑" pitchFamily="34" charset="-122"/>
              </a:rPr>
              <a:t>1</a:t>
            </a:r>
          </a:p>
        </p:txBody>
      </p:sp>
      <p:grpSp>
        <p:nvGrpSpPr>
          <p:cNvPr id="91" name="组合 90"/>
          <p:cNvGrpSpPr>
            <a:grpSpLocks/>
          </p:cNvGrpSpPr>
          <p:nvPr/>
        </p:nvGrpSpPr>
        <p:grpSpPr bwMode="auto">
          <a:xfrm>
            <a:off x="4216400" y="944563"/>
            <a:ext cx="466725" cy="468312"/>
            <a:chOff x="1192404" y="608225"/>
            <a:chExt cx="1755828" cy="1759616"/>
          </a:xfrm>
        </p:grpSpPr>
        <p:grpSp>
          <p:nvGrpSpPr>
            <p:cNvPr id="960620"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60623"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24" name="Text Box 1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60629"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60632"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33" name="Text Box 121"/>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60638"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60641"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42" name="Text Box 130"/>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60647"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60650"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51" name="Text Box 139"/>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60656"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60659"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60" name="Text Box 148"/>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60671"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60674"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0675" name="Text Box 163"/>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60679"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a:latin typeface="Impact" pitchFamily="34" charset="0"/>
                <a:ea typeface="方正大黑简体" pitchFamily="65" charset="-122"/>
              </a:rPr>
              <a:t>第一部分</a:t>
            </a:r>
          </a:p>
        </p:txBody>
      </p:sp>
      <p:grpSp>
        <p:nvGrpSpPr>
          <p:cNvPr id="960680" name="Group 168"/>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60683"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zh-CN" altLang="en-US" sz="3201" kern="0" dirty="0"/>
              <a:t>运算符重载</a:t>
            </a:r>
            <a:endParaRPr lang="zh-CN" altLang="zh-CN" sz="3200" dirty="0">
              <a:latin typeface="微软雅黑" pitchFamily="34" charset="-122"/>
              <a:ea typeface="微软雅黑" pitchFamily="34" charset="-122"/>
            </a:endParaRPr>
          </a:p>
        </p:txBody>
      </p:sp>
    </p:spTree>
    <p:extLst>
      <p:ext uri="{BB962C8B-B14F-4D97-AF65-F5344CB8AC3E}">
        <p14:creationId xmlns:p14="http://schemas.microsoft.com/office/powerpoint/2010/main" val="212688696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60612"/>
                                        </p:tgtEl>
                                        <p:attrNameLst>
                                          <p:attrName>style.visibility</p:attrName>
                                        </p:attrNameLst>
                                      </p:cBhvr>
                                      <p:to>
                                        <p:strVal val="visible"/>
                                      </p:to>
                                    </p:set>
                                    <p:anim calcmode="lin" valueType="num">
                                      <p:cBhvr>
                                        <p:cTn id="7" dur="1000" fill="hold"/>
                                        <p:tgtEl>
                                          <p:spTgt spid="960612"/>
                                        </p:tgtEl>
                                        <p:attrNameLst>
                                          <p:attrName>ppt_w</p:attrName>
                                        </p:attrNameLst>
                                      </p:cBhvr>
                                      <p:tavLst>
                                        <p:tav tm="0">
                                          <p:val>
                                            <p:fltVal val="0"/>
                                          </p:val>
                                        </p:tav>
                                        <p:tav tm="100000">
                                          <p:val>
                                            <p:strVal val="#ppt_w"/>
                                          </p:val>
                                        </p:tav>
                                      </p:tavLst>
                                    </p:anim>
                                    <p:anim calcmode="lin" valueType="num">
                                      <p:cBhvr>
                                        <p:cTn id="8" dur="1000" fill="hold"/>
                                        <p:tgtEl>
                                          <p:spTgt spid="960612"/>
                                        </p:tgtEl>
                                        <p:attrNameLst>
                                          <p:attrName>ppt_h</p:attrName>
                                        </p:attrNameLst>
                                      </p:cBhvr>
                                      <p:tavLst>
                                        <p:tav tm="0">
                                          <p:val>
                                            <p:fltVal val="0"/>
                                          </p:val>
                                        </p:tav>
                                        <p:tav tm="100000">
                                          <p:val>
                                            <p:strVal val="#ppt_h"/>
                                          </p:val>
                                        </p:tav>
                                      </p:tavLst>
                                    </p:anim>
                                    <p:anim calcmode="lin" valueType="num">
                                      <p:cBhvr>
                                        <p:cTn id="9" dur="1000" fill="hold"/>
                                        <p:tgtEl>
                                          <p:spTgt spid="96061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60612"/>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60613"/>
                                        </p:tgtEl>
                                        <p:attrNameLst>
                                          <p:attrName>style.visibility</p:attrName>
                                        </p:attrNameLst>
                                      </p:cBhvr>
                                      <p:to>
                                        <p:strVal val="visible"/>
                                      </p:to>
                                    </p:set>
                                    <p:animEffect transition="in" filter="fade">
                                      <p:cBhvr>
                                        <p:cTn id="14" dur="1000"/>
                                        <p:tgtEl>
                                          <p:spTgt spid="960613"/>
                                        </p:tgtEl>
                                      </p:cBhvr>
                                    </p:animEffect>
                                    <p:anim calcmode="lin" valueType="num">
                                      <p:cBhvr>
                                        <p:cTn id="15" dur="1000" fill="hold"/>
                                        <p:tgtEl>
                                          <p:spTgt spid="960613"/>
                                        </p:tgtEl>
                                        <p:attrNameLst>
                                          <p:attrName>ppt_x</p:attrName>
                                        </p:attrNameLst>
                                      </p:cBhvr>
                                      <p:tavLst>
                                        <p:tav tm="0">
                                          <p:val>
                                            <p:strVal val="#ppt_x"/>
                                          </p:val>
                                        </p:tav>
                                        <p:tav tm="100000">
                                          <p:val>
                                            <p:strVal val="#ppt_x"/>
                                          </p:val>
                                        </p:tav>
                                      </p:tavLst>
                                    </p:anim>
                                    <p:anim calcmode="lin" valueType="num">
                                      <p:cBhvr>
                                        <p:cTn id="16" dur="1000" fill="hold"/>
                                        <p:tgtEl>
                                          <p:spTgt spid="960613"/>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60679"/>
                                        </p:tgtEl>
                                        <p:attrNameLst>
                                          <p:attrName>style.visibility</p:attrName>
                                        </p:attrNameLst>
                                      </p:cBhvr>
                                      <p:to>
                                        <p:strVal val="visible"/>
                                      </p:to>
                                    </p:set>
                                    <p:animEffect transition="in" filter="fade">
                                      <p:cBhvr>
                                        <p:cTn id="93" dur="750"/>
                                        <p:tgtEl>
                                          <p:spTgt spid="960679"/>
                                        </p:tgtEl>
                                      </p:cBhvr>
                                    </p:animEffect>
                                    <p:anim calcmode="lin" valueType="num">
                                      <p:cBhvr>
                                        <p:cTn id="94" dur="750" fill="hold"/>
                                        <p:tgtEl>
                                          <p:spTgt spid="960679"/>
                                        </p:tgtEl>
                                        <p:attrNameLst>
                                          <p:attrName>ppt_w</p:attrName>
                                        </p:attrNameLst>
                                      </p:cBhvr>
                                      <p:tavLst>
                                        <p:tav tm="0" fmla="#ppt_w*sin(2.5*pi*$)">
                                          <p:val>
                                            <p:fltVal val="0"/>
                                          </p:val>
                                        </p:tav>
                                        <p:tav tm="100000">
                                          <p:val>
                                            <p:fltVal val="1"/>
                                          </p:val>
                                        </p:tav>
                                      </p:tavLst>
                                    </p:anim>
                                    <p:anim calcmode="lin" valueType="num">
                                      <p:cBhvr>
                                        <p:cTn id="95" dur="750" fill="hold"/>
                                        <p:tgtEl>
                                          <p:spTgt spid="960679"/>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60680"/>
                                        </p:tgtEl>
                                        <p:attrNameLst>
                                          <p:attrName>style.visibility</p:attrName>
                                        </p:attrNameLst>
                                      </p:cBhvr>
                                      <p:to>
                                        <p:strVal val="visible"/>
                                      </p:to>
                                    </p:set>
                                    <p:anim calcmode="lin" valueType="num">
                                      <p:cBhvr>
                                        <p:cTn id="99" dur="2000" fill="hold"/>
                                        <p:tgtEl>
                                          <p:spTgt spid="960680"/>
                                        </p:tgtEl>
                                        <p:attrNameLst>
                                          <p:attrName>ppt_w</p:attrName>
                                        </p:attrNameLst>
                                      </p:cBhvr>
                                      <p:tavLst>
                                        <p:tav tm="0">
                                          <p:val>
                                            <p:fltVal val="0"/>
                                          </p:val>
                                        </p:tav>
                                        <p:tav tm="100000">
                                          <p:val>
                                            <p:strVal val="#ppt_w"/>
                                          </p:val>
                                        </p:tav>
                                      </p:tavLst>
                                    </p:anim>
                                    <p:anim calcmode="lin" valueType="num">
                                      <p:cBhvr>
                                        <p:cTn id="100" dur="2000" fill="hold"/>
                                        <p:tgtEl>
                                          <p:spTgt spid="960680"/>
                                        </p:tgtEl>
                                        <p:attrNameLst>
                                          <p:attrName>ppt_h</p:attrName>
                                        </p:attrNameLst>
                                      </p:cBhvr>
                                      <p:tavLst>
                                        <p:tav tm="0">
                                          <p:val>
                                            <p:fltVal val="0"/>
                                          </p:val>
                                        </p:tav>
                                        <p:tav tm="100000">
                                          <p:val>
                                            <p:strVal val="#ppt_h"/>
                                          </p:val>
                                        </p:tav>
                                      </p:tavLst>
                                    </p:anim>
                                    <p:anim calcmode="lin" valueType="num">
                                      <p:cBhvr>
                                        <p:cTn id="101" dur="2000" fill="hold"/>
                                        <p:tgtEl>
                                          <p:spTgt spid="960680"/>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60680"/>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60683"/>
                                        </p:tgtEl>
                                        <p:attrNameLst>
                                          <p:attrName>style.visibility</p:attrName>
                                        </p:attrNameLst>
                                      </p:cBhvr>
                                      <p:to>
                                        <p:strVal val="visible"/>
                                      </p:to>
                                    </p:set>
                                    <p:animEffect transition="in" filter="wipe(left)">
                                      <p:cBhvr>
                                        <p:cTn id="106" dur="3000"/>
                                        <p:tgtEl>
                                          <p:spTgt spid="9606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0613" grpId="0"/>
      <p:bldP spid="960679" grpId="0"/>
      <p:bldP spid="96068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txBox="1">
            <a:spLocks noChangeArrowheads="1"/>
          </p:cNvSpPr>
          <p:nvPr/>
        </p:nvSpPr>
        <p:spPr bwMode="auto">
          <a:xfrm>
            <a:off x="671310" y="981522"/>
            <a:ext cx="11404529" cy="115279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l" rtl="0" eaLnBrk="0" fontAlgn="base" hangingPunct="0">
              <a:spcBef>
                <a:spcPct val="0"/>
              </a:spcBef>
              <a:spcAft>
                <a:spcPct val="0"/>
              </a:spcAft>
              <a:defRPr sz="3200" b="1">
                <a:solidFill>
                  <a:srgbClr val="800000"/>
                </a:solidFill>
                <a:latin typeface="+mj-lt"/>
                <a:ea typeface="+mj-ea"/>
                <a:cs typeface="+mj-cs"/>
              </a:defRPr>
            </a:lvl1pPr>
            <a:lvl2pPr algn="l" rtl="0" eaLnBrk="0" fontAlgn="base" hangingPunct="0">
              <a:spcBef>
                <a:spcPct val="0"/>
              </a:spcBef>
              <a:spcAft>
                <a:spcPct val="0"/>
              </a:spcAft>
              <a:defRPr sz="3200" b="1">
                <a:solidFill>
                  <a:srgbClr val="800000"/>
                </a:solidFill>
                <a:latin typeface="Times New Roman" pitchFamily="18" charset="0"/>
                <a:ea typeface="宋体" pitchFamily="2" charset="-122"/>
              </a:defRPr>
            </a:lvl2pPr>
            <a:lvl3pPr algn="l" rtl="0" eaLnBrk="0" fontAlgn="base" hangingPunct="0">
              <a:spcBef>
                <a:spcPct val="0"/>
              </a:spcBef>
              <a:spcAft>
                <a:spcPct val="0"/>
              </a:spcAft>
              <a:defRPr sz="3200" b="1">
                <a:solidFill>
                  <a:srgbClr val="800000"/>
                </a:solidFill>
                <a:latin typeface="Times New Roman" pitchFamily="18" charset="0"/>
                <a:ea typeface="宋体" pitchFamily="2" charset="-122"/>
              </a:defRPr>
            </a:lvl3pPr>
            <a:lvl4pPr algn="l" rtl="0" eaLnBrk="0" fontAlgn="base" hangingPunct="0">
              <a:spcBef>
                <a:spcPct val="0"/>
              </a:spcBef>
              <a:spcAft>
                <a:spcPct val="0"/>
              </a:spcAft>
              <a:defRPr sz="3200" b="1">
                <a:solidFill>
                  <a:srgbClr val="800000"/>
                </a:solidFill>
                <a:latin typeface="Times New Roman" pitchFamily="18" charset="0"/>
                <a:ea typeface="宋体" pitchFamily="2" charset="-122"/>
              </a:defRPr>
            </a:lvl4pPr>
            <a:lvl5pPr algn="l" rtl="0" eaLnBrk="0" fontAlgn="base" hangingPunct="0">
              <a:spcBef>
                <a:spcPct val="0"/>
              </a:spcBef>
              <a:spcAft>
                <a:spcPct val="0"/>
              </a:spcAft>
              <a:defRPr sz="3200" b="1">
                <a:solidFill>
                  <a:srgbClr val="800000"/>
                </a:solidFill>
                <a:latin typeface="Times New Roman" pitchFamily="18" charset="0"/>
                <a:ea typeface="宋体" pitchFamily="2" charset="-122"/>
              </a:defRPr>
            </a:lvl5pPr>
            <a:lvl6pPr marL="457200" algn="l" rtl="0" eaLnBrk="1" fontAlgn="base" hangingPunct="1">
              <a:spcBef>
                <a:spcPct val="0"/>
              </a:spcBef>
              <a:spcAft>
                <a:spcPct val="0"/>
              </a:spcAft>
              <a:defRPr sz="3200" b="1">
                <a:solidFill>
                  <a:srgbClr val="800000"/>
                </a:solidFill>
                <a:latin typeface="Times New Roman" pitchFamily="18" charset="0"/>
                <a:ea typeface="宋体" pitchFamily="2" charset="-122"/>
              </a:defRPr>
            </a:lvl6pPr>
            <a:lvl7pPr marL="914400" algn="l" rtl="0" eaLnBrk="1" fontAlgn="base" hangingPunct="1">
              <a:spcBef>
                <a:spcPct val="0"/>
              </a:spcBef>
              <a:spcAft>
                <a:spcPct val="0"/>
              </a:spcAft>
              <a:defRPr sz="3200" b="1">
                <a:solidFill>
                  <a:srgbClr val="800000"/>
                </a:solidFill>
                <a:latin typeface="Times New Roman" pitchFamily="18" charset="0"/>
                <a:ea typeface="宋体" pitchFamily="2" charset="-122"/>
              </a:defRPr>
            </a:lvl7pPr>
            <a:lvl8pPr marL="1371600" algn="l" rtl="0" eaLnBrk="1" fontAlgn="base" hangingPunct="1">
              <a:spcBef>
                <a:spcPct val="0"/>
              </a:spcBef>
              <a:spcAft>
                <a:spcPct val="0"/>
              </a:spcAft>
              <a:defRPr sz="3200" b="1">
                <a:solidFill>
                  <a:srgbClr val="800000"/>
                </a:solidFill>
                <a:latin typeface="Times New Roman" pitchFamily="18" charset="0"/>
                <a:ea typeface="宋体" pitchFamily="2" charset="-122"/>
              </a:defRPr>
            </a:lvl8pPr>
            <a:lvl9pPr marL="1828800" algn="l" rtl="0" eaLnBrk="1" fontAlgn="base" hangingPunct="1">
              <a:spcBef>
                <a:spcPct val="0"/>
              </a:spcBef>
              <a:spcAft>
                <a:spcPct val="0"/>
              </a:spcAft>
              <a:defRPr sz="3200" b="1">
                <a:solidFill>
                  <a:srgbClr val="800000"/>
                </a:solidFill>
                <a:latin typeface="Times New Roman" pitchFamily="18" charset="0"/>
                <a:ea typeface="宋体" pitchFamily="2" charset="-122"/>
              </a:defRPr>
            </a:lvl9pPr>
          </a:lstStyle>
          <a:p>
            <a:pPr>
              <a:defRPr/>
            </a:pPr>
            <a:r>
              <a:rPr kumimoji="1" lang="zh-CN" altLang="en-US" sz="2000" kern="0" dirty="0" smtClean="0">
                <a:latin typeface="楷体_GB2312" pitchFamily="49" charset="-122"/>
                <a:ea typeface="楷体_GB2312" pitchFamily="49" charset="-122"/>
              </a:rPr>
              <a:t>要求：一元运算</a:t>
            </a:r>
            <a:r>
              <a:rPr kumimoji="1" lang="zh-CN" altLang="en-US" sz="2000" kern="0" dirty="0">
                <a:latin typeface="楷体_GB2312" pitchFamily="49" charset="-122"/>
                <a:ea typeface="楷体_GB2312" pitchFamily="49" charset="-122"/>
              </a:rPr>
              <a:t>符重载，在</a:t>
            </a:r>
            <a:r>
              <a:rPr kumimoji="1" lang="en-US" altLang="zh-CN" sz="2000" kern="0" dirty="0">
                <a:latin typeface="楷体_GB2312" pitchFamily="49" charset="-122"/>
                <a:ea typeface="楷体_GB2312" pitchFamily="49" charset="-122"/>
              </a:rPr>
              <a:t>Time</a:t>
            </a:r>
            <a:r>
              <a:rPr kumimoji="1" lang="zh-CN" altLang="en-US" sz="2000" kern="0" dirty="0">
                <a:latin typeface="楷体_GB2312" pitchFamily="49" charset="-122"/>
                <a:ea typeface="楷体_GB2312" pitchFamily="49" charset="-122"/>
              </a:rPr>
              <a:t>类（描述时间的类，用三个数据成员分别存放时、分和秒）中重载自加运算符，即一个时间加上</a:t>
            </a:r>
            <a:r>
              <a:rPr kumimoji="1" lang="en-US" altLang="zh-CN" sz="2000" kern="0" dirty="0">
                <a:latin typeface="楷体_GB2312" pitchFamily="49" charset="-122"/>
                <a:ea typeface="楷体_GB2312" pitchFamily="49" charset="-122"/>
              </a:rPr>
              <a:t>n</a:t>
            </a:r>
            <a:r>
              <a:rPr kumimoji="1" lang="zh-CN" altLang="en-US" sz="2000" kern="0" dirty="0">
                <a:latin typeface="楷体_GB2312" pitchFamily="49" charset="-122"/>
                <a:ea typeface="楷体_GB2312" pitchFamily="49" charset="-122"/>
              </a:rPr>
              <a:t>秒后形成一个新的的时间。</a:t>
            </a:r>
            <a:r>
              <a:rPr lang="zh-CN" altLang="en-US" sz="4001" kern="0" dirty="0"/>
              <a:t> </a:t>
            </a:r>
          </a:p>
        </p:txBody>
      </p:sp>
      <p:sp>
        <p:nvSpPr>
          <p:cNvPr id="4" name="Rectangle 3"/>
          <p:cNvSpPr txBox="1">
            <a:spLocks noChangeArrowheads="1"/>
          </p:cNvSpPr>
          <p:nvPr/>
        </p:nvSpPr>
        <p:spPr bwMode="auto">
          <a:xfrm>
            <a:off x="338535" y="2313889"/>
            <a:ext cx="8488740" cy="457623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class Time</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smtClean="0"/>
              <a:t>private</a:t>
            </a:r>
            <a:r>
              <a:rPr lang="en-US" altLang="zh-CN" sz="2400" b="0" kern="0" dirty="0"/>
              <a:t>:</a:t>
            </a:r>
          </a:p>
          <a:p>
            <a:pPr>
              <a:lnSpc>
                <a:spcPct val="80000"/>
              </a:lnSpc>
              <a:buFont typeface="Wingdings" pitchFamily="2" charset="2"/>
              <a:buNone/>
              <a:defRPr/>
            </a:pPr>
            <a:r>
              <a:rPr lang="en-US" altLang="zh-CN" sz="2400" b="0" kern="0" dirty="0"/>
              <a:t>        </a:t>
            </a:r>
            <a:r>
              <a:rPr lang="en-US" altLang="zh-CN" sz="2400" b="0" kern="0" dirty="0" err="1"/>
              <a:t>int</a:t>
            </a:r>
            <a:r>
              <a:rPr lang="en-US" altLang="zh-CN" sz="2400" b="0" kern="0" dirty="0"/>
              <a:t> </a:t>
            </a:r>
            <a:r>
              <a:rPr lang="en-US" altLang="zh-CN" sz="2400" b="0" kern="0" dirty="0" err="1"/>
              <a:t>hour,minute,second</a:t>
            </a:r>
            <a:r>
              <a:rPr lang="en-US" altLang="zh-CN" sz="2400" b="0" kern="0" dirty="0"/>
              <a:t>;</a:t>
            </a:r>
          </a:p>
          <a:p>
            <a:pPr>
              <a:lnSpc>
                <a:spcPct val="80000"/>
              </a:lnSpc>
              <a:buFont typeface="Wingdings" pitchFamily="2" charset="2"/>
              <a:buNone/>
              <a:defRPr/>
            </a:pPr>
            <a:r>
              <a:rPr lang="en-US" altLang="zh-CN" sz="2400" b="0" kern="0" dirty="0" smtClean="0"/>
              <a:t>public</a:t>
            </a:r>
            <a:r>
              <a:rPr lang="en-US" altLang="zh-CN" sz="2400" b="0" kern="0" dirty="0"/>
              <a:t>:</a:t>
            </a:r>
          </a:p>
          <a:p>
            <a:pPr>
              <a:lnSpc>
                <a:spcPct val="80000"/>
              </a:lnSpc>
              <a:buFont typeface="Wingdings" pitchFamily="2" charset="2"/>
              <a:buNone/>
              <a:defRPr/>
            </a:pPr>
            <a:r>
              <a:rPr lang="en-US" altLang="zh-CN" sz="2400" b="0" kern="0" dirty="0"/>
              <a:t>        Time(</a:t>
            </a:r>
            <a:r>
              <a:rPr lang="en-US" altLang="zh-CN" sz="2400" b="0" kern="0" dirty="0" err="1"/>
              <a:t>int</a:t>
            </a:r>
            <a:r>
              <a:rPr lang="en-US" altLang="zh-CN" sz="2400" b="0" kern="0" dirty="0"/>
              <a:t> h=0,int m=0,int s=0);</a:t>
            </a:r>
          </a:p>
          <a:p>
            <a:pPr>
              <a:lnSpc>
                <a:spcPct val="80000"/>
              </a:lnSpc>
              <a:buFont typeface="Wingdings" pitchFamily="2" charset="2"/>
              <a:buNone/>
              <a:defRPr/>
            </a:pPr>
            <a:r>
              <a:rPr lang="en-US" altLang="zh-CN" sz="2400" b="0" kern="0" dirty="0"/>
              <a:t>        //</a:t>
            </a:r>
            <a:r>
              <a:rPr lang="zh-CN" altLang="en-US" sz="2400" b="0" kern="0" dirty="0"/>
              <a:t>其他构造函数省略 如</a:t>
            </a:r>
            <a:r>
              <a:rPr lang="en-US" altLang="zh-CN" sz="2400" b="0" kern="0" dirty="0"/>
              <a:t>Time(Time&amp; other);</a:t>
            </a:r>
          </a:p>
          <a:p>
            <a:pPr>
              <a:lnSpc>
                <a:spcPct val="80000"/>
              </a:lnSpc>
              <a:buFont typeface="Wingdings" pitchFamily="2" charset="2"/>
              <a:buNone/>
              <a:defRPr/>
            </a:pPr>
            <a:r>
              <a:rPr lang="en-US" altLang="zh-CN" sz="2400" b="0" kern="0" dirty="0"/>
              <a:t>        void Show();//</a:t>
            </a:r>
            <a:r>
              <a:rPr lang="zh-CN" altLang="en-US" sz="2400" b="0" kern="0" dirty="0"/>
              <a:t>显示时：分：秒的成员函数</a:t>
            </a:r>
          </a:p>
          <a:p>
            <a:pPr>
              <a:lnSpc>
                <a:spcPct val="80000"/>
              </a:lnSpc>
              <a:buFont typeface="Wingdings" pitchFamily="2" charset="2"/>
              <a:buNone/>
              <a:defRPr/>
            </a:pPr>
            <a:r>
              <a:rPr lang="zh-CN" altLang="en-US" sz="2400" b="0" kern="0" dirty="0"/>
              <a:t>        </a:t>
            </a:r>
            <a:r>
              <a:rPr lang="en-US" altLang="zh-CN" sz="2400" b="0" kern="0" dirty="0"/>
              <a:t>Time&amp; </a:t>
            </a:r>
            <a:r>
              <a:rPr lang="en-US" altLang="zh-CN" sz="2400" b="0" kern="0" dirty="0">
                <a:solidFill>
                  <a:schemeClr val="bg2"/>
                </a:solidFill>
              </a:rPr>
              <a:t>operator++</a:t>
            </a:r>
            <a:r>
              <a:rPr lang="en-US" altLang="zh-CN" sz="2400" b="0" kern="0" dirty="0"/>
              <a:t>(); //</a:t>
            </a:r>
            <a:r>
              <a:rPr lang="zh-CN" altLang="en-US" sz="2400" b="0" kern="0" dirty="0"/>
              <a:t>定义前置</a:t>
            </a:r>
            <a:r>
              <a:rPr lang="en-US" altLang="zh-CN" sz="2400" b="0" kern="0" dirty="0"/>
              <a:t>++</a:t>
            </a:r>
            <a:r>
              <a:rPr lang="zh-CN" altLang="en-US" sz="2400" b="0" kern="0" dirty="0"/>
              <a:t>运算符重载成员函数</a:t>
            </a:r>
          </a:p>
          <a:p>
            <a:pPr>
              <a:lnSpc>
                <a:spcPct val="80000"/>
              </a:lnSpc>
              <a:buFont typeface="Wingdings" pitchFamily="2" charset="2"/>
              <a:buNone/>
              <a:defRPr/>
            </a:pPr>
            <a:r>
              <a:rPr lang="zh-CN" altLang="en-US" sz="2400" b="0" kern="0" dirty="0"/>
              <a:t>        </a:t>
            </a:r>
            <a:r>
              <a:rPr lang="en-US" altLang="zh-CN" sz="2400" b="0" kern="0" dirty="0"/>
              <a:t>Time </a:t>
            </a:r>
            <a:r>
              <a:rPr lang="en-US" altLang="zh-CN" sz="2400" b="0" kern="0" dirty="0">
                <a:solidFill>
                  <a:schemeClr val="bg2"/>
                </a:solidFill>
              </a:rPr>
              <a:t>operator++</a:t>
            </a:r>
            <a:r>
              <a:rPr lang="en-US" altLang="zh-CN" sz="2400" b="0" kern="0" dirty="0"/>
              <a:t>(</a:t>
            </a:r>
            <a:r>
              <a:rPr lang="en-US" altLang="zh-CN" sz="2400" b="0" kern="0" dirty="0" err="1"/>
              <a:t>int</a:t>
            </a:r>
            <a:r>
              <a:rPr lang="en-US" altLang="zh-CN" sz="2400" b="0" kern="0" dirty="0"/>
              <a:t>);//</a:t>
            </a:r>
            <a:r>
              <a:rPr lang="zh-CN" altLang="en-US" sz="2400" b="0" kern="0" dirty="0"/>
              <a:t>定义后置</a:t>
            </a:r>
            <a:r>
              <a:rPr lang="en-US" altLang="zh-CN" sz="2400" b="0" kern="0" dirty="0"/>
              <a:t>++</a:t>
            </a:r>
            <a:r>
              <a:rPr lang="zh-CN" altLang="en-US" sz="2400" b="0" kern="0" dirty="0"/>
              <a:t>运算符重载成员函数</a:t>
            </a:r>
          </a:p>
          <a:p>
            <a:pPr>
              <a:lnSpc>
                <a:spcPct val="80000"/>
              </a:lnSpc>
              <a:buFont typeface="Wingdings" pitchFamily="2" charset="2"/>
              <a:buNone/>
              <a:defRPr/>
            </a:pPr>
            <a:r>
              <a:rPr lang="zh-CN" altLang="en-US" sz="2400" b="0" kern="0" dirty="0"/>
              <a:t>        </a:t>
            </a:r>
            <a:r>
              <a:rPr lang="en-US" altLang="zh-CN" sz="2400" b="0" kern="0" dirty="0"/>
              <a:t>Time&amp; </a:t>
            </a:r>
            <a:r>
              <a:rPr lang="en-US" altLang="zh-CN" sz="2400" b="0" kern="0" dirty="0">
                <a:solidFill>
                  <a:schemeClr val="bg2"/>
                </a:solidFill>
              </a:rPr>
              <a:t>operator=</a:t>
            </a:r>
            <a:r>
              <a:rPr lang="en-US" altLang="zh-CN" sz="2400" b="0" kern="0" dirty="0"/>
              <a:t>(</a:t>
            </a:r>
            <a:r>
              <a:rPr lang="en-US" altLang="zh-CN" sz="2400" b="0" kern="0" dirty="0" err="1"/>
              <a:t>const</a:t>
            </a:r>
            <a:r>
              <a:rPr lang="en-US" altLang="zh-CN" sz="2400" b="0" kern="0" dirty="0"/>
              <a:t> Time&amp; other); //</a:t>
            </a:r>
            <a:r>
              <a:rPr lang="zh-CN" altLang="en-US" sz="2400" b="0" kern="0" dirty="0"/>
              <a:t>重载</a:t>
            </a:r>
            <a:r>
              <a:rPr lang="en-US" altLang="zh-CN" sz="2400" b="0" kern="0" dirty="0"/>
              <a:t>=</a:t>
            </a:r>
            <a:r>
              <a:rPr lang="zh-CN" altLang="en-US" sz="2400" b="0" kern="0" dirty="0"/>
              <a:t>运算符</a:t>
            </a:r>
          </a:p>
          <a:p>
            <a:pPr>
              <a:lnSpc>
                <a:spcPct val="80000"/>
              </a:lnSpc>
              <a:buFont typeface="Wingdings" pitchFamily="2" charset="2"/>
              <a:buNone/>
              <a:defRPr/>
            </a:pPr>
            <a:r>
              <a:rPr lang="en-US" altLang="zh-CN" sz="2400" b="0" kern="0" dirty="0"/>
              <a:t>};</a:t>
            </a:r>
            <a:endParaRPr lang="zh-CN" altLang="en-US" sz="2400" b="0" kern="0" dirty="0"/>
          </a:p>
        </p:txBody>
      </p:sp>
      <p:pic>
        <p:nvPicPr>
          <p:cNvPr id="5"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p:cNvGrpSpPr>
            <a:grpSpLocks/>
          </p:cNvGrpSpPr>
          <p:nvPr/>
        </p:nvGrpSpPr>
        <p:grpSpPr bwMode="auto">
          <a:xfrm>
            <a:off x="122511" y="71835"/>
            <a:ext cx="466725" cy="468313"/>
            <a:chOff x="1192404" y="608225"/>
            <a:chExt cx="1755828" cy="1759616"/>
          </a:xfrm>
        </p:grpSpPr>
        <p:grpSp>
          <p:nvGrpSpPr>
            <p:cNvPr id="7" name="组合 79"/>
            <p:cNvGrpSpPr>
              <a:grpSpLocks/>
            </p:cNvGrpSpPr>
            <p:nvPr/>
          </p:nvGrpSpPr>
          <p:grpSpPr bwMode="auto">
            <a:xfrm>
              <a:off x="1192404" y="608225"/>
              <a:ext cx="1755828" cy="1759616"/>
              <a:chOff x="6379729" y="2488774"/>
              <a:chExt cx="2513016" cy="2513016"/>
            </a:xfrm>
          </p:grpSpPr>
          <p:sp>
            <p:nvSpPr>
              <p:cNvPr id="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 name="任意多边形 83"/>
              <p:cNvGrpSpPr>
                <a:grpSpLocks/>
              </p:cNvGrpSpPr>
              <p:nvPr/>
            </p:nvGrpSpPr>
            <p:grpSpPr bwMode="auto">
              <a:xfrm>
                <a:off x="6397313" y="2490687"/>
                <a:ext cx="2505748" cy="2500354"/>
                <a:chOff x="1883664" y="1987296"/>
                <a:chExt cx="1322832" cy="1322832"/>
              </a:xfrm>
            </p:grpSpPr>
            <p:pic>
              <p:nvPicPr>
                <p:cNvPr id="11"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3"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2.</a:t>
            </a:r>
            <a:r>
              <a:rPr lang="zh-CN" altLang="en-US" sz="3600" kern="0" dirty="0">
                <a:solidFill>
                  <a:schemeClr val="bg1"/>
                </a:solidFill>
                <a:latin typeface="隶书" pitchFamily="49" charset="-122"/>
                <a:ea typeface="隶书" pitchFamily="49" charset="-122"/>
              </a:rPr>
              <a:t>一元运算符</a:t>
            </a:r>
            <a:r>
              <a:rPr lang="zh-CN" altLang="en-US" sz="3600" kern="0" dirty="0" smtClean="0">
                <a:solidFill>
                  <a:schemeClr val="bg1"/>
                </a:solidFill>
                <a:latin typeface="隶书" pitchFamily="49" charset="-122"/>
                <a:ea typeface="隶书" pitchFamily="49" charset="-122"/>
              </a:rPr>
              <a:t>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96626725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ppt_w</p:attrName>
                                        </p:attrNameLst>
                                      </p:cBhvr>
                                      <p:tavLst>
                                        <p:tav tm="0" fmla="#ppt_w*sin(2.5*pi*$)">
                                          <p:val>
                                            <p:fltVal val="0"/>
                                          </p:val>
                                        </p:tav>
                                        <p:tav tm="100000">
                                          <p:val>
                                            <p:fltVal val="1"/>
                                          </p:val>
                                        </p:tav>
                                      </p:tavLst>
                                    </p:anim>
                                    <p:anim calcmode="lin" valueType="num">
                                      <p:cBhvr>
                                        <p:cTn id="9" dur="1000" fill="hold"/>
                                        <p:tgtEl>
                                          <p:spTgt spid="13"/>
                                        </p:tgtEl>
                                        <p:attrNameLst>
                                          <p:attrName>ppt_h</p:attrName>
                                        </p:attrNameLst>
                                      </p:cBhvr>
                                      <p:tavLst>
                                        <p:tav tm="0">
                                          <p:val>
                                            <p:strVal val="#ppt_h"/>
                                          </p:val>
                                        </p:tav>
                                        <p:tav tm="100000">
                                          <p:val>
                                            <p:strVal val="#ppt_h"/>
                                          </p:val>
                                        </p:tav>
                                      </p:tavLst>
                                    </p:anim>
                                  </p:childTnLst>
                                </p:cTn>
                              </p:par>
                            </p:childTnLst>
                          </p:cTn>
                        </p:par>
                        <p:par>
                          <p:cTn id="10" fill="hold">
                            <p:stCondLst>
                              <p:cond delay="1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3"/>
                                        </p:tgtEl>
                                      </p:cBhvr>
                                    </p:animEffect>
                                    <p:animScale>
                                      <p:cBhvr>
                                        <p:cTn id="13" dur="250" autoRev="1"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355873" y="1413570"/>
            <a:ext cx="5023222" cy="468103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Time::Time(</a:t>
            </a:r>
            <a:r>
              <a:rPr lang="en-US" altLang="zh-CN" sz="2400" b="0" kern="0" dirty="0" err="1"/>
              <a:t>int</a:t>
            </a:r>
            <a:r>
              <a:rPr lang="en-US" altLang="zh-CN" sz="2400" b="0" kern="0" dirty="0"/>
              <a:t> </a:t>
            </a:r>
            <a:r>
              <a:rPr lang="en-US" altLang="zh-CN" sz="2400" b="0" kern="0" dirty="0" err="1"/>
              <a:t>h,int</a:t>
            </a:r>
            <a:r>
              <a:rPr lang="en-US" altLang="zh-CN" sz="2400" b="0" kern="0" dirty="0"/>
              <a:t> </a:t>
            </a:r>
            <a:r>
              <a:rPr lang="en-US" altLang="zh-CN" sz="2400" b="0" kern="0" dirty="0" err="1"/>
              <a:t>m,int</a:t>
            </a:r>
            <a:r>
              <a:rPr lang="en-US" altLang="zh-CN" sz="2400" b="0" kern="0" dirty="0"/>
              <a:t> s)</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hour=h;</a:t>
            </a:r>
          </a:p>
          <a:p>
            <a:pPr>
              <a:lnSpc>
                <a:spcPct val="80000"/>
              </a:lnSpc>
              <a:buFont typeface="Wingdings" pitchFamily="2" charset="2"/>
              <a:buNone/>
              <a:defRPr/>
            </a:pPr>
            <a:r>
              <a:rPr lang="en-US" altLang="zh-CN" sz="2400" b="0" kern="0" dirty="0"/>
              <a:t>    minute=m;</a:t>
            </a:r>
          </a:p>
          <a:p>
            <a:pPr>
              <a:lnSpc>
                <a:spcPct val="80000"/>
              </a:lnSpc>
              <a:buFont typeface="Wingdings" pitchFamily="2" charset="2"/>
              <a:buNone/>
              <a:defRPr/>
            </a:pPr>
            <a:r>
              <a:rPr lang="en-US" altLang="zh-CN" sz="2400" b="0" kern="0" dirty="0"/>
              <a:t>    second=s;</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void Time::Show()</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a:t>
            </a:r>
            <a:r>
              <a:rPr lang="en-US" altLang="zh-CN" sz="2400" b="0" kern="0" dirty="0" err="1"/>
              <a:t>cout</a:t>
            </a:r>
            <a:r>
              <a:rPr lang="en-US" altLang="zh-CN" sz="2400" b="0" kern="0" dirty="0"/>
              <a:t>&lt;&lt;hour&lt;&lt;":"&lt;&lt;minute&lt;&lt;":"&lt;&lt;second&lt;&lt;</a:t>
            </a:r>
            <a:r>
              <a:rPr lang="en-US" altLang="zh-CN" sz="2400" b="0" kern="0" dirty="0" err="1"/>
              <a:t>endl</a:t>
            </a:r>
            <a:r>
              <a:rPr lang="en-US" altLang="zh-CN" sz="2400" b="0" kern="0" dirty="0"/>
              <a:t>;</a:t>
            </a:r>
          </a:p>
          <a:p>
            <a:pPr>
              <a:lnSpc>
                <a:spcPct val="80000"/>
              </a:lnSpc>
              <a:buFont typeface="Wingdings" pitchFamily="2" charset="2"/>
              <a:buNone/>
              <a:defRPr/>
            </a:pPr>
            <a:r>
              <a:rPr lang="en-US" altLang="zh-CN" sz="2400" b="0" kern="0" dirty="0"/>
              <a:t>}</a:t>
            </a:r>
          </a:p>
        </p:txBody>
      </p:sp>
      <p:sp>
        <p:nvSpPr>
          <p:cNvPr id="22531" name="Rectangle 4"/>
          <p:cNvSpPr>
            <a:spLocks noChangeArrowheads="1"/>
          </p:cNvSpPr>
          <p:nvPr/>
        </p:nvSpPr>
        <p:spPr bwMode="auto">
          <a:xfrm>
            <a:off x="6747025" y="592276"/>
            <a:ext cx="4824758" cy="6003726"/>
          </a:xfrm>
          <a:prstGeom prst="rect">
            <a:avLst/>
          </a:prstGeom>
          <a:noFill/>
          <a:ln>
            <a:noFill/>
          </a:ln>
          <a:effectLst>
            <a:prstShdw prst="shdw17" dist="17961" dir="2700000">
              <a:srgbClr val="5C1F00"/>
            </a:prstShdw>
          </a:effectLst>
          <a:extLst>
            <a:ext uri="{909E8E84-426E-40DD-AFC4-6F175D3DCCD1}">
              <a14:hiddenFill xmlns:a14="http://schemas.microsoft.com/office/drawing/2010/main">
                <a:solidFill>
                  <a:srgbClr val="993300">
                    <a:alpha val="70979"/>
                  </a:srgbClr>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t>Time&amp; Time::operator++()</a:t>
            </a:r>
          </a:p>
          <a:p>
            <a:pPr eaLnBrk="1" hangingPunct="1"/>
            <a:r>
              <a:rPr lang="en-US" altLang="zh-CN" dirty="0"/>
              <a:t>{   //</a:t>
            </a:r>
            <a:r>
              <a:rPr lang="zh-CN" altLang="en-US" dirty="0"/>
              <a:t>先加，然后再返回</a:t>
            </a:r>
          </a:p>
          <a:p>
            <a:pPr eaLnBrk="1" hangingPunct="1"/>
            <a:r>
              <a:rPr lang="zh-CN" altLang="en-US" dirty="0"/>
              <a:t>    </a:t>
            </a:r>
            <a:r>
              <a:rPr lang="en-US" altLang="zh-CN" dirty="0"/>
              <a:t>second++;</a:t>
            </a:r>
          </a:p>
          <a:p>
            <a:pPr eaLnBrk="1" hangingPunct="1"/>
            <a:r>
              <a:rPr lang="en-US" altLang="zh-CN" dirty="0"/>
              <a:t>    if(second==60)</a:t>
            </a:r>
          </a:p>
          <a:p>
            <a:pPr eaLnBrk="1" hangingPunct="1"/>
            <a:r>
              <a:rPr lang="en-US" altLang="zh-CN" dirty="0"/>
              <a:t>    {</a:t>
            </a:r>
          </a:p>
          <a:p>
            <a:pPr eaLnBrk="1" hangingPunct="1"/>
            <a:r>
              <a:rPr lang="en-US" altLang="zh-CN" dirty="0"/>
              <a:t>        second=0;</a:t>
            </a:r>
          </a:p>
          <a:p>
            <a:pPr eaLnBrk="1" hangingPunct="1"/>
            <a:r>
              <a:rPr lang="en-US" altLang="zh-CN" dirty="0"/>
              <a:t>        minute++;</a:t>
            </a:r>
          </a:p>
          <a:p>
            <a:pPr eaLnBrk="1" hangingPunct="1"/>
            <a:r>
              <a:rPr lang="en-US" altLang="zh-CN" dirty="0"/>
              <a:t>        if(minute==60)</a:t>
            </a:r>
          </a:p>
          <a:p>
            <a:pPr eaLnBrk="1" hangingPunct="1"/>
            <a:r>
              <a:rPr lang="en-US" altLang="zh-CN" dirty="0"/>
              <a:t>        {</a:t>
            </a:r>
          </a:p>
          <a:p>
            <a:pPr eaLnBrk="1" hangingPunct="1"/>
            <a:r>
              <a:rPr lang="en-US" altLang="zh-CN" dirty="0"/>
              <a:t>            minute=0;</a:t>
            </a:r>
          </a:p>
          <a:p>
            <a:pPr eaLnBrk="1" hangingPunct="1"/>
            <a:r>
              <a:rPr lang="en-US" altLang="zh-CN" dirty="0"/>
              <a:t>            hour++;</a:t>
            </a:r>
          </a:p>
          <a:p>
            <a:pPr eaLnBrk="1" hangingPunct="1"/>
            <a:r>
              <a:rPr lang="en-US" altLang="zh-CN" dirty="0"/>
              <a:t>            if(hour==24) hour=0;</a:t>
            </a:r>
          </a:p>
          <a:p>
            <a:pPr eaLnBrk="1" hangingPunct="1"/>
            <a:r>
              <a:rPr lang="en-US" altLang="zh-CN" dirty="0"/>
              <a:t>        }</a:t>
            </a:r>
          </a:p>
          <a:p>
            <a:pPr eaLnBrk="1" hangingPunct="1"/>
            <a:r>
              <a:rPr lang="en-US" altLang="zh-CN" dirty="0"/>
              <a:t>    }</a:t>
            </a:r>
          </a:p>
          <a:p>
            <a:pPr eaLnBrk="1" hangingPunct="1"/>
            <a:r>
              <a:rPr lang="en-US" altLang="zh-CN" dirty="0"/>
              <a:t>    return *this;</a:t>
            </a:r>
          </a:p>
          <a:p>
            <a:pPr eaLnBrk="1" hangingPunct="1"/>
            <a:r>
              <a:rPr lang="en-US" altLang="zh-CN" dirty="0"/>
              <a:t>}</a:t>
            </a:r>
            <a:endParaRPr lang="zh-CN" altLang="en-US" dirty="0"/>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2.</a:t>
            </a:r>
            <a:r>
              <a:rPr lang="zh-CN" altLang="en-US" sz="3600" kern="0" dirty="0">
                <a:solidFill>
                  <a:schemeClr val="bg1"/>
                </a:solidFill>
                <a:latin typeface="隶书" pitchFamily="49" charset="-122"/>
                <a:ea typeface="隶书" pitchFamily="49" charset="-122"/>
              </a:rPr>
              <a:t>一元运算符</a:t>
            </a:r>
            <a:r>
              <a:rPr lang="zh-CN" altLang="en-US" sz="3600" kern="0" dirty="0" smtClean="0">
                <a:solidFill>
                  <a:schemeClr val="bg1"/>
                </a:solidFill>
                <a:latin typeface="隶书" pitchFamily="49" charset="-122"/>
                <a:ea typeface="隶书" pitchFamily="49" charset="-122"/>
              </a:rPr>
              <a:t>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178126716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1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482551" y="1557699"/>
            <a:ext cx="4176464" cy="530188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1800" b="0" kern="0" dirty="0"/>
              <a:t>Time Time::operator++(</a:t>
            </a:r>
            <a:r>
              <a:rPr lang="en-US" altLang="zh-CN" sz="1800" b="0" kern="0" dirty="0" err="1"/>
              <a:t>int</a:t>
            </a:r>
            <a:r>
              <a:rPr lang="en-US" altLang="zh-CN" sz="1800" b="0" kern="0" dirty="0"/>
              <a:t>)</a:t>
            </a:r>
          </a:p>
          <a:p>
            <a:pPr>
              <a:lnSpc>
                <a:spcPct val="80000"/>
              </a:lnSpc>
              <a:buFont typeface="Wingdings" pitchFamily="2" charset="2"/>
              <a:buNone/>
              <a:defRPr/>
            </a:pPr>
            <a:r>
              <a:rPr lang="en-US" altLang="zh-CN" sz="1800" b="0" kern="0" dirty="0"/>
              <a:t>{</a:t>
            </a:r>
          </a:p>
          <a:p>
            <a:pPr>
              <a:lnSpc>
                <a:spcPct val="80000"/>
              </a:lnSpc>
              <a:buFont typeface="Wingdings" pitchFamily="2" charset="2"/>
              <a:buNone/>
              <a:defRPr/>
            </a:pPr>
            <a:r>
              <a:rPr lang="en-US" altLang="zh-CN" sz="1800" b="0" kern="0" dirty="0"/>
              <a:t>    //</a:t>
            </a:r>
            <a:r>
              <a:rPr lang="zh-CN" altLang="en-US" sz="1800" b="0" kern="0" dirty="0"/>
              <a:t>返回原来的值，再加</a:t>
            </a:r>
          </a:p>
          <a:p>
            <a:pPr>
              <a:lnSpc>
                <a:spcPct val="80000"/>
              </a:lnSpc>
              <a:buFont typeface="Wingdings" pitchFamily="2" charset="2"/>
              <a:buNone/>
              <a:defRPr/>
            </a:pPr>
            <a:r>
              <a:rPr lang="zh-CN" altLang="en-US" sz="1800" b="0" kern="0" dirty="0"/>
              <a:t>    </a:t>
            </a:r>
            <a:r>
              <a:rPr lang="en-US" altLang="zh-CN" sz="1800" b="0" kern="0" dirty="0"/>
              <a:t>Time temp=*this;</a:t>
            </a:r>
          </a:p>
          <a:p>
            <a:pPr>
              <a:lnSpc>
                <a:spcPct val="80000"/>
              </a:lnSpc>
              <a:buFont typeface="Wingdings" pitchFamily="2" charset="2"/>
              <a:buNone/>
              <a:defRPr/>
            </a:pPr>
            <a:r>
              <a:rPr lang="en-US" altLang="zh-CN" sz="1800" b="0" kern="0" dirty="0"/>
              <a:t>    second++;</a:t>
            </a:r>
          </a:p>
          <a:p>
            <a:pPr>
              <a:lnSpc>
                <a:spcPct val="80000"/>
              </a:lnSpc>
              <a:buFont typeface="Wingdings" pitchFamily="2" charset="2"/>
              <a:buNone/>
              <a:defRPr/>
            </a:pPr>
            <a:r>
              <a:rPr lang="en-US" altLang="zh-CN" sz="1800" b="0" kern="0" dirty="0"/>
              <a:t>    if(second==60)</a:t>
            </a:r>
          </a:p>
          <a:p>
            <a:pPr>
              <a:lnSpc>
                <a:spcPct val="80000"/>
              </a:lnSpc>
              <a:buFont typeface="Wingdings" pitchFamily="2" charset="2"/>
              <a:buNone/>
              <a:defRPr/>
            </a:pPr>
            <a:r>
              <a:rPr lang="en-US" altLang="zh-CN" sz="1800" b="0" kern="0" dirty="0"/>
              <a:t>    {</a:t>
            </a:r>
          </a:p>
          <a:p>
            <a:pPr>
              <a:lnSpc>
                <a:spcPct val="80000"/>
              </a:lnSpc>
              <a:buFont typeface="Wingdings" pitchFamily="2" charset="2"/>
              <a:buNone/>
              <a:defRPr/>
            </a:pPr>
            <a:r>
              <a:rPr lang="en-US" altLang="zh-CN" sz="1800" b="0" kern="0" dirty="0"/>
              <a:t>        second=0;</a:t>
            </a:r>
          </a:p>
          <a:p>
            <a:pPr>
              <a:lnSpc>
                <a:spcPct val="80000"/>
              </a:lnSpc>
              <a:buFont typeface="Wingdings" pitchFamily="2" charset="2"/>
              <a:buNone/>
              <a:defRPr/>
            </a:pPr>
            <a:r>
              <a:rPr lang="en-US" altLang="zh-CN" sz="1800" b="0" kern="0" dirty="0"/>
              <a:t>        minute++;</a:t>
            </a:r>
          </a:p>
          <a:p>
            <a:pPr>
              <a:lnSpc>
                <a:spcPct val="80000"/>
              </a:lnSpc>
              <a:buFont typeface="Wingdings" pitchFamily="2" charset="2"/>
              <a:buNone/>
              <a:defRPr/>
            </a:pPr>
            <a:r>
              <a:rPr lang="en-US" altLang="zh-CN" sz="1800" b="0" kern="0" dirty="0"/>
              <a:t>        if(minute==60)</a:t>
            </a:r>
          </a:p>
          <a:p>
            <a:pPr>
              <a:lnSpc>
                <a:spcPct val="80000"/>
              </a:lnSpc>
              <a:buFont typeface="Wingdings" pitchFamily="2" charset="2"/>
              <a:buNone/>
              <a:defRPr/>
            </a:pPr>
            <a:r>
              <a:rPr lang="en-US" altLang="zh-CN" sz="1800" b="0" kern="0" dirty="0"/>
              <a:t>        {</a:t>
            </a:r>
          </a:p>
          <a:p>
            <a:pPr>
              <a:lnSpc>
                <a:spcPct val="80000"/>
              </a:lnSpc>
              <a:buFont typeface="Wingdings" pitchFamily="2" charset="2"/>
              <a:buNone/>
              <a:defRPr/>
            </a:pPr>
            <a:r>
              <a:rPr lang="en-US" altLang="zh-CN" sz="1800" b="0" kern="0" dirty="0"/>
              <a:t>            minute=0;</a:t>
            </a:r>
          </a:p>
          <a:p>
            <a:pPr>
              <a:lnSpc>
                <a:spcPct val="80000"/>
              </a:lnSpc>
              <a:buFont typeface="Wingdings" pitchFamily="2" charset="2"/>
              <a:buNone/>
              <a:defRPr/>
            </a:pPr>
            <a:r>
              <a:rPr lang="en-US" altLang="zh-CN" sz="1800" b="0" kern="0" dirty="0"/>
              <a:t>            hour++;</a:t>
            </a:r>
          </a:p>
          <a:p>
            <a:pPr>
              <a:lnSpc>
                <a:spcPct val="80000"/>
              </a:lnSpc>
              <a:buFont typeface="Wingdings" pitchFamily="2" charset="2"/>
              <a:buNone/>
              <a:defRPr/>
            </a:pPr>
            <a:r>
              <a:rPr lang="en-US" altLang="zh-CN" sz="1800" b="0" kern="0" dirty="0"/>
              <a:t>            if(hour==24) hour=0;</a:t>
            </a:r>
          </a:p>
          <a:p>
            <a:pPr>
              <a:lnSpc>
                <a:spcPct val="80000"/>
              </a:lnSpc>
              <a:buFont typeface="Wingdings" pitchFamily="2" charset="2"/>
              <a:buNone/>
              <a:defRPr/>
            </a:pPr>
            <a:r>
              <a:rPr lang="en-US" altLang="zh-CN" sz="1800" b="0" kern="0" dirty="0"/>
              <a:t>        }</a:t>
            </a:r>
          </a:p>
          <a:p>
            <a:pPr>
              <a:lnSpc>
                <a:spcPct val="80000"/>
              </a:lnSpc>
              <a:buFont typeface="Wingdings" pitchFamily="2" charset="2"/>
              <a:buNone/>
              <a:defRPr/>
            </a:pPr>
            <a:r>
              <a:rPr lang="en-US" altLang="zh-CN" sz="1800" b="0" kern="0" dirty="0"/>
              <a:t>    }</a:t>
            </a:r>
          </a:p>
          <a:p>
            <a:pPr>
              <a:lnSpc>
                <a:spcPct val="80000"/>
              </a:lnSpc>
              <a:buFont typeface="Wingdings" pitchFamily="2" charset="2"/>
              <a:buNone/>
              <a:defRPr/>
            </a:pPr>
            <a:r>
              <a:rPr lang="en-US" altLang="zh-CN" sz="1800" b="0" kern="0" dirty="0"/>
              <a:t>    return temp;</a:t>
            </a:r>
          </a:p>
          <a:p>
            <a:pPr>
              <a:lnSpc>
                <a:spcPct val="80000"/>
              </a:lnSpc>
              <a:buFont typeface="Wingdings" pitchFamily="2" charset="2"/>
              <a:buNone/>
              <a:defRPr/>
            </a:pPr>
            <a:r>
              <a:rPr lang="en-US" altLang="zh-CN" sz="1800" b="0" kern="0" dirty="0"/>
              <a:t>}</a:t>
            </a:r>
          </a:p>
        </p:txBody>
      </p:sp>
      <p:sp>
        <p:nvSpPr>
          <p:cNvPr id="23555" name="Rectangle 4"/>
          <p:cNvSpPr>
            <a:spLocks noChangeArrowheads="1"/>
          </p:cNvSpPr>
          <p:nvPr/>
        </p:nvSpPr>
        <p:spPr bwMode="auto">
          <a:xfrm>
            <a:off x="6099175" y="1989634"/>
            <a:ext cx="5112568" cy="2924554"/>
          </a:xfrm>
          <a:prstGeom prst="rect">
            <a:avLst/>
          </a:prstGeom>
          <a:noFill/>
          <a:ln>
            <a:noFill/>
          </a:ln>
          <a:effectLst>
            <a:prstShdw prst="shdw17" dist="17961" dir="2700000">
              <a:srgbClr val="5C1F00"/>
            </a:prstShdw>
          </a:effectLst>
          <a:extLst>
            <a:ext uri="{909E8E84-426E-40DD-AFC4-6F175D3DCCD1}">
              <a14:hiddenFill xmlns:a14="http://schemas.microsoft.com/office/drawing/2010/main">
                <a:solidFill>
                  <a:srgbClr val="993300">
                    <a:alpha val="70979"/>
                  </a:srgbClr>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eaLnBrk="1" hangingPunct="1"/>
            <a:r>
              <a:rPr lang="en-US" altLang="zh-CN" sz="2000" dirty="0"/>
              <a:t>Time&amp; Time::operator=(</a:t>
            </a:r>
            <a:r>
              <a:rPr lang="en-US" altLang="zh-CN" sz="2000" dirty="0" err="1"/>
              <a:t>const</a:t>
            </a:r>
            <a:r>
              <a:rPr lang="en-US" altLang="zh-CN" sz="2000" dirty="0"/>
              <a:t> Time&amp; other)</a:t>
            </a:r>
          </a:p>
          <a:p>
            <a:pPr eaLnBrk="1" hangingPunct="1"/>
            <a:r>
              <a:rPr lang="en-US" altLang="zh-CN" sz="2000" dirty="0"/>
              <a:t>{</a:t>
            </a:r>
          </a:p>
          <a:p>
            <a:pPr eaLnBrk="1" hangingPunct="1"/>
            <a:r>
              <a:rPr lang="en-US" altLang="zh-CN" sz="2000" dirty="0"/>
              <a:t>    if(this == &amp;other)</a:t>
            </a:r>
          </a:p>
          <a:p>
            <a:pPr eaLnBrk="1" hangingPunct="1"/>
            <a:r>
              <a:rPr lang="en-US" altLang="zh-CN" sz="2000" dirty="0"/>
              <a:t>        return *this;</a:t>
            </a:r>
          </a:p>
          <a:p>
            <a:pPr eaLnBrk="1" hangingPunct="1"/>
            <a:r>
              <a:rPr lang="en-US" altLang="zh-CN" sz="2000" dirty="0"/>
              <a:t>    this-&gt;hour=</a:t>
            </a:r>
            <a:r>
              <a:rPr lang="en-US" altLang="zh-CN" sz="2000" dirty="0" err="1"/>
              <a:t>other.hour</a:t>
            </a:r>
            <a:r>
              <a:rPr lang="en-US" altLang="zh-CN" sz="2000" dirty="0"/>
              <a:t>;</a:t>
            </a:r>
          </a:p>
          <a:p>
            <a:pPr eaLnBrk="1" hangingPunct="1"/>
            <a:r>
              <a:rPr lang="en-US" altLang="zh-CN" sz="2000" dirty="0"/>
              <a:t>    this-&gt; minute =other. minute;</a:t>
            </a:r>
          </a:p>
          <a:p>
            <a:pPr eaLnBrk="1" hangingPunct="1"/>
            <a:r>
              <a:rPr lang="en-US" altLang="zh-CN" sz="2000" dirty="0"/>
              <a:t>    this-&gt; second =other. second;</a:t>
            </a:r>
          </a:p>
          <a:p>
            <a:pPr eaLnBrk="1" hangingPunct="1"/>
            <a:r>
              <a:rPr lang="en-US" altLang="zh-CN" sz="2000" dirty="0"/>
              <a:t>    return *this;</a:t>
            </a:r>
            <a:endParaRPr lang="fr-FR" altLang="zh-CN" sz="2000" dirty="0"/>
          </a:p>
          <a:p>
            <a:pPr eaLnBrk="1" hangingPunct="1"/>
            <a:r>
              <a:rPr lang="fr-FR" altLang="zh-CN" dirty="0"/>
              <a:t>}</a:t>
            </a:r>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2.</a:t>
            </a:r>
            <a:r>
              <a:rPr lang="zh-CN" altLang="en-US" sz="3600" kern="0" dirty="0">
                <a:solidFill>
                  <a:schemeClr val="bg1"/>
                </a:solidFill>
                <a:latin typeface="隶书" pitchFamily="49" charset="-122"/>
                <a:ea typeface="隶书" pitchFamily="49" charset="-122"/>
              </a:rPr>
              <a:t>一元运算符</a:t>
            </a:r>
            <a:r>
              <a:rPr lang="zh-CN" altLang="en-US" sz="3600" kern="0" dirty="0" smtClean="0">
                <a:solidFill>
                  <a:schemeClr val="bg1"/>
                </a:solidFill>
                <a:latin typeface="隶书" pitchFamily="49" charset="-122"/>
                <a:ea typeface="隶书" pitchFamily="49" charset="-122"/>
              </a:rPr>
              <a:t>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92043033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1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626567" y="1629594"/>
            <a:ext cx="3599695" cy="489857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fr-FR" altLang="zh-CN" sz="2400" b="0" kern="0" dirty="0"/>
              <a:t>int main()</a:t>
            </a:r>
          </a:p>
          <a:p>
            <a:pPr>
              <a:lnSpc>
                <a:spcPct val="80000"/>
              </a:lnSpc>
              <a:buFont typeface="Wingdings" pitchFamily="2" charset="2"/>
              <a:buNone/>
              <a:defRPr/>
            </a:pPr>
            <a:r>
              <a:rPr lang="fr-FR" altLang="zh-CN" sz="2400" b="0" kern="0" dirty="0"/>
              <a:t>{</a:t>
            </a:r>
          </a:p>
          <a:p>
            <a:pPr>
              <a:lnSpc>
                <a:spcPct val="80000"/>
              </a:lnSpc>
              <a:buFont typeface="Wingdings" pitchFamily="2" charset="2"/>
              <a:buNone/>
              <a:defRPr/>
            </a:pPr>
            <a:r>
              <a:rPr lang="fr-FR" altLang="zh-CN" sz="2400" b="0" kern="0" dirty="0"/>
              <a:t>    Time t1(10,25,52),t2,t3;</a:t>
            </a:r>
          </a:p>
          <a:p>
            <a:pPr>
              <a:lnSpc>
                <a:spcPct val="80000"/>
              </a:lnSpc>
              <a:buFont typeface="Wingdings" pitchFamily="2" charset="2"/>
              <a:buNone/>
              <a:defRPr/>
            </a:pPr>
            <a:r>
              <a:rPr lang="fr-FR" altLang="zh-CN" sz="2400" b="0" kern="0" dirty="0"/>
              <a:t>    t1.Show();</a:t>
            </a:r>
          </a:p>
          <a:p>
            <a:pPr>
              <a:lnSpc>
                <a:spcPct val="80000"/>
              </a:lnSpc>
              <a:buFont typeface="Wingdings" pitchFamily="2" charset="2"/>
              <a:buNone/>
              <a:defRPr/>
            </a:pPr>
            <a:r>
              <a:rPr lang="fr-FR" altLang="zh-CN" sz="2400" b="0" kern="0" dirty="0"/>
              <a:t>    t2=++t1;</a:t>
            </a:r>
          </a:p>
          <a:p>
            <a:pPr>
              <a:lnSpc>
                <a:spcPct val="80000"/>
              </a:lnSpc>
              <a:buFont typeface="Wingdings" pitchFamily="2" charset="2"/>
              <a:buNone/>
              <a:defRPr/>
            </a:pPr>
            <a:r>
              <a:rPr lang="fr-FR" altLang="zh-CN" sz="2400" b="0" kern="0" dirty="0"/>
              <a:t>    t1.Show();</a:t>
            </a:r>
          </a:p>
          <a:p>
            <a:pPr>
              <a:lnSpc>
                <a:spcPct val="80000"/>
              </a:lnSpc>
              <a:buFont typeface="Wingdings" pitchFamily="2" charset="2"/>
              <a:buNone/>
              <a:defRPr/>
            </a:pPr>
            <a:r>
              <a:rPr lang="fr-FR" altLang="zh-CN" sz="2400" b="0" kern="0" dirty="0"/>
              <a:t>    t2.Show();</a:t>
            </a:r>
          </a:p>
          <a:p>
            <a:pPr>
              <a:lnSpc>
                <a:spcPct val="80000"/>
              </a:lnSpc>
              <a:buFont typeface="Wingdings" pitchFamily="2" charset="2"/>
              <a:buNone/>
              <a:defRPr/>
            </a:pPr>
            <a:r>
              <a:rPr lang="fr-FR" altLang="zh-CN" sz="2400" b="0" kern="0" dirty="0"/>
              <a:t>    t3=t1++;</a:t>
            </a:r>
          </a:p>
          <a:p>
            <a:pPr>
              <a:lnSpc>
                <a:spcPct val="80000"/>
              </a:lnSpc>
              <a:buFont typeface="Wingdings" pitchFamily="2" charset="2"/>
              <a:buNone/>
              <a:defRPr/>
            </a:pPr>
            <a:r>
              <a:rPr lang="fr-FR" altLang="zh-CN" sz="2400" b="0" kern="0" dirty="0"/>
              <a:t>    t3.Show();</a:t>
            </a:r>
          </a:p>
          <a:p>
            <a:pPr>
              <a:lnSpc>
                <a:spcPct val="80000"/>
              </a:lnSpc>
              <a:buFont typeface="Wingdings" pitchFamily="2" charset="2"/>
              <a:buNone/>
              <a:defRPr/>
            </a:pPr>
            <a:r>
              <a:rPr lang="fr-FR" altLang="zh-CN" sz="2400" b="0" kern="0" dirty="0"/>
              <a:t>    </a:t>
            </a:r>
            <a:r>
              <a:rPr lang="en-US" altLang="zh-CN" sz="2400" b="0" kern="0" dirty="0"/>
              <a:t>t1.Show();</a:t>
            </a:r>
          </a:p>
          <a:p>
            <a:pPr>
              <a:lnSpc>
                <a:spcPct val="80000"/>
              </a:lnSpc>
              <a:buFont typeface="Wingdings" pitchFamily="2" charset="2"/>
              <a:buNone/>
              <a:defRPr/>
            </a:pPr>
            <a:r>
              <a:rPr lang="en-US" altLang="zh-CN" sz="2400" b="0" kern="0" dirty="0"/>
              <a:t>}</a:t>
            </a:r>
            <a:endParaRPr lang="zh-CN" altLang="en-US" sz="2400" b="0" kern="0" dirty="0"/>
          </a:p>
          <a:p>
            <a:pPr>
              <a:lnSpc>
                <a:spcPct val="80000"/>
              </a:lnSpc>
              <a:defRPr/>
            </a:pPr>
            <a:endParaRPr lang="zh-CN" altLang="en-US" sz="2000" kern="0" dirty="0"/>
          </a:p>
        </p:txBody>
      </p:sp>
      <p:sp>
        <p:nvSpPr>
          <p:cNvPr id="24579" name="Rectangle 4"/>
          <p:cNvSpPr>
            <a:spLocks noChangeArrowheads="1"/>
          </p:cNvSpPr>
          <p:nvPr/>
        </p:nvSpPr>
        <p:spPr bwMode="auto">
          <a:xfrm>
            <a:off x="4947047" y="2719586"/>
            <a:ext cx="7128792" cy="1938992"/>
          </a:xfrm>
          <a:prstGeom prst="rect">
            <a:avLst/>
          </a:prstGeom>
          <a:noFill/>
          <a:ln>
            <a:noFill/>
          </a:ln>
          <a:effectLst>
            <a:prstShdw prst="shdw17" dist="17961" dir="2700000">
              <a:srgbClr val="5C1F00"/>
            </a:prstShdw>
          </a:effectLst>
          <a:extLst>
            <a:ext uri="{909E8E84-426E-40DD-AFC4-6F175D3DCCD1}">
              <a14:hiddenFill xmlns:a14="http://schemas.microsoft.com/office/drawing/2010/main">
                <a:solidFill>
                  <a:srgbClr val="993300">
                    <a:alpha val="70979"/>
                  </a:srgbClr>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square" anchor="ctr">
            <a:spAutoFit/>
          </a:bodyPr>
          <a:lstStyle>
            <a:lvl1pPr indent="266700"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eaLnBrk="1" hangingPunct="1"/>
            <a:r>
              <a:rPr kumimoji="1" lang="zh-CN" altLang="en-US" sz="2000" dirty="0" smtClean="0">
                <a:latin typeface="楷体_GB2312" pitchFamily="49" charset="-122"/>
                <a:ea typeface="楷体_GB2312" pitchFamily="49" charset="-122"/>
                <a:cs typeface="Arial Unicode MS" pitchFamily="34" charset="-122"/>
              </a:rPr>
              <a:t>对于</a:t>
            </a:r>
            <a:r>
              <a:rPr kumimoji="1" lang="en-US" altLang="zh-CN" sz="2000" dirty="0">
                <a:latin typeface="楷体_GB2312" pitchFamily="49" charset="-122"/>
                <a:ea typeface="楷体_GB2312" pitchFamily="49" charset="-122"/>
                <a:cs typeface="Arial Unicode MS" pitchFamily="34" charset="-122"/>
              </a:rPr>
              <a:t>++</a:t>
            </a:r>
            <a:r>
              <a:rPr kumimoji="1" lang="zh-CN" altLang="en-US" sz="2000" dirty="0">
                <a:latin typeface="楷体_GB2312" pitchFamily="49" charset="-122"/>
                <a:ea typeface="楷体_GB2312" pitchFamily="49" charset="-122"/>
                <a:cs typeface="Arial Unicode MS" pitchFamily="34" charset="-122"/>
              </a:rPr>
              <a:t>（或</a:t>
            </a:r>
            <a:r>
              <a:rPr kumimoji="1" lang="en-US" altLang="zh-CN" sz="2000" dirty="0">
                <a:latin typeface="楷体_GB2312" pitchFamily="49" charset="-122"/>
                <a:ea typeface="楷体_GB2312" pitchFamily="49" charset="-122"/>
                <a:cs typeface="Arial Unicode MS" pitchFamily="34" charset="-122"/>
              </a:rPr>
              <a:t>--</a:t>
            </a:r>
            <a:r>
              <a:rPr kumimoji="1" lang="zh-CN" altLang="en-US" sz="2000" dirty="0">
                <a:latin typeface="楷体_GB2312" pitchFamily="49" charset="-122"/>
                <a:ea typeface="楷体_GB2312" pitchFamily="49" charset="-122"/>
                <a:cs typeface="Arial Unicode MS" pitchFamily="34" charset="-122"/>
              </a:rPr>
              <a:t>）运算符的重载，因为编译器不能区分出</a:t>
            </a:r>
            <a:r>
              <a:rPr kumimoji="1" lang="en-US" altLang="zh-CN" sz="2000" dirty="0">
                <a:latin typeface="楷体_GB2312" pitchFamily="49" charset="-122"/>
                <a:ea typeface="楷体_GB2312" pitchFamily="49" charset="-122"/>
                <a:cs typeface="Arial Unicode MS" pitchFamily="34" charset="-122"/>
              </a:rPr>
              <a:t>++</a:t>
            </a:r>
            <a:r>
              <a:rPr kumimoji="1" lang="zh-CN" altLang="en-US" sz="2000" dirty="0">
                <a:latin typeface="楷体_GB2312" pitchFamily="49" charset="-122"/>
                <a:ea typeface="楷体_GB2312" pitchFamily="49" charset="-122"/>
                <a:cs typeface="Arial Unicode MS" pitchFamily="34" charset="-122"/>
              </a:rPr>
              <a:t>（或</a:t>
            </a:r>
            <a:r>
              <a:rPr kumimoji="1" lang="en-US" altLang="zh-CN" sz="2000" dirty="0">
                <a:latin typeface="楷体_GB2312" pitchFamily="49" charset="-122"/>
                <a:ea typeface="楷体_GB2312" pitchFamily="49" charset="-122"/>
                <a:cs typeface="Arial Unicode MS" pitchFamily="34" charset="-122"/>
              </a:rPr>
              <a:t>--</a:t>
            </a:r>
            <a:r>
              <a:rPr kumimoji="1" lang="zh-CN" altLang="en-US" sz="2000" dirty="0">
                <a:latin typeface="楷体_GB2312" pitchFamily="49" charset="-122"/>
                <a:ea typeface="楷体_GB2312" pitchFamily="49" charset="-122"/>
                <a:cs typeface="Arial Unicode MS" pitchFamily="34" charset="-122"/>
              </a:rPr>
              <a:t>）是前置的还是后置的，所以要加上</a:t>
            </a:r>
            <a:r>
              <a:rPr kumimoji="1" lang="en-US" altLang="zh-CN" sz="2000" dirty="0">
                <a:latin typeface="楷体_GB2312" pitchFamily="49" charset="-122"/>
                <a:ea typeface="楷体_GB2312" pitchFamily="49" charset="-122"/>
                <a:cs typeface="Arial Unicode MS" pitchFamily="34" charset="-122"/>
              </a:rPr>
              <a:t>(</a:t>
            </a:r>
            <a:r>
              <a:rPr kumimoji="1" lang="en-US" altLang="zh-CN" sz="2000" dirty="0" err="1">
                <a:latin typeface="楷体_GB2312" pitchFamily="49" charset="-122"/>
                <a:ea typeface="楷体_GB2312" pitchFamily="49" charset="-122"/>
                <a:cs typeface="Arial Unicode MS" pitchFamily="34" charset="-122"/>
              </a:rPr>
              <a:t>int</a:t>
            </a:r>
            <a:r>
              <a:rPr kumimoji="1" lang="en-US" altLang="zh-CN" sz="2000" dirty="0">
                <a:latin typeface="楷体_GB2312" pitchFamily="49" charset="-122"/>
                <a:ea typeface="楷体_GB2312" pitchFamily="49" charset="-122"/>
                <a:cs typeface="Arial Unicode MS" pitchFamily="34" charset="-122"/>
              </a:rPr>
              <a:t>)</a:t>
            </a:r>
            <a:r>
              <a:rPr kumimoji="1" lang="zh-CN" altLang="en-US" sz="2000" dirty="0">
                <a:latin typeface="楷体_GB2312" pitchFamily="49" charset="-122"/>
                <a:ea typeface="楷体_GB2312" pitchFamily="49" charset="-122"/>
                <a:cs typeface="Arial Unicode MS" pitchFamily="34" charset="-122"/>
              </a:rPr>
              <a:t>来区分。</a:t>
            </a:r>
          </a:p>
          <a:p>
            <a:pPr eaLnBrk="1" hangingPunct="1"/>
            <a:r>
              <a:rPr kumimoji="1" lang="en-US" altLang="zh-CN" sz="2000" dirty="0">
                <a:solidFill>
                  <a:schemeClr val="bg2"/>
                </a:solidFill>
                <a:latin typeface="楷体_GB2312" pitchFamily="49" charset="-122"/>
                <a:ea typeface="楷体_GB2312" pitchFamily="49" charset="-122"/>
                <a:cs typeface="Arial Unicode MS" pitchFamily="34" charset="-122"/>
              </a:rPr>
              <a:t>operator++();   //</a:t>
            </a:r>
            <a:r>
              <a:rPr kumimoji="1" lang="zh-CN" altLang="en-US" sz="2000" dirty="0">
                <a:solidFill>
                  <a:schemeClr val="bg2"/>
                </a:solidFill>
                <a:latin typeface="楷体_GB2312" pitchFamily="49" charset="-122"/>
                <a:ea typeface="楷体_GB2312" pitchFamily="49" charset="-122"/>
                <a:cs typeface="Arial Unicode MS" pitchFamily="34" charset="-122"/>
              </a:rPr>
              <a:t>重载前置</a:t>
            </a:r>
            <a:r>
              <a:rPr kumimoji="1" lang="en-US" altLang="zh-CN" sz="2000" dirty="0">
                <a:solidFill>
                  <a:schemeClr val="bg2"/>
                </a:solidFill>
                <a:latin typeface="楷体_GB2312" pitchFamily="49" charset="-122"/>
                <a:ea typeface="楷体_GB2312" pitchFamily="49" charset="-122"/>
                <a:cs typeface="Arial Unicode MS" pitchFamily="34" charset="-122"/>
              </a:rPr>
              <a:t>++</a:t>
            </a:r>
          </a:p>
          <a:p>
            <a:pPr eaLnBrk="1" hangingPunct="1"/>
            <a:r>
              <a:rPr kumimoji="1" lang="en-US" altLang="zh-CN" sz="2000" dirty="0">
                <a:solidFill>
                  <a:schemeClr val="bg2"/>
                </a:solidFill>
                <a:latin typeface="楷体_GB2312" pitchFamily="49" charset="-122"/>
                <a:ea typeface="楷体_GB2312" pitchFamily="49" charset="-122"/>
                <a:cs typeface="Arial Unicode MS" pitchFamily="34" charset="-122"/>
              </a:rPr>
              <a:t>operator++(</a:t>
            </a:r>
            <a:r>
              <a:rPr kumimoji="1" lang="en-US" altLang="zh-CN" sz="2000" dirty="0" err="1">
                <a:solidFill>
                  <a:schemeClr val="bg2"/>
                </a:solidFill>
                <a:latin typeface="楷体_GB2312" pitchFamily="49" charset="-122"/>
                <a:ea typeface="楷体_GB2312" pitchFamily="49" charset="-122"/>
                <a:cs typeface="Arial Unicode MS" pitchFamily="34" charset="-122"/>
              </a:rPr>
              <a:t>int</a:t>
            </a:r>
            <a:r>
              <a:rPr kumimoji="1" lang="en-US" altLang="zh-CN" sz="2000" dirty="0">
                <a:solidFill>
                  <a:schemeClr val="bg2"/>
                </a:solidFill>
                <a:latin typeface="楷体_GB2312" pitchFamily="49" charset="-122"/>
                <a:ea typeface="楷体_GB2312" pitchFamily="49" charset="-122"/>
                <a:cs typeface="Arial Unicode MS" pitchFamily="34" charset="-122"/>
              </a:rPr>
              <a:t>); //</a:t>
            </a:r>
            <a:r>
              <a:rPr kumimoji="1" lang="zh-CN" altLang="en-US" sz="2000" dirty="0">
                <a:solidFill>
                  <a:schemeClr val="bg2"/>
                </a:solidFill>
                <a:latin typeface="楷体_GB2312" pitchFamily="49" charset="-122"/>
                <a:ea typeface="楷体_GB2312" pitchFamily="49" charset="-122"/>
                <a:cs typeface="Arial Unicode MS" pitchFamily="34" charset="-122"/>
              </a:rPr>
              <a:t>重载后置</a:t>
            </a:r>
            <a:r>
              <a:rPr kumimoji="1" lang="en-US" altLang="zh-CN" sz="2000" dirty="0">
                <a:solidFill>
                  <a:schemeClr val="bg2"/>
                </a:solidFill>
                <a:latin typeface="楷体_GB2312" pitchFamily="49" charset="-122"/>
                <a:ea typeface="楷体_GB2312" pitchFamily="49" charset="-122"/>
                <a:cs typeface="Arial Unicode MS" pitchFamily="34" charset="-122"/>
              </a:rPr>
              <a:t>++</a:t>
            </a:r>
          </a:p>
          <a:p>
            <a:pPr eaLnBrk="1" hangingPunct="1"/>
            <a:r>
              <a:rPr kumimoji="1" lang="en-US" altLang="zh-CN" sz="2000" dirty="0">
                <a:solidFill>
                  <a:schemeClr val="bg2"/>
                </a:solidFill>
                <a:latin typeface="楷体_GB2312" pitchFamily="49" charset="-122"/>
                <a:ea typeface="楷体_GB2312" pitchFamily="49" charset="-122"/>
                <a:cs typeface="Arial Unicode MS" pitchFamily="34" charset="-122"/>
              </a:rPr>
              <a:t>operator--();   //</a:t>
            </a:r>
            <a:r>
              <a:rPr kumimoji="1" lang="zh-CN" altLang="en-US" sz="2000" dirty="0">
                <a:solidFill>
                  <a:schemeClr val="bg2"/>
                </a:solidFill>
                <a:latin typeface="楷体_GB2312" pitchFamily="49" charset="-122"/>
                <a:ea typeface="楷体_GB2312" pitchFamily="49" charset="-122"/>
                <a:cs typeface="Arial Unicode MS" pitchFamily="34" charset="-122"/>
              </a:rPr>
              <a:t>重载前置</a:t>
            </a:r>
            <a:r>
              <a:rPr kumimoji="1" lang="en-US" altLang="zh-CN" sz="2000" dirty="0">
                <a:solidFill>
                  <a:schemeClr val="bg2"/>
                </a:solidFill>
                <a:latin typeface="楷体_GB2312" pitchFamily="49" charset="-122"/>
                <a:ea typeface="楷体_GB2312" pitchFamily="49" charset="-122"/>
                <a:cs typeface="Arial Unicode MS" pitchFamily="34" charset="-122"/>
              </a:rPr>
              <a:t>--</a:t>
            </a:r>
          </a:p>
          <a:p>
            <a:pPr eaLnBrk="1" hangingPunct="1"/>
            <a:r>
              <a:rPr kumimoji="1" lang="en-US" altLang="zh-CN" sz="2000" dirty="0">
                <a:solidFill>
                  <a:schemeClr val="bg2"/>
                </a:solidFill>
                <a:latin typeface="楷体_GB2312" pitchFamily="49" charset="-122"/>
                <a:ea typeface="楷体_GB2312" pitchFamily="49" charset="-122"/>
                <a:cs typeface="Arial Unicode MS" pitchFamily="34" charset="-122"/>
              </a:rPr>
              <a:t>operator--(</a:t>
            </a:r>
            <a:r>
              <a:rPr kumimoji="1" lang="en-US" altLang="zh-CN" sz="2000" dirty="0" err="1">
                <a:solidFill>
                  <a:schemeClr val="bg2"/>
                </a:solidFill>
                <a:latin typeface="楷体_GB2312" pitchFamily="49" charset="-122"/>
                <a:ea typeface="楷体_GB2312" pitchFamily="49" charset="-122"/>
                <a:cs typeface="Arial Unicode MS" pitchFamily="34" charset="-122"/>
              </a:rPr>
              <a:t>int</a:t>
            </a:r>
            <a:r>
              <a:rPr kumimoji="1" lang="en-US" altLang="zh-CN" sz="2000" dirty="0">
                <a:solidFill>
                  <a:schemeClr val="bg2"/>
                </a:solidFill>
                <a:latin typeface="楷体_GB2312" pitchFamily="49" charset="-122"/>
                <a:ea typeface="楷体_GB2312" pitchFamily="49" charset="-122"/>
                <a:cs typeface="Arial Unicode MS" pitchFamily="34" charset="-122"/>
              </a:rPr>
              <a:t>); //</a:t>
            </a:r>
            <a:r>
              <a:rPr kumimoji="1" lang="zh-CN" altLang="en-US" sz="2000" dirty="0">
                <a:solidFill>
                  <a:schemeClr val="bg2"/>
                </a:solidFill>
                <a:latin typeface="楷体_GB2312" pitchFamily="49" charset="-122"/>
                <a:ea typeface="楷体_GB2312" pitchFamily="49" charset="-122"/>
                <a:cs typeface="Arial Unicode MS" pitchFamily="34" charset="-122"/>
              </a:rPr>
              <a:t>重载后置</a:t>
            </a:r>
            <a:r>
              <a:rPr kumimoji="1" lang="en-US" altLang="zh-CN" sz="2000" dirty="0">
                <a:solidFill>
                  <a:schemeClr val="bg2"/>
                </a:solidFill>
                <a:latin typeface="楷体_GB2312" pitchFamily="49" charset="-122"/>
                <a:ea typeface="楷体_GB2312" pitchFamily="49" charset="-122"/>
                <a:cs typeface="Arial Unicode MS" pitchFamily="34" charset="-122"/>
              </a:rPr>
              <a:t>--</a:t>
            </a:r>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702381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2.</a:t>
            </a:r>
            <a:r>
              <a:rPr lang="zh-CN" altLang="en-US" sz="3600" kern="0" dirty="0">
                <a:solidFill>
                  <a:schemeClr val="bg1"/>
                </a:solidFill>
                <a:latin typeface="隶书" pitchFamily="49" charset="-122"/>
                <a:ea typeface="隶书" pitchFamily="49" charset="-122"/>
              </a:rPr>
              <a:t>一元运算符</a:t>
            </a:r>
            <a:r>
              <a:rPr lang="zh-CN" altLang="en-US" sz="3600" kern="0" dirty="0" smtClean="0">
                <a:solidFill>
                  <a:schemeClr val="bg1"/>
                </a:solidFill>
                <a:latin typeface="隶书" pitchFamily="49" charset="-122"/>
                <a:ea typeface="隶书" pitchFamily="49" charset="-122"/>
              </a:rPr>
              <a:t>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174869738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1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99062" y="1125538"/>
            <a:ext cx="11812903" cy="54006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150000"/>
              </a:lnSpc>
              <a:spcBef>
                <a:spcPts val="0"/>
              </a:spcBef>
              <a:buFont typeface="Wingdings" pitchFamily="2" charset="2"/>
              <a:buNone/>
              <a:defRPr/>
            </a:pPr>
            <a:r>
              <a:rPr lang="zh-CN" altLang="en-US" sz="2801" b="0" kern="0" dirty="0">
                <a:latin typeface="楷体" panose="02010609060101010101" pitchFamily="49" charset="-122"/>
                <a:ea typeface="楷体" panose="02010609060101010101" pitchFamily="49" charset="-122"/>
              </a:rPr>
              <a:t>运算符重载的一些特点如下</a:t>
            </a:r>
            <a:r>
              <a:rPr lang="zh-CN" altLang="fr-FR" sz="2801" b="0" kern="0" dirty="0">
                <a:latin typeface="楷体" panose="02010609060101010101" pitchFamily="49" charset="-122"/>
                <a:ea typeface="楷体" panose="02010609060101010101" pitchFamily="49" charset="-122"/>
              </a:rPr>
              <a:t>：</a:t>
            </a:r>
          </a:p>
          <a:p>
            <a:pPr>
              <a:lnSpc>
                <a:spcPct val="150000"/>
              </a:lnSpc>
              <a:spcBef>
                <a:spcPts val="0"/>
              </a:spcBef>
              <a:buFont typeface="Wingdings" pitchFamily="2" charset="2"/>
              <a:buNone/>
              <a:defRPr/>
            </a:pPr>
            <a:r>
              <a:rPr lang="fr-FR" altLang="zh-CN" sz="2801" b="0" kern="0" dirty="0">
                <a:latin typeface="楷体" panose="02010609060101010101" pitchFamily="49" charset="-122"/>
                <a:ea typeface="楷体" panose="02010609060101010101" pitchFamily="49" charset="-122"/>
              </a:rPr>
              <a:t>(1) </a:t>
            </a:r>
            <a:r>
              <a:rPr lang="zh-CN" altLang="fr-FR" sz="2801" b="0" kern="0" dirty="0">
                <a:latin typeface="楷体" panose="02010609060101010101" pitchFamily="49" charset="-122"/>
                <a:ea typeface="楷体" panose="02010609060101010101" pitchFamily="49" charset="-122"/>
              </a:rPr>
              <a:t>运算符重载函数名必须为：</a:t>
            </a:r>
            <a:r>
              <a:rPr lang="fr-FR" altLang="zh-CN" sz="2801" b="0" kern="0" dirty="0">
                <a:solidFill>
                  <a:srgbClr val="FF0000"/>
                </a:solidFill>
                <a:latin typeface="楷体" panose="02010609060101010101" pitchFamily="49" charset="-122"/>
                <a:ea typeface="楷体" panose="02010609060101010101" pitchFamily="49" charset="-122"/>
              </a:rPr>
              <a:t>operator&lt;</a:t>
            </a:r>
            <a:r>
              <a:rPr lang="zh-CN" altLang="fr-FR" sz="2801" b="0" kern="0" dirty="0">
                <a:solidFill>
                  <a:srgbClr val="FF0000"/>
                </a:solidFill>
                <a:latin typeface="楷体" panose="02010609060101010101" pitchFamily="49" charset="-122"/>
                <a:ea typeface="楷体" panose="02010609060101010101" pitchFamily="49" charset="-122"/>
              </a:rPr>
              <a:t>运算符</a:t>
            </a:r>
            <a:r>
              <a:rPr lang="fr-FR" altLang="zh-CN" sz="2801" b="0" kern="0" dirty="0">
                <a:solidFill>
                  <a:srgbClr val="FF0000"/>
                </a:solidFill>
                <a:latin typeface="楷体" panose="02010609060101010101" pitchFamily="49" charset="-122"/>
                <a:ea typeface="楷体" panose="02010609060101010101" pitchFamily="49" charset="-122"/>
              </a:rPr>
              <a:t>&gt;</a:t>
            </a:r>
            <a:r>
              <a:rPr lang="zh-CN" altLang="fr-FR" sz="2801" b="0" kern="0" dirty="0">
                <a:latin typeface="楷体" panose="02010609060101010101" pitchFamily="49" charset="-122"/>
                <a:ea typeface="楷体" panose="02010609060101010101" pitchFamily="49" charset="-122"/>
              </a:rPr>
              <a:t>。</a:t>
            </a:r>
            <a:endParaRPr lang="zh-CN" altLang="en-US" sz="2801" b="0" kern="0" dirty="0">
              <a:latin typeface="楷体" panose="02010609060101010101" pitchFamily="49" charset="-122"/>
              <a:ea typeface="楷体" panose="02010609060101010101" pitchFamily="49" charset="-122"/>
            </a:endParaRPr>
          </a:p>
          <a:p>
            <a:pPr>
              <a:lnSpc>
                <a:spcPct val="150000"/>
              </a:lnSpc>
              <a:spcBef>
                <a:spcPts val="0"/>
              </a:spcBef>
              <a:buFont typeface="Wingdings" pitchFamily="2" charset="2"/>
              <a:buNone/>
              <a:defRPr/>
            </a:pPr>
            <a:r>
              <a:rPr lang="en-US" altLang="zh-CN" sz="2801" b="0" kern="0" dirty="0">
                <a:latin typeface="楷体" panose="02010609060101010101" pitchFamily="49" charset="-122"/>
                <a:ea typeface="楷体" panose="02010609060101010101" pitchFamily="49" charset="-122"/>
              </a:rPr>
              <a:t>(2) </a:t>
            </a:r>
            <a:r>
              <a:rPr lang="zh-CN" altLang="en-US" sz="2801" b="0" kern="0" dirty="0">
                <a:latin typeface="楷体" panose="02010609060101010101" pitchFamily="49" charset="-122"/>
                <a:ea typeface="楷体" panose="02010609060101010101" pitchFamily="49" charset="-122"/>
              </a:rPr>
              <a:t>运算符的重载是通过运算符重载函数来实现的。对于二元运算符重载函数，函数的参数通常为一个即右操作数，运算符的左操作数为调用重载函数的对象。对于一元运算符重载函数，运算符的左操作数或右操作数为调用重载函数的对象。</a:t>
            </a:r>
          </a:p>
          <a:p>
            <a:pPr>
              <a:lnSpc>
                <a:spcPct val="150000"/>
              </a:lnSpc>
              <a:spcBef>
                <a:spcPts val="0"/>
              </a:spcBef>
              <a:buFont typeface="Wingdings" pitchFamily="2" charset="2"/>
              <a:buNone/>
              <a:defRPr/>
            </a:pPr>
            <a:r>
              <a:rPr lang="en-US" altLang="zh-CN" sz="2801" b="0" kern="0" dirty="0">
                <a:latin typeface="楷体" panose="02010609060101010101" pitchFamily="49" charset="-122"/>
                <a:ea typeface="楷体" panose="02010609060101010101" pitchFamily="49" charset="-122"/>
              </a:rPr>
              <a:t>(3) </a:t>
            </a:r>
            <a:r>
              <a:rPr lang="zh-CN" altLang="en-US" sz="2801" b="0" kern="0" dirty="0">
                <a:latin typeface="楷体" panose="02010609060101010101" pitchFamily="49" charset="-122"/>
                <a:ea typeface="楷体" panose="02010609060101010101" pitchFamily="49" charset="-122"/>
              </a:rPr>
              <a:t>运算符重载函数的返回类型：若对象进行运算后的结果类型仍为原类型，则运算符重载函数的返回类型应为原类型。</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17321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7023819"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2800" dirty="0">
                <a:solidFill>
                  <a:schemeClr val="bg1"/>
                </a:solidFill>
                <a:latin typeface="Rockwell" pitchFamily="18" charset="0"/>
                <a:ea typeface="微软雅黑" pitchFamily="34" charset="-122"/>
              </a:rPr>
              <a:t>2.</a:t>
            </a:r>
            <a:r>
              <a:rPr lang="zh-CN" altLang="en-US" sz="3200" kern="0" dirty="0">
                <a:solidFill>
                  <a:schemeClr val="bg1"/>
                </a:solidFill>
                <a:latin typeface="隶书" pitchFamily="49" charset="-122"/>
                <a:ea typeface="隶书" pitchFamily="49" charset="-122"/>
              </a:rPr>
              <a:t>将运算符重载为类的成员函数</a:t>
            </a:r>
          </a:p>
        </p:txBody>
      </p:sp>
    </p:spTree>
    <p:extLst>
      <p:ext uri="{BB962C8B-B14F-4D97-AF65-F5344CB8AC3E}">
        <p14:creationId xmlns:p14="http://schemas.microsoft.com/office/powerpoint/2010/main" val="97570324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4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698575" y="765498"/>
            <a:ext cx="10801200" cy="587987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buNone/>
              <a:defRPr/>
            </a:pPr>
            <a:r>
              <a:rPr lang="en-US" altLang="zh-CN" sz="2400" b="0" kern="0" dirty="0" smtClean="0"/>
              <a:t>#</a:t>
            </a:r>
            <a:r>
              <a:rPr lang="en-US" altLang="zh-CN" sz="2400" b="0" kern="0" dirty="0"/>
              <a:t>include &lt;</a:t>
            </a:r>
            <a:r>
              <a:rPr lang="en-US" altLang="zh-CN" sz="2400" b="0" kern="0" dirty="0" err="1"/>
              <a:t>iostream.h</a:t>
            </a:r>
            <a:r>
              <a:rPr lang="en-US" altLang="zh-CN" sz="2400" b="0" kern="0" dirty="0"/>
              <a:t>&gt;</a:t>
            </a:r>
          </a:p>
          <a:p>
            <a:pPr>
              <a:lnSpc>
                <a:spcPct val="50000"/>
              </a:lnSpc>
              <a:defRPr/>
            </a:pPr>
            <a:endParaRPr lang="en-US" altLang="zh-CN" sz="2400" b="0" kern="0" dirty="0"/>
          </a:p>
          <a:p>
            <a:pPr marL="0" indent="0">
              <a:buNone/>
              <a:defRPr/>
            </a:pPr>
            <a:r>
              <a:rPr lang="en-US" altLang="zh-CN" sz="2400" b="0" kern="0" dirty="0"/>
              <a:t>class point</a:t>
            </a:r>
          </a:p>
          <a:p>
            <a:pPr marL="0" indent="0">
              <a:buNone/>
              <a:defRPr/>
            </a:pPr>
            <a:r>
              <a:rPr lang="en-US" altLang="zh-CN" sz="2400" b="0" kern="0" dirty="0"/>
              <a:t>{</a:t>
            </a:r>
          </a:p>
          <a:p>
            <a:pPr marL="0" indent="0">
              <a:buNone/>
              <a:defRPr/>
            </a:pPr>
            <a:r>
              <a:rPr lang="en-US" altLang="zh-CN" sz="2400" b="0" kern="0" dirty="0"/>
              <a:t>  </a:t>
            </a:r>
            <a:r>
              <a:rPr lang="en-US" altLang="zh-CN" sz="2400" b="0" kern="0" dirty="0" smtClean="0"/>
              <a:t>private</a:t>
            </a:r>
            <a:r>
              <a:rPr lang="en-US" altLang="zh-CN" sz="2400" b="0" kern="0" dirty="0"/>
              <a:t>:</a:t>
            </a:r>
          </a:p>
          <a:p>
            <a:pPr marL="0" indent="0">
              <a:buNone/>
              <a:defRPr/>
            </a:pPr>
            <a:r>
              <a:rPr lang="en-US" altLang="zh-CN" sz="2400" b="0" kern="0" dirty="0"/>
              <a:t>        float x, y ;</a:t>
            </a:r>
          </a:p>
          <a:p>
            <a:pPr marL="0" indent="0">
              <a:buNone/>
              <a:defRPr/>
            </a:pPr>
            <a:r>
              <a:rPr lang="en-US" altLang="zh-CN" sz="2400" b="0" kern="0" dirty="0"/>
              <a:t>  </a:t>
            </a:r>
            <a:r>
              <a:rPr lang="en-US" altLang="zh-CN" sz="2400" b="0" kern="0" dirty="0" smtClean="0"/>
              <a:t>public</a:t>
            </a:r>
            <a:r>
              <a:rPr lang="en-US" altLang="zh-CN" sz="2400" b="0" kern="0" dirty="0"/>
              <a:t>:</a:t>
            </a:r>
          </a:p>
          <a:p>
            <a:pPr marL="0" indent="0">
              <a:buNone/>
              <a:defRPr/>
            </a:pPr>
            <a:r>
              <a:rPr lang="en-US" altLang="zh-CN" sz="2400" b="0" kern="0" dirty="0"/>
              <a:t>        point( float xx=0,  float </a:t>
            </a:r>
            <a:r>
              <a:rPr lang="en-US" altLang="zh-CN" sz="2400" b="0" kern="0" dirty="0" err="1"/>
              <a:t>yy</a:t>
            </a:r>
            <a:r>
              <a:rPr lang="en-US" altLang="zh-CN" sz="2400" b="0" kern="0" dirty="0"/>
              <a:t>=0 ) { x=xx;  y=</a:t>
            </a:r>
            <a:r>
              <a:rPr lang="en-US" altLang="zh-CN" sz="2400" b="0" kern="0" dirty="0" err="1"/>
              <a:t>yy</a:t>
            </a:r>
            <a:r>
              <a:rPr lang="en-US" altLang="zh-CN" sz="2400" b="0" kern="0" dirty="0"/>
              <a:t>; }</a:t>
            </a:r>
          </a:p>
          <a:p>
            <a:pPr marL="0" indent="0">
              <a:buNone/>
              <a:defRPr/>
            </a:pPr>
            <a:r>
              <a:rPr lang="en-US" altLang="zh-CN" sz="2400" b="0" kern="0" dirty="0"/>
              <a:t>        float </a:t>
            </a:r>
            <a:r>
              <a:rPr lang="en-US" altLang="zh-CN" sz="2400" b="0" kern="0" dirty="0" err="1"/>
              <a:t>get_x</a:t>
            </a:r>
            <a:r>
              <a:rPr lang="en-US" altLang="zh-CN" sz="2400" b="0" kern="0" dirty="0"/>
              <a:t>( ){ return x ; }</a:t>
            </a:r>
          </a:p>
          <a:p>
            <a:pPr marL="0" indent="0">
              <a:buNone/>
              <a:defRPr/>
            </a:pPr>
            <a:r>
              <a:rPr lang="en-US" altLang="zh-CN" sz="2400" b="0" kern="0" dirty="0"/>
              <a:t>        float </a:t>
            </a:r>
            <a:r>
              <a:rPr lang="en-US" altLang="zh-CN" sz="2400" b="0" kern="0" dirty="0" err="1"/>
              <a:t>get_y</a:t>
            </a:r>
            <a:r>
              <a:rPr lang="en-US" altLang="zh-CN" sz="2400" b="0" kern="0" dirty="0"/>
              <a:t>( ){ return y ; }</a:t>
            </a:r>
          </a:p>
          <a:p>
            <a:pPr marL="0" indent="0">
              <a:buNone/>
              <a:defRPr/>
            </a:pPr>
            <a:r>
              <a:rPr lang="en-US" altLang="zh-CN" sz="2400" b="0" kern="0" dirty="0"/>
              <a:t>        point </a:t>
            </a:r>
            <a:r>
              <a:rPr lang="en-US" altLang="zh-CN" sz="2400" b="0" kern="0" dirty="0">
                <a:solidFill>
                  <a:schemeClr val="bg2"/>
                </a:solidFill>
              </a:rPr>
              <a:t>operator +</a:t>
            </a:r>
            <a:r>
              <a:rPr lang="en-US" altLang="zh-CN" sz="2400" b="0" kern="0" dirty="0"/>
              <a:t> (point p1);		</a:t>
            </a:r>
            <a:r>
              <a:rPr lang="en-US" altLang="zh-CN" sz="2400" b="0" kern="0" dirty="0">
                <a:solidFill>
                  <a:srgbClr val="339933"/>
                </a:solidFill>
              </a:rPr>
              <a:t>//</a:t>
            </a:r>
            <a:r>
              <a:rPr lang="zh-CN" altLang="en-US" sz="2400" b="0" kern="0" dirty="0">
                <a:solidFill>
                  <a:srgbClr val="339933"/>
                </a:solidFill>
              </a:rPr>
              <a:t>重载运算符“</a:t>
            </a:r>
            <a:r>
              <a:rPr lang="en-US" altLang="zh-CN" sz="2400" b="0" kern="0" dirty="0">
                <a:solidFill>
                  <a:srgbClr val="339933"/>
                </a:solidFill>
              </a:rPr>
              <a:t>+”</a:t>
            </a:r>
          </a:p>
          <a:p>
            <a:pPr marL="0" indent="0">
              <a:buNone/>
              <a:defRPr/>
            </a:pPr>
            <a:r>
              <a:rPr lang="en-US" altLang="zh-CN" sz="2400" b="0" kern="0" dirty="0"/>
              <a:t>        point </a:t>
            </a:r>
            <a:r>
              <a:rPr lang="en-US" altLang="zh-CN" sz="2400" b="0" kern="0" dirty="0">
                <a:solidFill>
                  <a:schemeClr val="bg2"/>
                </a:solidFill>
              </a:rPr>
              <a:t>operator -</a:t>
            </a:r>
            <a:r>
              <a:rPr lang="en-US" altLang="zh-CN" sz="2400" b="0" kern="0" dirty="0"/>
              <a:t> (point p1);		</a:t>
            </a:r>
            <a:r>
              <a:rPr lang="en-US" altLang="zh-CN" sz="2400" b="0" kern="0" dirty="0">
                <a:solidFill>
                  <a:srgbClr val="339933"/>
                </a:solidFill>
              </a:rPr>
              <a:t>//</a:t>
            </a:r>
            <a:r>
              <a:rPr lang="zh-CN" altLang="en-US" sz="2400" b="0" kern="0" dirty="0">
                <a:solidFill>
                  <a:srgbClr val="339933"/>
                </a:solidFill>
              </a:rPr>
              <a:t>和“</a:t>
            </a:r>
            <a:r>
              <a:rPr lang="en-US" altLang="zh-CN" sz="2400" b="0" kern="0" dirty="0">
                <a:solidFill>
                  <a:srgbClr val="339933"/>
                </a:solidFill>
              </a:rPr>
              <a:t>-”</a:t>
            </a:r>
            <a:r>
              <a:rPr lang="zh-CN" altLang="en-US" sz="2400" b="0" kern="0" dirty="0">
                <a:solidFill>
                  <a:srgbClr val="339933"/>
                </a:solidFill>
              </a:rPr>
              <a:t>为成员函数</a:t>
            </a:r>
          </a:p>
          <a:p>
            <a:pPr marL="0" indent="0">
              <a:buNone/>
              <a:defRPr/>
            </a:pPr>
            <a:r>
              <a:rPr lang="en-US" altLang="zh-CN" sz="2400" b="0" kern="0" dirty="0"/>
              <a:t>};</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3.</a:t>
            </a:r>
            <a:r>
              <a:rPr lang="zh-CN" altLang="en-US" sz="3600" kern="0" dirty="0">
                <a:solidFill>
                  <a:schemeClr val="bg1"/>
                </a:solidFill>
                <a:latin typeface="隶书" pitchFamily="49" charset="-122"/>
                <a:ea typeface="隶书" pitchFamily="49" charset="-122"/>
              </a:rPr>
              <a:t>点</a:t>
            </a:r>
            <a:r>
              <a:rPr lang="en-US" altLang="zh-CN" sz="3600" kern="0" dirty="0">
                <a:solidFill>
                  <a:schemeClr val="bg1"/>
                </a:solidFill>
                <a:latin typeface="隶书" pitchFamily="49" charset="-122"/>
                <a:ea typeface="隶书" pitchFamily="49" charset="-122"/>
              </a:rPr>
              <a:t>point</a:t>
            </a:r>
            <a:r>
              <a:rPr lang="zh-CN" altLang="en-US" sz="3600" kern="0" dirty="0">
                <a:solidFill>
                  <a:schemeClr val="bg1"/>
                </a:solidFill>
                <a:latin typeface="隶书" pitchFamily="49" charset="-122"/>
                <a:ea typeface="隶书" pitchFamily="49" charset="-122"/>
              </a:rPr>
              <a:t>的“</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运算符</a:t>
            </a:r>
            <a:r>
              <a:rPr lang="zh-CN" altLang="en-US" sz="3600" kern="0" dirty="0" smtClean="0">
                <a:solidFill>
                  <a:schemeClr val="bg1"/>
                </a:solidFill>
                <a:latin typeface="隶书" pitchFamily="49" charset="-122"/>
                <a:ea typeface="隶书" pitchFamily="49" charset="-122"/>
              </a:rPr>
              <a:t>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93244600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3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482551" y="1093386"/>
            <a:ext cx="11233248" cy="575960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buNone/>
              <a:defRPr/>
            </a:pPr>
            <a:r>
              <a:rPr lang="en-US" altLang="zh-CN" sz="2400" kern="0" dirty="0"/>
              <a:t>point point::</a:t>
            </a:r>
            <a:r>
              <a:rPr lang="en-US" altLang="zh-CN" sz="2400" kern="0" dirty="0">
                <a:solidFill>
                  <a:schemeClr val="bg2"/>
                </a:solidFill>
              </a:rPr>
              <a:t>operator+</a:t>
            </a:r>
            <a:r>
              <a:rPr lang="en-US" altLang="zh-CN" sz="2400" kern="0" dirty="0"/>
              <a:t>( point q )</a:t>
            </a:r>
          </a:p>
          <a:p>
            <a:pPr marL="0" indent="0">
              <a:buNone/>
              <a:defRPr/>
            </a:pPr>
            <a:r>
              <a:rPr lang="en-US" altLang="zh-CN" sz="2400" kern="0" dirty="0"/>
              <a:t>{ return  point ( </a:t>
            </a:r>
            <a:r>
              <a:rPr lang="en-US" altLang="zh-CN" sz="2400" kern="0" dirty="0" err="1"/>
              <a:t>x</a:t>
            </a:r>
            <a:r>
              <a:rPr lang="en-US" altLang="zh-CN" sz="2400" kern="0" dirty="0" err="1">
                <a:solidFill>
                  <a:schemeClr val="bg2"/>
                </a:solidFill>
              </a:rPr>
              <a:t>+</a:t>
            </a:r>
            <a:r>
              <a:rPr lang="en-US" altLang="zh-CN" sz="2400" kern="0" dirty="0" err="1"/>
              <a:t>q.x</a:t>
            </a:r>
            <a:r>
              <a:rPr lang="en-US" altLang="zh-CN" sz="2400" kern="0" dirty="0"/>
              <a:t>,  </a:t>
            </a:r>
            <a:r>
              <a:rPr lang="en-US" altLang="zh-CN" sz="2400" kern="0" dirty="0" err="1"/>
              <a:t>y</a:t>
            </a:r>
            <a:r>
              <a:rPr lang="en-US" altLang="zh-CN" sz="2400" kern="0" dirty="0" err="1">
                <a:solidFill>
                  <a:schemeClr val="bg2"/>
                </a:solidFill>
              </a:rPr>
              <a:t>+</a:t>
            </a:r>
            <a:r>
              <a:rPr lang="en-US" altLang="zh-CN" sz="2400" kern="0" dirty="0" err="1"/>
              <a:t>q.y</a:t>
            </a:r>
            <a:r>
              <a:rPr lang="en-US" altLang="zh-CN" sz="2400" kern="0" dirty="0"/>
              <a:t> ) ; }</a:t>
            </a:r>
          </a:p>
          <a:p>
            <a:pPr marL="0" indent="0">
              <a:buNone/>
              <a:defRPr/>
            </a:pPr>
            <a:r>
              <a:rPr lang="en-US" altLang="zh-CN" sz="2400" kern="0" dirty="0"/>
              <a:t>point point::</a:t>
            </a:r>
            <a:r>
              <a:rPr lang="en-US" altLang="zh-CN" sz="2400" kern="0" dirty="0">
                <a:solidFill>
                  <a:schemeClr val="bg2"/>
                </a:solidFill>
              </a:rPr>
              <a:t>operator -</a:t>
            </a:r>
            <a:r>
              <a:rPr lang="en-US" altLang="zh-CN" sz="2400" kern="0" dirty="0"/>
              <a:t> ( point q )</a:t>
            </a:r>
          </a:p>
          <a:p>
            <a:pPr marL="0" indent="0">
              <a:buNone/>
              <a:defRPr/>
            </a:pPr>
            <a:r>
              <a:rPr lang="en-US" altLang="zh-CN" sz="2400" kern="0" dirty="0"/>
              <a:t>{ return  point ( x</a:t>
            </a:r>
            <a:r>
              <a:rPr lang="en-US" altLang="zh-CN" sz="2400" kern="0" dirty="0">
                <a:solidFill>
                  <a:schemeClr val="accent2"/>
                </a:solidFill>
              </a:rPr>
              <a:t>-</a:t>
            </a:r>
            <a:r>
              <a:rPr lang="en-US" altLang="zh-CN" sz="2400" kern="0" dirty="0" err="1"/>
              <a:t>q.x</a:t>
            </a:r>
            <a:r>
              <a:rPr lang="en-US" altLang="zh-CN" sz="2400" kern="0" dirty="0"/>
              <a:t>,  y</a:t>
            </a:r>
            <a:r>
              <a:rPr lang="en-US" altLang="zh-CN" sz="2400" kern="0" dirty="0">
                <a:solidFill>
                  <a:schemeClr val="accent2"/>
                </a:solidFill>
              </a:rPr>
              <a:t>-</a:t>
            </a:r>
            <a:r>
              <a:rPr lang="en-US" altLang="zh-CN" sz="2400" kern="0" dirty="0" err="1"/>
              <a:t>q.y</a:t>
            </a:r>
            <a:r>
              <a:rPr lang="en-US" altLang="zh-CN" sz="2400" kern="0" dirty="0"/>
              <a:t> ) ; }</a:t>
            </a:r>
          </a:p>
          <a:p>
            <a:pPr marL="0" indent="0">
              <a:buNone/>
              <a:defRPr/>
            </a:pPr>
            <a:r>
              <a:rPr lang="en-US" altLang="zh-CN" sz="2400" kern="0" dirty="0"/>
              <a:t>		</a:t>
            </a:r>
          </a:p>
          <a:p>
            <a:pPr marL="0" indent="0">
              <a:buNone/>
              <a:defRPr/>
            </a:pPr>
            <a:r>
              <a:rPr lang="en-US" altLang="zh-CN" sz="2400" kern="0" dirty="0"/>
              <a:t>void main( )</a:t>
            </a:r>
          </a:p>
          <a:p>
            <a:pPr marL="0" indent="0">
              <a:buNone/>
              <a:defRPr/>
            </a:pPr>
            <a:r>
              <a:rPr lang="en-US" altLang="zh-CN" sz="2400" kern="0" dirty="0"/>
              <a:t>{</a:t>
            </a:r>
          </a:p>
          <a:p>
            <a:pPr marL="0" indent="0">
              <a:buNone/>
              <a:defRPr/>
            </a:pPr>
            <a:r>
              <a:rPr lang="en-US" altLang="zh-CN" sz="2400" kern="0" dirty="0"/>
              <a:t>    point  p1(3, 3), p2(2, 2), p3, p4 ; 	</a:t>
            </a:r>
            <a:r>
              <a:rPr lang="en-US" altLang="zh-CN" sz="2400" kern="0" dirty="0">
                <a:solidFill>
                  <a:srgbClr val="339933"/>
                </a:solidFill>
              </a:rPr>
              <a:t>//</a:t>
            </a:r>
            <a:r>
              <a:rPr lang="zh-CN" altLang="en-US" sz="2400" kern="0" dirty="0">
                <a:solidFill>
                  <a:srgbClr val="339933"/>
                </a:solidFill>
              </a:rPr>
              <a:t>声明</a:t>
            </a:r>
            <a:r>
              <a:rPr lang="en-US" altLang="zh-CN" sz="2400" kern="0" dirty="0">
                <a:solidFill>
                  <a:srgbClr val="339933"/>
                </a:solidFill>
              </a:rPr>
              <a:t>point</a:t>
            </a:r>
            <a:r>
              <a:rPr lang="zh-CN" altLang="en-US" sz="2400" kern="0" dirty="0">
                <a:solidFill>
                  <a:srgbClr val="339933"/>
                </a:solidFill>
              </a:rPr>
              <a:t>类的对象</a:t>
            </a:r>
          </a:p>
          <a:p>
            <a:pPr marL="0" indent="0">
              <a:buNone/>
              <a:defRPr/>
            </a:pPr>
            <a:r>
              <a:rPr lang="zh-CN" altLang="en-US" sz="2400" kern="0" dirty="0"/>
              <a:t>    </a:t>
            </a:r>
            <a:r>
              <a:rPr lang="en-US" altLang="zh-CN" sz="2400" kern="0" dirty="0"/>
              <a:t>p3=p1</a:t>
            </a:r>
            <a:r>
              <a:rPr lang="en-US" altLang="zh-CN" sz="2400" kern="0" dirty="0">
                <a:solidFill>
                  <a:schemeClr val="bg2"/>
                </a:solidFill>
              </a:rPr>
              <a:t>+</a:t>
            </a:r>
            <a:r>
              <a:rPr lang="en-US" altLang="zh-CN" sz="2400" kern="0" dirty="0"/>
              <a:t>p2 ;				</a:t>
            </a:r>
            <a:r>
              <a:rPr lang="en-US" altLang="zh-CN" sz="2400" kern="0" dirty="0">
                <a:solidFill>
                  <a:srgbClr val="339933"/>
                </a:solidFill>
              </a:rPr>
              <a:t>//</a:t>
            </a:r>
            <a:r>
              <a:rPr lang="zh-CN" altLang="en-US" sz="2400" kern="0" dirty="0">
                <a:solidFill>
                  <a:srgbClr val="339933"/>
                </a:solidFill>
              </a:rPr>
              <a:t>两点相加</a:t>
            </a:r>
          </a:p>
          <a:p>
            <a:pPr marL="0" indent="0">
              <a:buNone/>
              <a:defRPr/>
            </a:pPr>
            <a:r>
              <a:rPr lang="zh-CN" altLang="en-US" sz="2400" kern="0" dirty="0"/>
              <a:t>    </a:t>
            </a:r>
            <a:r>
              <a:rPr lang="en-US" altLang="zh-CN" sz="2400" kern="0" dirty="0"/>
              <a:t>p4=p1</a:t>
            </a:r>
            <a:r>
              <a:rPr lang="en-US" altLang="zh-CN" sz="2400" kern="0" dirty="0">
                <a:solidFill>
                  <a:schemeClr val="bg2"/>
                </a:solidFill>
              </a:rPr>
              <a:t>-</a:t>
            </a:r>
            <a:r>
              <a:rPr lang="en-US" altLang="zh-CN" sz="2400" kern="0" dirty="0"/>
              <a:t>p2 ;				</a:t>
            </a:r>
            <a:r>
              <a:rPr lang="en-US" altLang="zh-CN" sz="2400" kern="0" dirty="0">
                <a:solidFill>
                  <a:srgbClr val="339933"/>
                </a:solidFill>
              </a:rPr>
              <a:t>//</a:t>
            </a:r>
            <a:r>
              <a:rPr lang="zh-CN" altLang="en-US" sz="2400" kern="0" dirty="0">
                <a:solidFill>
                  <a:srgbClr val="339933"/>
                </a:solidFill>
              </a:rPr>
              <a:t>两点相减</a:t>
            </a:r>
          </a:p>
          <a:p>
            <a:pPr marL="0" indent="0">
              <a:buNone/>
              <a:defRPr/>
            </a:pPr>
            <a:r>
              <a:rPr lang="zh-CN" altLang="en-US" sz="2400" kern="0" dirty="0"/>
              <a:t>    </a:t>
            </a:r>
            <a:r>
              <a:rPr lang="en-US" altLang="zh-CN" sz="2400" kern="0" dirty="0" err="1"/>
              <a:t>cout</a:t>
            </a:r>
            <a:r>
              <a:rPr lang="en-US" altLang="zh-CN" sz="2400" kern="0" dirty="0"/>
              <a:t>&lt;&lt;"p1+p2: x="&lt;&lt;p3.get_x( )&lt;&lt;", y="&lt;&lt;p3.get_y( )&lt;&lt;</a:t>
            </a:r>
            <a:r>
              <a:rPr lang="en-US" altLang="zh-CN" sz="2400" kern="0" dirty="0" err="1"/>
              <a:t>endl</a:t>
            </a:r>
            <a:r>
              <a:rPr lang="en-US" altLang="zh-CN" sz="2400" kern="0" dirty="0"/>
              <a:t>;</a:t>
            </a:r>
          </a:p>
          <a:p>
            <a:pPr marL="0" indent="0">
              <a:buNone/>
              <a:defRPr/>
            </a:pPr>
            <a:r>
              <a:rPr lang="en-US" altLang="zh-CN" sz="2400" kern="0" dirty="0"/>
              <a:t>    </a:t>
            </a:r>
            <a:r>
              <a:rPr lang="en-US" altLang="zh-CN" sz="2400" kern="0" dirty="0" err="1"/>
              <a:t>cout</a:t>
            </a:r>
            <a:r>
              <a:rPr lang="en-US" altLang="zh-CN" sz="2400" kern="0" dirty="0"/>
              <a:t>&lt;&lt;"p1- p2: x="&lt;&lt;p4.get_x( )&lt;&lt;", y="&lt;&lt;p4.get_y( )&lt;&lt;</a:t>
            </a:r>
            <a:r>
              <a:rPr lang="en-US" altLang="zh-CN" sz="2400" kern="0" dirty="0" err="1"/>
              <a:t>endl</a:t>
            </a:r>
            <a:r>
              <a:rPr lang="en-US" altLang="zh-CN" sz="2400" kern="0" dirty="0"/>
              <a:t>;</a:t>
            </a:r>
          </a:p>
          <a:p>
            <a:pPr marL="0" indent="0">
              <a:buNone/>
              <a:defRPr/>
            </a:pPr>
            <a:r>
              <a:rPr lang="en-US" altLang="zh-CN" sz="2400" kern="0" dirty="0"/>
              <a:t>}</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3.</a:t>
            </a:r>
            <a:r>
              <a:rPr lang="zh-CN" altLang="en-US" sz="3600" kern="0" dirty="0">
                <a:solidFill>
                  <a:schemeClr val="bg1"/>
                </a:solidFill>
                <a:latin typeface="隶书" pitchFamily="49" charset="-122"/>
                <a:ea typeface="隶书" pitchFamily="49" charset="-122"/>
              </a:rPr>
              <a:t>点</a:t>
            </a:r>
            <a:r>
              <a:rPr lang="en-US" altLang="zh-CN" sz="3600" kern="0" dirty="0">
                <a:solidFill>
                  <a:schemeClr val="bg1"/>
                </a:solidFill>
                <a:latin typeface="隶书" pitchFamily="49" charset="-122"/>
                <a:ea typeface="隶书" pitchFamily="49" charset="-122"/>
              </a:rPr>
              <a:t>point</a:t>
            </a:r>
            <a:r>
              <a:rPr lang="zh-CN" altLang="en-US" sz="3600" kern="0" dirty="0">
                <a:solidFill>
                  <a:schemeClr val="bg1"/>
                </a:solidFill>
                <a:latin typeface="隶书" pitchFamily="49" charset="-122"/>
                <a:ea typeface="隶书" pitchFamily="49" charset="-122"/>
              </a:rPr>
              <a:t>的“</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运算符</a:t>
            </a:r>
            <a:r>
              <a:rPr lang="zh-CN" altLang="en-US" sz="3600" kern="0" dirty="0" smtClean="0">
                <a:solidFill>
                  <a:schemeClr val="bg1"/>
                </a:solidFill>
                <a:latin typeface="隶书" pitchFamily="49" charset="-122"/>
                <a:ea typeface="隶书" pitchFamily="49" charset="-122"/>
              </a:rPr>
              <a:t>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42104278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3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355873" y="1485578"/>
            <a:ext cx="11377264" cy="410445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lnSpc>
                <a:spcPct val="150000"/>
              </a:lnSpc>
              <a:spcBef>
                <a:spcPts val="0"/>
              </a:spcBef>
              <a:buNone/>
              <a:defRPr/>
            </a:pPr>
            <a:r>
              <a:rPr lang="zh-CN" altLang="en-US" sz="2801" b="0" kern="0" dirty="0">
                <a:latin typeface="华文楷体" panose="02010600040101010101" pitchFamily="2" charset="-122"/>
                <a:ea typeface="华文楷体" panose="02010600040101010101" pitchFamily="2" charset="-122"/>
              </a:rPr>
              <a:t>可以看出，除了在函数声明及实现的时候使用了关键字</a:t>
            </a:r>
            <a:r>
              <a:rPr lang="en-US" altLang="zh-CN" sz="2801" b="0" kern="0" dirty="0">
                <a:solidFill>
                  <a:schemeClr val="bg2"/>
                </a:solidFill>
                <a:latin typeface="华文楷体" panose="02010600040101010101" pitchFamily="2" charset="-122"/>
                <a:ea typeface="华文楷体" panose="02010600040101010101" pitchFamily="2" charset="-122"/>
                <a:cs typeface="Times New Roman" pitchFamily="18" charset="0"/>
              </a:rPr>
              <a:t>operator</a:t>
            </a:r>
            <a:r>
              <a:rPr lang="zh-CN" altLang="en-US" sz="2801" b="0" kern="0" dirty="0">
                <a:latin typeface="华文楷体" panose="02010600040101010101" pitchFamily="2" charset="-122"/>
                <a:ea typeface="华文楷体" panose="02010600040101010101" pitchFamily="2" charset="-122"/>
              </a:rPr>
              <a:t>之外，运算符重载成员函数与类的普通成员函数没有什么区别。在使用的时候，可以直接通过运算符、操作数的方式来完成函数调用。</a:t>
            </a:r>
          </a:p>
          <a:p>
            <a:pPr marL="0" indent="0">
              <a:lnSpc>
                <a:spcPct val="150000"/>
              </a:lnSpc>
              <a:spcBef>
                <a:spcPts val="0"/>
              </a:spcBef>
              <a:buNone/>
              <a:defRPr/>
            </a:pPr>
            <a:r>
              <a:rPr lang="zh-CN" altLang="en-US" sz="2801" b="0" kern="0" dirty="0">
                <a:latin typeface="华文楷体" panose="02010600040101010101" pitchFamily="2" charset="-122"/>
                <a:ea typeface="华文楷体" panose="02010600040101010101" pitchFamily="2" charset="-122"/>
              </a:rPr>
              <a:t>           </a:t>
            </a:r>
            <a:r>
              <a:rPr lang="zh-CN" altLang="en-US" sz="2801" b="0" kern="0" dirty="0">
                <a:solidFill>
                  <a:srgbClr val="CC3300"/>
                </a:solidFill>
                <a:latin typeface="华文楷体" panose="02010600040101010101" pitchFamily="2" charset="-122"/>
                <a:ea typeface="华文楷体" panose="02010600040101010101" pitchFamily="2" charset="-122"/>
              </a:rPr>
              <a:t>程序运行结果为：</a:t>
            </a:r>
          </a:p>
          <a:p>
            <a:pPr marL="0" indent="0">
              <a:lnSpc>
                <a:spcPct val="150000"/>
              </a:lnSpc>
              <a:spcBef>
                <a:spcPts val="0"/>
              </a:spcBef>
              <a:buNone/>
              <a:defRPr/>
            </a:pPr>
            <a:r>
              <a:rPr lang="zh-CN" altLang="en-US" sz="2801" b="0" kern="0" dirty="0">
                <a:solidFill>
                  <a:srgbClr val="CC3300"/>
                </a:solidFill>
                <a:latin typeface="华文楷体" panose="02010600040101010101" pitchFamily="2" charset="-122"/>
                <a:ea typeface="华文楷体" panose="02010600040101010101" pitchFamily="2" charset="-122"/>
                <a:cs typeface="Times New Roman" pitchFamily="18" charset="0"/>
              </a:rPr>
              <a:t>		</a:t>
            </a:r>
            <a:r>
              <a:rPr lang="en-US" altLang="zh-CN" sz="2801" b="0" kern="0" dirty="0">
                <a:solidFill>
                  <a:srgbClr val="CC3300"/>
                </a:solidFill>
                <a:latin typeface="华文楷体" panose="02010600040101010101" pitchFamily="2" charset="-122"/>
                <a:ea typeface="华文楷体" panose="02010600040101010101" pitchFamily="2" charset="-122"/>
                <a:cs typeface="Times New Roman" pitchFamily="18" charset="0"/>
              </a:rPr>
              <a:t>p1+p2: x=5</a:t>
            </a:r>
            <a:r>
              <a:rPr lang="zh-CN" altLang="en-US" sz="2801" b="0" kern="0" dirty="0">
                <a:solidFill>
                  <a:srgbClr val="CC3300"/>
                </a:solidFill>
                <a:latin typeface="华文楷体" panose="02010600040101010101" pitchFamily="2" charset="-122"/>
                <a:ea typeface="华文楷体" panose="02010600040101010101" pitchFamily="2" charset="-122"/>
              </a:rPr>
              <a:t>，</a:t>
            </a:r>
            <a:r>
              <a:rPr lang="en-US" altLang="zh-CN" sz="2801" b="0" kern="0" dirty="0">
                <a:solidFill>
                  <a:srgbClr val="CC3300"/>
                </a:solidFill>
                <a:latin typeface="华文楷体" panose="02010600040101010101" pitchFamily="2" charset="-122"/>
                <a:ea typeface="华文楷体" panose="02010600040101010101" pitchFamily="2" charset="-122"/>
                <a:cs typeface="Times New Roman" pitchFamily="18" charset="0"/>
              </a:rPr>
              <a:t>y=5</a:t>
            </a:r>
            <a:endParaRPr lang="en-US" altLang="zh-CN" sz="2801" b="0" kern="0" dirty="0">
              <a:solidFill>
                <a:srgbClr val="CC3300"/>
              </a:solidFill>
              <a:latin typeface="华文楷体" panose="02010600040101010101" pitchFamily="2" charset="-122"/>
              <a:ea typeface="华文楷体" panose="02010600040101010101" pitchFamily="2" charset="-122"/>
            </a:endParaRPr>
          </a:p>
          <a:p>
            <a:pPr marL="0" indent="0">
              <a:lnSpc>
                <a:spcPct val="150000"/>
              </a:lnSpc>
              <a:spcBef>
                <a:spcPts val="0"/>
              </a:spcBef>
              <a:buNone/>
              <a:defRPr/>
            </a:pPr>
            <a:r>
              <a:rPr lang="en-US" altLang="zh-CN" sz="2801" b="0" kern="0" dirty="0">
                <a:solidFill>
                  <a:srgbClr val="CC3300"/>
                </a:solidFill>
                <a:latin typeface="华文楷体" panose="02010600040101010101" pitchFamily="2" charset="-122"/>
                <a:ea typeface="华文楷体" panose="02010600040101010101" pitchFamily="2" charset="-122"/>
                <a:cs typeface="Times New Roman" pitchFamily="18" charset="0"/>
              </a:rPr>
              <a:t>		p1- p2: x=1</a:t>
            </a:r>
            <a:r>
              <a:rPr lang="zh-CN" altLang="en-US" sz="2801" b="0" kern="0" dirty="0">
                <a:solidFill>
                  <a:srgbClr val="CC3300"/>
                </a:solidFill>
                <a:latin typeface="华文楷体" panose="02010600040101010101" pitchFamily="2" charset="-122"/>
                <a:ea typeface="华文楷体" panose="02010600040101010101" pitchFamily="2" charset="-122"/>
              </a:rPr>
              <a:t>，</a:t>
            </a:r>
            <a:r>
              <a:rPr lang="en-US" altLang="zh-CN" sz="2801" b="0" kern="0" dirty="0">
                <a:solidFill>
                  <a:srgbClr val="CC3300"/>
                </a:solidFill>
                <a:latin typeface="华文楷体" panose="02010600040101010101" pitchFamily="2" charset="-122"/>
                <a:ea typeface="华文楷体" panose="02010600040101010101" pitchFamily="2" charset="-122"/>
                <a:cs typeface="Times New Roman" pitchFamily="18" charset="0"/>
              </a:rPr>
              <a:t>y=1</a:t>
            </a:r>
            <a:endParaRPr lang="en-US" altLang="zh-CN" sz="2801" b="0" kern="0" dirty="0">
              <a:solidFill>
                <a:srgbClr val="CC3300"/>
              </a:solidFill>
              <a:latin typeface="华文楷体" panose="02010600040101010101" pitchFamily="2" charset="-122"/>
              <a:ea typeface="华文楷体" panose="02010600040101010101" pitchFamily="2" charset="-122"/>
            </a:endParaRP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3.</a:t>
            </a:r>
            <a:r>
              <a:rPr lang="zh-CN" altLang="en-US" sz="3600" kern="0" dirty="0">
                <a:solidFill>
                  <a:schemeClr val="bg1"/>
                </a:solidFill>
                <a:latin typeface="隶书" pitchFamily="49" charset="-122"/>
                <a:ea typeface="隶书" pitchFamily="49" charset="-122"/>
              </a:rPr>
              <a:t>点</a:t>
            </a:r>
            <a:r>
              <a:rPr lang="en-US" altLang="zh-CN" sz="3600" kern="0" dirty="0">
                <a:solidFill>
                  <a:schemeClr val="bg1"/>
                </a:solidFill>
                <a:latin typeface="隶书" pitchFamily="49" charset="-122"/>
                <a:ea typeface="隶书" pitchFamily="49" charset="-122"/>
              </a:rPr>
              <a:t>point</a:t>
            </a:r>
            <a:r>
              <a:rPr lang="zh-CN" altLang="en-US" sz="3600" kern="0" dirty="0">
                <a:solidFill>
                  <a:schemeClr val="bg1"/>
                </a:solidFill>
                <a:latin typeface="隶书" pitchFamily="49" charset="-122"/>
                <a:ea typeface="隶书" pitchFamily="49" charset="-122"/>
              </a:rPr>
              <a:t>的“</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运算符</a:t>
            </a:r>
            <a:r>
              <a:rPr lang="zh-CN" altLang="en-US" sz="3600" kern="0" dirty="0" smtClean="0">
                <a:solidFill>
                  <a:schemeClr val="bg1"/>
                </a:solidFill>
                <a:latin typeface="隶书" pitchFamily="49" charset="-122"/>
                <a:ea typeface="隶书" pitchFamily="49" charset="-122"/>
              </a:rPr>
              <a:t>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90063837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3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4680" name="Picture 72" descr="未标题-84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1250" y="765175"/>
            <a:ext cx="4176713" cy="3598863"/>
          </a:xfrm>
          <a:prstGeom prst="rect">
            <a:avLst/>
          </a:prstGeom>
          <a:noFill/>
          <a:extLst>
            <a:ext uri="{909E8E84-426E-40DD-AFC4-6F175D3DCCD1}">
              <a14:hiddenFill xmlns:a14="http://schemas.microsoft.com/office/drawing/2010/main">
                <a:solidFill>
                  <a:srgbClr val="FFFFFF"/>
                </a:solidFill>
              </a14:hiddenFill>
            </a:ext>
          </a:extLst>
        </p:spPr>
      </p:pic>
      <p:sp>
        <p:nvSpPr>
          <p:cNvPr id="964611"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64613" name="矩形 134"/>
          <p:cNvSpPr>
            <a:spLocks noChangeArrowheads="1"/>
          </p:cNvSpPr>
          <p:nvPr/>
        </p:nvSpPr>
        <p:spPr bwMode="auto">
          <a:xfrm>
            <a:off x="4978400" y="1235075"/>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a:solidFill>
                  <a:schemeClr val="bg1"/>
                </a:solidFill>
                <a:latin typeface="微软雅黑" pitchFamily="34" charset="-122"/>
                <a:ea typeface="微软雅黑" pitchFamily="34" charset="-122"/>
                <a:cs typeface="方正兰亭细黑_GBK"/>
                <a:sym typeface="微软雅黑" pitchFamily="34" charset="-122"/>
              </a:rPr>
              <a:t>2</a:t>
            </a:r>
          </a:p>
        </p:txBody>
      </p:sp>
      <p:grpSp>
        <p:nvGrpSpPr>
          <p:cNvPr id="91" name="组合 90"/>
          <p:cNvGrpSpPr>
            <a:grpSpLocks/>
          </p:cNvGrpSpPr>
          <p:nvPr/>
        </p:nvGrpSpPr>
        <p:grpSpPr bwMode="auto">
          <a:xfrm>
            <a:off x="4216400" y="944563"/>
            <a:ext cx="466725" cy="468312"/>
            <a:chOff x="1192404" y="608225"/>
            <a:chExt cx="1755828" cy="1759616"/>
          </a:xfrm>
        </p:grpSpPr>
        <p:grpSp>
          <p:nvGrpSpPr>
            <p:cNvPr id="964615"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64618"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19"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64624"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64627"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28"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64633"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64636"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37"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64642"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64645"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46"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64651"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64654"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55"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64666"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64669"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4670"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64674"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a:latin typeface="Impact" pitchFamily="34" charset="0"/>
                <a:ea typeface="方正大黑简体" pitchFamily="65" charset="-122"/>
              </a:rPr>
              <a:t>第二部分</a:t>
            </a:r>
          </a:p>
        </p:txBody>
      </p:sp>
      <p:grpSp>
        <p:nvGrpSpPr>
          <p:cNvPr id="964675" name="Group 67"/>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64678"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defRPr/>
            </a:pPr>
            <a:r>
              <a:rPr lang="zh-CN" altLang="en-US" sz="3201" kern="0" dirty="0">
                <a:ea typeface="方正准圆简体" charset="-122"/>
              </a:rPr>
              <a:t>运算符重载为友元函数</a:t>
            </a:r>
            <a:endParaRPr lang="zh-CN" altLang="en-US" sz="3201" kern="0" dirty="0"/>
          </a:p>
        </p:txBody>
      </p:sp>
    </p:spTree>
    <p:extLst>
      <p:ext uri="{BB962C8B-B14F-4D97-AF65-F5344CB8AC3E}">
        <p14:creationId xmlns:p14="http://schemas.microsoft.com/office/powerpoint/2010/main" val="499708949"/>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64680"/>
                                        </p:tgtEl>
                                        <p:attrNameLst>
                                          <p:attrName>style.visibility</p:attrName>
                                        </p:attrNameLst>
                                      </p:cBhvr>
                                      <p:to>
                                        <p:strVal val="visible"/>
                                      </p:to>
                                    </p:set>
                                    <p:anim calcmode="lin" valueType="num">
                                      <p:cBhvr>
                                        <p:cTn id="7" dur="1000" fill="hold"/>
                                        <p:tgtEl>
                                          <p:spTgt spid="964680"/>
                                        </p:tgtEl>
                                        <p:attrNameLst>
                                          <p:attrName>ppt_w</p:attrName>
                                        </p:attrNameLst>
                                      </p:cBhvr>
                                      <p:tavLst>
                                        <p:tav tm="0">
                                          <p:val>
                                            <p:fltVal val="0"/>
                                          </p:val>
                                        </p:tav>
                                        <p:tav tm="100000">
                                          <p:val>
                                            <p:strVal val="#ppt_w"/>
                                          </p:val>
                                        </p:tav>
                                      </p:tavLst>
                                    </p:anim>
                                    <p:anim calcmode="lin" valueType="num">
                                      <p:cBhvr>
                                        <p:cTn id="8" dur="1000" fill="hold"/>
                                        <p:tgtEl>
                                          <p:spTgt spid="964680"/>
                                        </p:tgtEl>
                                        <p:attrNameLst>
                                          <p:attrName>ppt_h</p:attrName>
                                        </p:attrNameLst>
                                      </p:cBhvr>
                                      <p:tavLst>
                                        <p:tav tm="0">
                                          <p:val>
                                            <p:fltVal val="0"/>
                                          </p:val>
                                        </p:tav>
                                        <p:tav tm="100000">
                                          <p:val>
                                            <p:strVal val="#ppt_h"/>
                                          </p:val>
                                        </p:tav>
                                      </p:tavLst>
                                    </p:anim>
                                    <p:anim calcmode="lin" valueType="num">
                                      <p:cBhvr>
                                        <p:cTn id="9" dur="1000" fill="hold"/>
                                        <p:tgtEl>
                                          <p:spTgt spid="964680"/>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64680"/>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64613"/>
                                        </p:tgtEl>
                                        <p:attrNameLst>
                                          <p:attrName>style.visibility</p:attrName>
                                        </p:attrNameLst>
                                      </p:cBhvr>
                                      <p:to>
                                        <p:strVal val="visible"/>
                                      </p:to>
                                    </p:set>
                                    <p:animEffect transition="in" filter="fade">
                                      <p:cBhvr>
                                        <p:cTn id="14" dur="1000"/>
                                        <p:tgtEl>
                                          <p:spTgt spid="964613"/>
                                        </p:tgtEl>
                                      </p:cBhvr>
                                    </p:animEffect>
                                    <p:anim calcmode="lin" valueType="num">
                                      <p:cBhvr>
                                        <p:cTn id="15" dur="1000" fill="hold"/>
                                        <p:tgtEl>
                                          <p:spTgt spid="964613"/>
                                        </p:tgtEl>
                                        <p:attrNameLst>
                                          <p:attrName>ppt_x</p:attrName>
                                        </p:attrNameLst>
                                      </p:cBhvr>
                                      <p:tavLst>
                                        <p:tav tm="0">
                                          <p:val>
                                            <p:strVal val="#ppt_x"/>
                                          </p:val>
                                        </p:tav>
                                        <p:tav tm="100000">
                                          <p:val>
                                            <p:strVal val="#ppt_x"/>
                                          </p:val>
                                        </p:tav>
                                      </p:tavLst>
                                    </p:anim>
                                    <p:anim calcmode="lin" valueType="num">
                                      <p:cBhvr>
                                        <p:cTn id="16" dur="1000" fill="hold"/>
                                        <p:tgtEl>
                                          <p:spTgt spid="964613"/>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64674"/>
                                        </p:tgtEl>
                                        <p:attrNameLst>
                                          <p:attrName>style.visibility</p:attrName>
                                        </p:attrNameLst>
                                      </p:cBhvr>
                                      <p:to>
                                        <p:strVal val="visible"/>
                                      </p:to>
                                    </p:set>
                                    <p:animEffect transition="in" filter="fade">
                                      <p:cBhvr>
                                        <p:cTn id="93" dur="750"/>
                                        <p:tgtEl>
                                          <p:spTgt spid="964674"/>
                                        </p:tgtEl>
                                      </p:cBhvr>
                                    </p:animEffect>
                                    <p:anim calcmode="lin" valueType="num">
                                      <p:cBhvr>
                                        <p:cTn id="94" dur="750" fill="hold"/>
                                        <p:tgtEl>
                                          <p:spTgt spid="964674"/>
                                        </p:tgtEl>
                                        <p:attrNameLst>
                                          <p:attrName>ppt_w</p:attrName>
                                        </p:attrNameLst>
                                      </p:cBhvr>
                                      <p:tavLst>
                                        <p:tav tm="0" fmla="#ppt_w*sin(2.5*pi*$)">
                                          <p:val>
                                            <p:fltVal val="0"/>
                                          </p:val>
                                        </p:tav>
                                        <p:tav tm="100000">
                                          <p:val>
                                            <p:fltVal val="1"/>
                                          </p:val>
                                        </p:tav>
                                      </p:tavLst>
                                    </p:anim>
                                    <p:anim calcmode="lin" valueType="num">
                                      <p:cBhvr>
                                        <p:cTn id="95" dur="750" fill="hold"/>
                                        <p:tgtEl>
                                          <p:spTgt spid="964674"/>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64675"/>
                                        </p:tgtEl>
                                        <p:attrNameLst>
                                          <p:attrName>style.visibility</p:attrName>
                                        </p:attrNameLst>
                                      </p:cBhvr>
                                      <p:to>
                                        <p:strVal val="visible"/>
                                      </p:to>
                                    </p:set>
                                    <p:anim calcmode="lin" valueType="num">
                                      <p:cBhvr>
                                        <p:cTn id="99" dur="2000" fill="hold"/>
                                        <p:tgtEl>
                                          <p:spTgt spid="964675"/>
                                        </p:tgtEl>
                                        <p:attrNameLst>
                                          <p:attrName>ppt_w</p:attrName>
                                        </p:attrNameLst>
                                      </p:cBhvr>
                                      <p:tavLst>
                                        <p:tav tm="0">
                                          <p:val>
                                            <p:fltVal val="0"/>
                                          </p:val>
                                        </p:tav>
                                        <p:tav tm="100000">
                                          <p:val>
                                            <p:strVal val="#ppt_w"/>
                                          </p:val>
                                        </p:tav>
                                      </p:tavLst>
                                    </p:anim>
                                    <p:anim calcmode="lin" valueType="num">
                                      <p:cBhvr>
                                        <p:cTn id="100" dur="2000" fill="hold"/>
                                        <p:tgtEl>
                                          <p:spTgt spid="964675"/>
                                        </p:tgtEl>
                                        <p:attrNameLst>
                                          <p:attrName>ppt_h</p:attrName>
                                        </p:attrNameLst>
                                      </p:cBhvr>
                                      <p:tavLst>
                                        <p:tav tm="0">
                                          <p:val>
                                            <p:fltVal val="0"/>
                                          </p:val>
                                        </p:tav>
                                        <p:tav tm="100000">
                                          <p:val>
                                            <p:strVal val="#ppt_h"/>
                                          </p:val>
                                        </p:tav>
                                      </p:tavLst>
                                    </p:anim>
                                    <p:anim calcmode="lin" valueType="num">
                                      <p:cBhvr>
                                        <p:cTn id="101" dur="2000" fill="hold"/>
                                        <p:tgtEl>
                                          <p:spTgt spid="964675"/>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64675"/>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64678"/>
                                        </p:tgtEl>
                                        <p:attrNameLst>
                                          <p:attrName>style.visibility</p:attrName>
                                        </p:attrNameLst>
                                      </p:cBhvr>
                                      <p:to>
                                        <p:strVal val="visible"/>
                                      </p:to>
                                    </p:set>
                                    <p:animEffect transition="in" filter="wipe(left)">
                                      <p:cBhvr>
                                        <p:cTn id="106" dur="3000"/>
                                        <p:tgtEl>
                                          <p:spTgt spid="9646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4613" grpId="0"/>
      <p:bldP spid="964674" grpId="0"/>
      <p:bldP spid="96467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4851" name="矩形 15"/>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152" y="28327"/>
            <a:ext cx="6179089"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22511" y="126752"/>
            <a:ext cx="466725" cy="468313"/>
            <a:chOff x="1192404" y="608225"/>
            <a:chExt cx="1755828" cy="1759616"/>
          </a:xfrm>
        </p:grpSpPr>
        <p:grpSp>
          <p:nvGrpSpPr>
            <p:cNvPr id="974856"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7485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7486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3" name="TextBox 64"/>
          <p:cNvSpPr txBox="1">
            <a:spLocks noChangeArrowheads="1"/>
          </p:cNvSpPr>
          <p:nvPr/>
        </p:nvSpPr>
        <p:spPr bwMode="auto">
          <a:xfrm>
            <a:off x="662574" y="82302"/>
            <a:ext cx="532631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运算符</a:t>
            </a:r>
            <a:r>
              <a:rPr lang="zh-CN" altLang="en-US" sz="3000" dirty="0">
                <a:solidFill>
                  <a:schemeClr val="bg1"/>
                </a:solidFill>
                <a:latin typeface="Rockwell" pitchFamily="18" charset="0"/>
                <a:ea typeface="微软雅黑" pitchFamily="34" charset="-122"/>
              </a:rPr>
              <a:t>重载为友元函数</a:t>
            </a:r>
          </a:p>
        </p:txBody>
      </p:sp>
      <p:grpSp>
        <p:nvGrpSpPr>
          <p:cNvPr id="27" name="组合 26"/>
          <p:cNvGrpSpPr>
            <a:grpSpLocks/>
          </p:cNvGrpSpPr>
          <p:nvPr/>
        </p:nvGrpSpPr>
        <p:grpSpPr bwMode="auto">
          <a:xfrm>
            <a:off x="10090150" y="0"/>
            <a:ext cx="2108200" cy="609600"/>
            <a:chOff x="755298" y="2917165"/>
            <a:chExt cx="1584454" cy="447077"/>
          </a:xfrm>
        </p:grpSpPr>
        <p:sp>
          <p:nvSpPr>
            <p:cNvPr id="974891"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29" name="圆角矩形 28"/>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dirty="0">
                  <a:solidFill>
                    <a:srgbClr val="FFFFFF"/>
                  </a:solidFill>
                  <a:latin typeface="微软雅黑" pitchFamily="34" charset="-122"/>
                  <a:ea typeface="微软雅黑" pitchFamily="34" charset="-122"/>
                  <a:cs typeface="Arial Unicode MS" pitchFamily="34" charset="-122"/>
                </a:rPr>
                <a:t>简要说明</a:t>
              </a:r>
            </a:p>
          </p:txBody>
        </p:sp>
        <p:sp>
          <p:nvSpPr>
            <p:cNvPr id="974893"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
        <p:nvSpPr>
          <p:cNvPr id="44" name="Rectangle 2"/>
          <p:cNvSpPr txBox="1">
            <a:spLocks noChangeArrowheads="1"/>
          </p:cNvSpPr>
          <p:nvPr/>
        </p:nvSpPr>
        <p:spPr bwMode="auto">
          <a:xfrm>
            <a:off x="710497" y="1030049"/>
            <a:ext cx="11149318" cy="564010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lnSpc>
                <a:spcPct val="110000"/>
              </a:lnSpc>
              <a:buNone/>
              <a:defRPr/>
            </a:pPr>
            <a:r>
              <a:rPr lang="zh-CN" altLang="en-US" sz="2400" b="0" kern="0" dirty="0">
                <a:latin typeface="楷体" panose="02010609060101010101" pitchFamily="49" charset="-122"/>
                <a:ea typeface="楷体" panose="02010609060101010101" pitchFamily="49" charset="-122"/>
              </a:rPr>
              <a:t>运算符</a:t>
            </a:r>
            <a:r>
              <a:rPr lang="zh-CN" altLang="en-US" sz="2400" b="0" kern="0" dirty="0">
                <a:solidFill>
                  <a:srgbClr val="CC0066"/>
                </a:solidFill>
                <a:latin typeface="楷体" panose="02010609060101010101" pitchFamily="49" charset="-122"/>
                <a:ea typeface="楷体" panose="02010609060101010101" pitchFamily="49" charset="-122"/>
              </a:rPr>
              <a:t>重载</a:t>
            </a:r>
            <a:r>
              <a:rPr lang="zh-CN" altLang="en-US" sz="2400" b="0" kern="0" dirty="0">
                <a:latin typeface="楷体" panose="02010609060101010101" pitchFamily="49" charset="-122"/>
                <a:ea typeface="楷体" panose="02010609060101010101" pitchFamily="49" charset="-122"/>
              </a:rPr>
              <a:t>为类的</a:t>
            </a:r>
            <a:r>
              <a:rPr lang="zh-CN" altLang="en-US" sz="2400" kern="0" dirty="0">
                <a:solidFill>
                  <a:schemeClr val="tx2"/>
                </a:solidFill>
                <a:latin typeface="楷体" panose="02010609060101010101" pitchFamily="49" charset="-122"/>
                <a:ea typeface="楷体" panose="02010609060101010101" pitchFamily="49" charset="-122"/>
              </a:rPr>
              <a:t>友元函数</a:t>
            </a:r>
            <a:r>
              <a:rPr lang="zh-CN" altLang="en-US" sz="2400" b="0" kern="0" dirty="0">
                <a:latin typeface="楷体" panose="02010609060101010101" pitchFamily="49" charset="-122"/>
                <a:ea typeface="楷体" panose="02010609060101010101" pitchFamily="49" charset="-122"/>
              </a:rPr>
              <a:t>的一般语法形式为：</a:t>
            </a:r>
          </a:p>
          <a:p>
            <a:pPr marL="0" indent="0">
              <a:lnSpc>
                <a:spcPct val="110000"/>
              </a:lnSpc>
              <a:buNone/>
              <a:defRPr/>
            </a:pPr>
            <a:r>
              <a:rPr lang="en-US" altLang="zh-CN" sz="2400" b="0" kern="0" dirty="0">
                <a:solidFill>
                  <a:schemeClr val="bg2"/>
                </a:solidFill>
                <a:latin typeface="楷体" panose="02010609060101010101" pitchFamily="49" charset="-122"/>
                <a:ea typeface="楷体" panose="02010609060101010101" pitchFamily="49" charset="-122"/>
                <a:cs typeface="Times New Roman" pitchFamily="18" charset="0"/>
              </a:rPr>
              <a:t>friend  &lt;</a:t>
            </a:r>
            <a:r>
              <a:rPr lang="zh-CN" altLang="en-US" sz="2400" b="0" kern="0" dirty="0">
                <a:solidFill>
                  <a:schemeClr val="bg2"/>
                </a:solidFill>
                <a:latin typeface="楷体" panose="02010609060101010101" pitchFamily="49" charset="-122"/>
                <a:ea typeface="楷体" panose="02010609060101010101" pitchFamily="49" charset="-122"/>
              </a:rPr>
              <a:t>函数类型</a:t>
            </a:r>
            <a:r>
              <a:rPr lang="en-US" altLang="zh-CN" sz="2400" b="0" kern="0" dirty="0">
                <a:solidFill>
                  <a:schemeClr val="bg2"/>
                </a:solidFill>
                <a:latin typeface="楷体" panose="02010609060101010101" pitchFamily="49" charset="-122"/>
                <a:ea typeface="楷体" panose="02010609060101010101" pitchFamily="49" charset="-122"/>
                <a:cs typeface="Times New Roman" pitchFamily="18" charset="0"/>
              </a:rPr>
              <a:t>&gt;  </a:t>
            </a:r>
            <a:r>
              <a:rPr lang="en-US" altLang="zh-CN" sz="2400" kern="0" dirty="0">
                <a:solidFill>
                  <a:schemeClr val="bg2"/>
                </a:solidFill>
                <a:latin typeface="楷体" panose="02010609060101010101" pitchFamily="49" charset="-122"/>
                <a:ea typeface="楷体" panose="02010609060101010101" pitchFamily="49" charset="-122"/>
                <a:cs typeface="Times New Roman" pitchFamily="18" charset="0"/>
              </a:rPr>
              <a:t>operator</a:t>
            </a:r>
            <a:r>
              <a:rPr lang="en-US" altLang="zh-CN" sz="2400" b="0" kern="0" dirty="0">
                <a:solidFill>
                  <a:schemeClr val="bg2"/>
                </a:solidFill>
                <a:latin typeface="楷体" panose="02010609060101010101" pitchFamily="49" charset="-122"/>
                <a:ea typeface="楷体" panose="02010609060101010101" pitchFamily="49" charset="-122"/>
                <a:cs typeface="Times New Roman" pitchFamily="18" charset="0"/>
              </a:rPr>
              <a:t>  &lt;</a:t>
            </a:r>
            <a:r>
              <a:rPr lang="zh-CN" altLang="en-US" sz="2400" b="0" kern="0" dirty="0">
                <a:solidFill>
                  <a:schemeClr val="bg2"/>
                </a:solidFill>
                <a:latin typeface="楷体" panose="02010609060101010101" pitchFamily="49" charset="-122"/>
                <a:ea typeface="楷体" panose="02010609060101010101" pitchFamily="49" charset="-122"/>
              </a:rPr>
              <a:t>运算符</a:t>
            </a:r>
            <a:r>
              <a:rPr lang="en-US" altLang="zh-CN" sz="2400" b="0" kern="0" dirty="0">
                <a:solidFill>
                  <a:schemeClr val="bg2"/>
                </a:solidFill>
                <a:latin typeface="楷体" panose="02010609060101010101" pitchFamily="49" charset="-122"/>
                <a:ea typeface="楷体" panose="02010609060101010101" pitchFamily="49" charset="-122"/>
                <a:cs typeface="Times New Roman" pitchFamily="18" charset="0"/>
              </a:rPr>
              <a:t>&gt;(</a:t>
            </a:r>
            <a:r>
              <a:rPr lang="zh-CN" altLang="en-US" sz="2400" b="0" kern="0" dirty="0">
                <a:solidFill>
                  <a:schemeClr val="bg2"/>
                </a:solidFill>
                <a:latin typeface="楷体" panose="02010609060101010101" pitchFamily="49" charset="-122"/>
                <a:ea typeface="楷体" panose="02010609060101010101" pitchFamily="49" charset="-122"/>
              </a:rPr>
              <a:t>形参表</a:t>
            </a:r>
            <a:r>
              <a:rPr lang="en-US" altLang="zh-CN" sz="2400" b="0" kern="0" dirty="0">
                <a:solidFill>
                  <a:schemeClr val="bg2"/>
                </a:solidFill>
                <a:latin typeface="楷体" panose="02010609060101010101" pitchFamily="49" charset="-122"/>
                <a:ea typeface="楷体" panose="02010609060101010101" pitchFamily="49" charset="-122"/>
                <a:cs typeface="Times New Roman" pitchFamily="18" charset="0"/>
              </a:rPr>
              <a:t>)</a:t>
            </a:r>
            <a:endParaRPr lang="en-US" altLang="zh-CN" sz="2400" b="0" kern="0" dirty="0">
              <a:solidFill>
                <a:schemeClr val="bg2"/>
              </a:solidFill>
              <a:latin typeface="楷体" panose="02010609060101010101" pitchFamily="49" charset="-122"/>
              <a:ea typeface="楷体" panose="02010609060101010101" pitchFamily="49" charset="-122"/>
            </a:endParaRPr>
          </a:p>
          <a:p>
            <a:pPr marL="0" indent="0">
              <a:lnSpc>
                <a:spcPct val="110000"/>
              </a:lnSpc>
              <a:buNone/>
              <a:defRPr/>
            </a:pPr>
            <a:r>
              <a:rPr lang="en-US" altLang="zh-CN" sz="2400" b="0" kern="0" dirty="0">
                <a:solidFill>
                  <a:schemeClr val="bg2"/>
                </a:solidFill>
                <a:latin typeface="楷体" panose="02010609060101010101" pitchFamily="49" charset="-122"/>
                <a:ea typeface="楷体" panose="02010609060101010101" pitchFamily="49" charset="-122"/>
                <a:cs typeface="Times New Roman" pitchFamily="18" charset="0"/>
              </a:rPr>
              <a:t>{</a:t>
            </a:r>
            <a:endParaRPr lang="en-US" altLang="zh-CN" sz="2400" b="0" kern="0" dirty="0">
              <a:solidFill>
                <a:schemeClr val="bg2"/>
              </a:solidFill>
              <a:latin typeface="楷体" panose="02010609060101010101" pitchFamily="49" charset="-122"/>
              <a:ea typeface="楷体" panose="02010609060101010101" pitchFamily="49" charset="-122"/>
            </a:endParaRPr>
          </a:p>
          <a:p>
            <a:pPr marL="0" indent="0">
              <a:lnSpc>
                <a:spcPct val="110000"/>
              </a:lnSpc>
              <a:buNone/>
              <a:defRPr/>
            </a:pPr>
            <a:r>
              <a:rPr lang="en-US" altLang="zh-CN" sz="2400" b="0" kern="0" dirty="0">
                <a:solidFill>
                  <a:schemeClr val="bg2"/>
                </a:solidFill>
                <a:latin typeface="楷体" panose="02010609060101010101" pitchFamily="49" charset="-122"/>
                <a:ea typeface="楷体" panose="02010609060101010101" pitchFamily="49" charset="-122"/>
              </a:rPr>
              <a:t>      </a:t>
            </a:r>
            <a:r>
              <a:rPr lang="zh-CN" altLang="en-US" sz="2400" b="0" kern="0" dirty="0">
                <a:solidFill>
                  <a:schemeClr val="bg2"/>
                </a:solidFill>
                <a:latin typeface="楷体" panose="02010609060101010101" pitchFamily="49" charset="-122"/>
                <a:ea typeface="楷体" panose="02010609060101010101" pitchFamily="49" charset="-122"/>
              </a:rPr>
              <a:t>函数体；</a:t>
            </a:r>
          </a:p>
          <a:p>
            <a:pPr marL="0" indent="0">
              <a:lnSpc>
                <a:spcPct val="110000"/>
              </a:lnSpc>
              <a:buNone/>
              <a:defRPr/>
            </a:pPr>
            <a:r>
              <a:rPr lang="en-US" altLang="zh-CN" sz="2400" b="0" kern="0" dirty="0">
                <a:solidFill>
                  <a:schemeClr val="bg2"/>
                </a:solidFill>
                <a:latin typeface="楷体" panose="02010609060101010101" pitchFamily="49" charset="-122"/>
                <a:ea typeface="楷体" panose="02010609060101010101" pitchFamily="49" charset="-122"/>
                <a:cs typeface="Times New Roman" pitchFamily="18" charset="0"/>
              </a:rPr>
              <a:t>}</a:t>
            </a:r>
            <a:endParaRPr lang="en-US" altLang="zh-CN" sz="2400" b="0" kern="0" dirty="0">
              <a:solidFill>
                <a:schemeClr val="bg2"/>
              </a:solidFill>
              <a:latin typeface="楷体" panose="02010609060101010101" pitchFamily="49" charset="-122"/>
              <a:ea typeface="楷体" panose="02010609060101010101" pitchFamily="49" charset="-122"/>
            </a:endParaRPr>
          </a:p>
          <a:p>
            <a:pPr marL="0" indent="0">
              <a:lnSpc>
                <a:spcPct val="110000"/>
              </a:lnSpc>
              <a:buNone/>
              <a:defRPr/>
            </a:pPr>
            <a:r>
              <a:rPr lang="zh-CN" altLang="en-US" sz="2400" b="0" kern="0" dirty="0">
                <a:latin typeface="楷体" panose="02010609060101010101" pitchFamily="49" charset="-122"/>
                <a:ea typeface="楷体" panose="02010609060101010101" pitchFamily="49" charset="-122"/>
              </a:rPr>
              <a:t>其中：</a:t>
            </a:r>
          </a:p>
          <a:p>
            <a:pPr marL="0" indent="0">
              <a:lnSpc>
                <a:spcPct val="110000"/>
              </a:lnSpc>
              <a:buNone/>
              <a:defRPr/>
            </a:pPr>
            <a:r>
              <a:rPr lang="en-US" altLang="zh-CN" sz="2400" b="0" kern="0" dirty="0">
                <a:latin typeface="楷体" panose="02010609060101010101" pitchFamily="49" charset="-122"/>
                <a:ea typeface="楷体" panose="02010609060101010101" pitchFamily="49" charset="-122"/>
                <a:cs typeface="Times New Roman" pitchFamily="18" charset="0"/>
              </a:rPr>
              <a:t>(1) </a:t>
            </a:r>
            <a:r>
              <a:rPr lang="zh-CN" altLang="en-US" sz="2400" b="0" kern="0" dirty="0">
                <a:latin typeface="楷体" panose="02010609060101010101" pitchFamily="49" charset="-122"/>
                <a:ea typeface="楷体" panose="02010609060101010101" pitchFamily="49" charset="-122"/>
              </a:rPr>
              <a:t>函数类型：重载运算符的返回值类型，即运算结果 类型；</a:t>
            </a:r>
          </a:p>
          <a:p>
            <a:pPr marL="0" indent="0">
              <a:lnSpc>
                <a:spcPct val="110000"/>
              </a:lnSpc>
              <a:buNone/>
              <a:defRPr/>
            </a:pPr>
            <a:r>
              <a:rPr lang="en-US" altLang="zh-CN" sz="2400" b="0" kern="0" dirty="0">
                <a:latin typeface="楷体" panose="02010609060101010101" pitchFamily="49" charset="-122"/>
                <a:ea typeface="楷体" panose="02010609060101010101" pitchFamily="49" charset="-122"/>
                <a:cs typeface="Times New Roman" pitchFamily="18" charset="0"/>
              </a:rPr>
              <a:t>(2) </a:t>
            </a:r>
            <a:r>
              <a:rPr lang="en-US" altLang="zh-CN" sz="2400" b="0" kern="0" dirty="0">
                <a:solidFill>
                  <a:srgbClr val="FF0000"/>
                </a:solidFill>
                <a:latin typeface="楷体" panose="02010609060101010101" pitchFamily="49" charset="-122"/>
                <a:ea typeface="楷体" panose="02010609060101010101" pitchFamily="49" charset="-122"/>
                <a:cs typeface="Times New Roman" pitchFamily="18" charset="0"/>
              </a:rPr>
              <a:t>operator</a:t>
            </a:r>
            <a:r>
              <a:rPr lang="zh-CN" altLang="en-US" sz="2400" b="0" kern="0" dirty="0">
                <a:latin typeface="楷体" panose="02010609060101010101" pitchFamily="49" charset="-122"/>
                <a:ea typeface="楷体" panose="02010609060101010101" pitchFamily="49" charset="-122"/>
              </a:rPr>
              <a:t>：定义运算符重载函数的</a:t>
            </a:r>
            <a:r>
              <a:rPr lang="zh-CN" altLang="en-US" sz="2400" b="0" kern="0" dirty="0">
                <a:solidFill>
                  <a:srgbClr val="FF0000"/>
                </a:solidFill>
                <a:latin typeface="楷体" panose="02010609060101010101" pitchFamily="49" charset="-122"/>
                <a:ea typeface="楷体" panose="02010609060101010101" pitchFamily="49" charset="-122"/>
              </a:rPr>
              <a:t>关键字</a:t>
            </a:r>
            <a:r>
              <a:rPr lang="zh-CN" altLang="en-US" sz="2400" b="0" kern="0" dirty="0">
                <a:latin typeface="楷体" panose="02010609060101010101" pitchFamily="49" charset="-122"/>
                <a:ea typeface="楷体" panose="02010609060101010101" pitchFamily="49" charset="-122"/>
              </a:rPr>
              <a:t>。</a:t>
            </a:r>
          </a:p>
          <a:p>
            <a:pPr marL="0" indent="0">
              <a:lnSpc>
                <a:spcPct val="110000"/>
              </a:lnSpc>
              <a:buNone/>
              <a:defRPr/>
            </a:pPr>
            <a:r>
              <a:rPr lang="en-US" altLang="zh-CN" sz="2400" b="0" kern="0" dirty="0">
                <a:latin typeface="楷体" panose="02010609060101010101" pitchFamily="49" charset="-122"/>
                <a:ea typeface="楷体" panose="02010609060101010101" pitchFamily="49" charset="-122"/>
                <a:cs typeface="Times New Roman" pitchFamily="18" charset="0"/>
              </a:rPr>
              <a:t>(3) </a:t>
            </a:r>
            <a:r>
              <a:rPr lang="zh-CN" altLang="en-US" sz="2400" b="0" kern="0" dirty="0">
                <a:solidFill>
                  <a:schemeClr val="bg2"/>
                </a:solidFill>
                <a:latin typeface="楷体" panose="02010609060101010101" pitchFamily="49" charset="-122"/>
                <a:ea typeface="楷体" panose="02010609060101010101" pitchFamily="49" charset="-122"/>
              </a:rPr>
              <a:t>运算符</a:t>
            </a:r>
            <a:r>
              <a:rPr lang="zh-CN" altLang="en-US" sz="2400" b="0" kern="0" dirty="0">
                <a:latin typeface="楷体" panose="02010609060101010101" pitchFamily="49" charset="-122"/>
                <a:ea typeface="楷体" panose="02010609060101010101" pitchFamily="49" charset="-122"/>
              </a:rPr>
              <a:t>：要重载的运算符名称。</a:t>
            </a:r>
          </a:p>
          <a:p>
            <a:pPr marL="0" indent="0">
              <a:lnSpc>
                <a:spcPct val="110000"/>
              </a:lnSpc>
              <a:buNone/>
              <a:defRPr/>
            </a:pPr>
            <a:r>
              <a:rPr lang="en-US" altLang="zh-CN" sz="2400" b="0" kern="0" dirty="0">
                <a:latin typeface="楷体" panose="02010609060101010101" pitchFamily="49" charset="-122"/>
                <a:ea typeface="楷体" panose="02010609060101010101" pitchFamily="49" charset="-122"/>
                <a:cs typeface="Times New Roman" pitchFamily="18" charset="0"/>
              </a:rPr>
              <a:t>(4) </a:t>
            </a:r>
            <a:r>
              <a:rPr lang="zh-CN" altLang="en-US" sz="2400" b="0" kern="0" dirty="0">
                <a:latin typeface="楷体" panose="02010609060101010101" pitchFamily="49" charset="-122"/>
                <a:ea typeface="楷体" panose="02010609060101010101" pitchFamily="49" charset="-122"/>
              </a:rPr>
              <a:t>形参表：给出对象和类型。</a:t>
            </a:r>
          </a:p>
          <a:p>
            <a:pPr marL="0" indent="0">
              <a:lnSpc>
                <a:spcPct val="110000"/>
              </a:lnSpc>
              <a:buNone/>
              <a:defRPr/>
            </a:pPr>
            <a:r>
              <a:rPr lang="en-US" altLang="zh-CN" sz="2400" b="0" kern="0" dirty="0">
                <a:latin typeface="楷体" panose="02010609060101010101" pitchFamily="49" charset="-122"/>
                <a:ea typeface="楷体" panose="02010609060101010101" pitchFamily="49" charset="-122"/>
                <a:cs typeface="Times New Roman" pitchFamily="18" charset="0"/>
              </a:rPr>
              <a:t>(5) </a:t>
            </a:r>
            <a:r>
              <a:rPr lang="en-US" altLang="zh-CN" sz="2400" b="0" kern="0" dirty="0">
                <a:solidFill>
                  <a:schemeClr val="bg2"/>
                </a:solidFill>
                <a:latin typeface="楷体" panose="02010609060101010101" pitchFamily="49" charset="-122"/>
                <a:ea typeface="楷体" panose="02010609060101010101" pitchFamily="49" charset="-122"/>
                <a:cs typeface="Times New Roman" pitchFamily="18" charset="0"/>
              </a:rPr>
              <a:t>friend</a:t>
            </a:r>
            <a:r>
              <a:rPr lang="zh-CN" altLang="en-US" sz="2400" b="0" kern="0" dirty="0">
                <a:latin typeface="楷体" panose="02010609060101010101" pitchFamily="49" charset="-122"/>
                <a:ea typeface="楷体" panose="02010609060101010101" pitchFamily="49" charset="-122"/>
              </a:rPr>
              <a:t>：运算符重载为友元函数时的关键字。</a:t>
            </a:r>
          </a:p>
        </p:txBody>
      </p:sp>
    </p:spTree>
    <p:extLst>
      <p:ext uri="{BB962C8B-B14F-4D97-AF65-F5344CB8AC3E}">
        <p14:creationId xmlns:p14="http://schemas.microsoft.com/office/powerpoint/2010/main" val="323238345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40437" y="1413570"/>
            <a:ext cx="12157913" cy="5259017"/>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defRPr/>
            </a:pPr>
            <a:r>
              <a:rPr lang="zh-CN" altLang="en-US" sz="2801" b="0" dirty="0">
                <a:latin typeface="楷体" panose="02010609060101010101" pitchFamily="49" charset="-122"/>
                <a:ea typeface="楷体" panose="02010609060101010101" pitchFamily="49" charset="-122"/>
              </a:rPr>
              <a:t>在</a:t>
            </a:r>
            <a:r>
              <a:rPr lang="en-US" altLang="zh-CN" sz="2801" b="0" dirty="0">
                <a:latin typeface="楷体" panose="02010609060101010101" pitchFamily="49" charset="-122"/>
                <a:ea typeface="楷体" panose="02010609060101010101" pitchFamily="49" charset="-122"/>
              </a:rPr>
              <a:t>C++</a:t>
            </a:r>
            <a:r>
              <a:rPr lang="zh-CN" altLang="en-US" sz="2801" b="0" dirty="0">
                <a:latin typeface="楷体" panose="02010609060101010101" pitchFamily="49" charset="-122"/>
                <a:ea typeface="楷体" panose="02010609060101010101" pitchFamily="49" charset="-122"/>
              </a:rPr>
              <a:t>中有这样的情况，同一个类型或运算符在不同的类中代表不同的意思或者实施不同的运算，这就是面向对象的三大特点</a:t>
            </a:r>
            <a:r>
              <a:rPr lang="zh-CN" altLang="en-US" sz="2801" b="0" dirty="0">
                <a:solidFill>
                  <a:srgbClr val="000000"/>
                </a:solidFill>
                <a:latin typeface="楷体" panose="02010609060101010101" pitchFamily="49" charset="-122"/>
                <a:ea typeface="楷体" panose="02010609060101010101" pitchFamily="49" charset="-122"/>
              </a:rPr>
              <a:t>之一</a:t>
            </a:r>
            <a:r>
              <a:rPr lang="zh-CN" altLang="en-US" sz="2801" b="0" dirty="0">
                <a:latin typeface="楷体" panose="02010609060101010101" pitchFamily="49" charset="-122"/>
                <a:ea typeface="楷体" panose="02010609060101010101" pitchFamily="49" charset="-122"/>
              </a:rPr>
              <a:t>的</a:t>
            </a:r>
            <a:r>
              <a:rPr lang="zh-CN" altLang="en-US" sz="2801" b="0" dirty="0">
                <a:solidFill>
                  <a:schemeClr val="bg2"/>
                </a:solidFill>
                <a:latin typeface="楷体" panose="02010609060101010101" pitchFamily="49" charset="-122"/>
                <a:ea typeface="楷体" panose="02010609060101010101" pitchFamily="49" charset="-122"/>
              </a:rPr>
              <a:t>多态</a:t>
            </a:r>
            <a:r>
              <a:rPr lang="zh-CN" altLang="en-US" sz="2801" b="0" dirty="0">
                <a:latin typeface="楷体" panose="02010609060101010101" pitchFamily="49" charset="-122"/>
                <a:ea typeface="楷体" panose="02010609060101010101" pitchFamily="49" charset="-122"/>
              </a:rPr>
              <a:t>。</a:t>
            </a:r>
            <a:endParaRPr lang="en-US" altLang="zh-CN" sz="2801" b="0" kern="0" dirty="0">
              <a:latin typeface="楷体" panose="02010609060101010101" pitchFamily="49" charset="-122"/>
              <a:ea typeface="楷体" panose="02010609060101010101" pitchFamily="49" charset="-122"/>
            </a:endParaRPr>
          </a:p>
          <a:p>
            <a:pPr>
              <a:defRPr/>
            </a:pPr>
            <a:r>
              <a:rPr lang="zh-CN" altLang="en-US" sz="2801" b="0" kern="0" dirty="0">
                <a:solidFill>
                  <a:schemeClr val="bg2"/>
                </a:solidFill>
                <a:latin typeface="楷体" panose="02010609060101010101" pitchFamily="49" charset="-122"/>
                <a:ea typeface="楷体" panose="02010609060101010101" pitchFamily="49" charset="-122"/>
              </a:rPr>
              <a:t>运算符重载</a:t>
            </a:r>
            <a:r>
              <a:rPr lang="zh-CN" altLang="en-US" sz="2801" b="0" kern="0" dirty="0">
                <a:latin typeface="楷体" panose="02010609060101010101" pitchFamily="49" charset="-122"/>
                <a:ea typeface="楷体" panose="02010609060101010101" pitchFamily="49" charset="-122"/>
              </a:rPr>
              <a:t>是使同一个运算符作用于不同类型的数据时具有不同的行为</a:t>
            </a:r>
            <a:r>
              <a:rPr lang="zh-CN" altLang="en-US" sz="2801" b="0" kern="0" dirty="0" smtClean="0">
                <a:latin typeface="楷体" panose="02010609060101010101" pitchFamily="49" charset="-122"/>
                <a:ea typeface="楷体" panose="02010609060101010101" pitchFamily="49" charset="-122"/>
              </a:rPr>
              <a:t>。</a:t>
            </a:r>
            <a:endParaRPr lang="zh-CN" altLang="en-US" sz="2801" b="0" kern="0" dirty="0">
              <a:solidFill>
                <a:srgbClr val="000000"/>
              </a:solidFill>
              <a:latin typeface="楷体" panose="02010609060101010101" pitchFamily="49" charset="-122"/>
              <a:ea typeface="楷体" panose="02010609060101010101" pitchFamily="49" charset="-122"/>
            </a:endParaRPr>
          </a:p>
          <a:p>
            <a:pPr>
              <a:defRPr/>
            </a:pPr>
            <a:r>
              <a:rPr lang="zh-CN" altLang="en-US" sz="2801" b="0" kern="0" dirty="0">
                <a:solidFill>
                  <a:schemeClr val="bg2"/>
                </a:solidFill>
                <a:latin typeface="楷体" panose="02010609060101010101" pitchFamily="49" charset="-122"/>
                <a:ea typeface="楷体" panose="02010609060101010101" pitchFamily="49" charset="-122"/>
              </a:rPr>
              <a:t>运算符重载</a:t>
            </a:r>
            <a:r>
              <a:rPr lang="zh-CN" altLang="en-US" sz="2801" b="0" kern="0" dirty="0">
                <a:latin typeface="楷体" panose="02010609060101010101" pitchFamily="49" charset="-122"/>
                <a:ea typeface="楷体" panose="02010609060101010101" pitchFamily="49" charset="-122"/>
              </a:rPr>
              <a:t>是实质上</a:t>
            </a:r>
            <a:r>
              <a:rPr lang="zh-CN" altLang="en-US" sz="2801" b="0" kern="0" dirty="0">
                <a:solidFill>
                  <a:schemeClr val="bg2"/>
                </a:solidFill>
                <a:latin typeface="楷体" panose="02010609060101010101" pitchFamily="49" charset="-122"/>
                <a:ea typeface="楷体" panose="02010609060101010101" pitchFamily="49" charset="-122"/>
              </a:rPr>
              <a:t>将运算对象转化为运算函数的实参</a:t>
            </a:r>
            <a:r>
              <a:rPr lang="zh-CN" altLang="en-US" sz="2801" b="0" kern="0" dirty="0">
                <a:latin typeface="楷体" panose="02010609060101010101" pitchFamily="49" charset="-122"/>
                <a:ea typeface="楷体" panose="02010609060101010101" pitchFamily="49" charset="-122"/>
              </a:rPr>
              <a:t>，并根据实参的类型来确定重载的运算函数。</a:t>
            </a:r>
            <a:endParaRPr lang="en-US" altLang="zh-CN" sz="2801" b="0" kern="0" dirty="0">
              <a:latin typeface="楷体" panose="02010609060101010101" pitchFamily="49" charset="-122"/>
              <a:ea typeface="楷体" panose="02010609060101010101" pitchFamily="49" charset="-122"/>
            </a:endParaRPr>
          </a:p>
          <a:p>
            <a:pPr>
              <a:defRPr/>
            </a:pPr>
            <a:r>
              <a:rPr lang="zh-CN" altLang="en-US" sz="2801" b="0" dirty="0">
                <a:solidFill>
                  <a:schemeClr val="bg2"/>
                </a:solidFill>
                <a:latin typeface="楷体" panose="02010609060101010101" pitchFamily="49" charset="-122"/>
                <a:ea typeface="楷体" panose="02010609060101010101" pitchFamily="49" charset="-122"/>
              </a:rPr>
              <a:t>运算符重载</a:t>
            </a:r>
            <a:r>
              <a:rPr lang="zh-CN" altLang="en-US" sz="2801" b="0" dirty="0">
                <a:latin typeface="楷体" panose="02010609060101010101" pitchFamily="49" charset="-122"/>
                <a:ea typeface="楷体" panose="02010609060101010101" pitchFamily="49" charset="-122"/>
              </a:rPr>
              <a:t>和</a:t>
            </a:r>
            <a:r>
              <a:rPr lang="zh-CN" altLang="en-US" sz="2801" b="0" dirty="0">
                <a:solidFill>
                  <a:schemeClr val="bg2"/>
                </a:solidFill>
                <a:latin typeface="楷体" panose="02010609060101010101" pitchFamily="49" charset="-122"/>
                <a:ea typeface="楷体" panose="02010609060101010101" pitchFamily="49" charset="-122"/>
              </a:rPr>
              <a:t>类型重载</a:t>
            </a:r>
            <a:r>
              <a:rPr lang="zh-CN" altLang="en-US" sz="2801" b="0" dirty="0">
                <a:latin typeface="楷体" panose="02010609060101010101" pitchFamily="49" charset="-122"/>
                <a:ea typeface="楷体" panose="02010609060101010101" pitchFamily="49" charset="-122"/>
              </a:rPr>
              <a:t>是多态的另外两种表现形式。</a:t>
            </a:r>
            <a:endParaRPr lang="zh-CN" altLang="en-US" sz="2801" b="0" kern="0" dirty="0">
              <a:latin typeface="楷体" panose="02010609060101010101" pitchFamily="49" charset="-122"/>
              <a:ea typeface="楷体" panose="02010609060101010101" pitchFamily="49" charset="-122"/>
            </a:endParaRPr>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6262737"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554538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 </a:t>
            </a:r>
            <a:r>
              <a:rPr lang="zh-CN" altLang="en-US" sz="3000" dirty="0" smtClean="0">
                <a:solidFill>
                  <a:schemeClr val="bg1"/>
                </a:solidFill>
                <a:latin typeface="Rockwell" pitchFamily="18" charset="0"/>
                <a:ea typeface="微软雅黑" pitchFamily="34" charset="-122"/>
              </a:rPr>
              <a:t>运算符重载</a:t>
            </a:r>
            <a:endParaRPr lang="zh-CN" altLang="en-US"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255408770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1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txBox="1">
            <a:spLocks noChangeArrowheads="1"/>
          </p:cNvSpPr>
          <p:nvPr/>
        </p:nvSpPr>
        <p:spPr bwMode="auto">
          <a:xfrm>
            <a:off x="410543" y="1413570"/>
            <a:ext cx="11665295" cy="5170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marL="342900" indent="-342900">
              <a:lnSpc>
                <a:spcPct val="110000"/>
              </a:lnSpc>
              <a:spcBef>
                <a:spcPct val="20000"/>
              </a:spcBef>
              <a:buFont typeface="Wingdings" panose="05000000000000000000" pitchFamily="2" charset="2"/>
              <a:buChar char="l"/>
            </a:pPr>
            <a:r>
              <a:rPr lang="en-US" altLang="zh-CN" dirty="0">
                <a:latin typeface="楷体" panose="02010609060101010101" pitchFamily="49" charset="-122"/>
                <a:ea typeface="楷体" panose="02010609060101010101" pitchFamily="49" charset="-122"/>
                <a:cs typeface="Arial" panose="020B0604020202020204" pitchFamily="34" charset="0"/>
              </a:rPr>
              <a:t>1. </a:t>
            </a:r>
            <a:r>
              <a:rPr lang="zh-CN" altLang="en-US" dirty="0">
                <a:solidFill>
                  <a:schemeClr val="accent1"/>
                </a:solidFill>
                <a:latin typeface="楷体" panose="02010609060101010101" pitchFamily="49" charset="-122"/>
                <a:ea typeface="楷体" panose="02010609060101010101" pitchFamily="49" charset="-122"/>
                <a:cs typeface="Arial" panose="020B0604020202020204" pitchFamily="34" charset="0"/>
              </a:rPr>
              <a:t>双目运算</a:t>
            </a:r>
            <a:r>
              <a:rPr lang="zh-CN" altLang="en-US" dirty="0">
                <a:latin typeface="楷体" panose="02010609060101010101" pitchFamily="49" charset="-122"/>
                <a:ea typeface="楷体" panose="02010609060101010101" pitchFamily="49" charset="-122"/>
                <a:cs typeface="Arial" panose="020B0604020202020204" pitchFamily="34" charset="0"/>
              </a:rPr>
              <a:t>：</a:t>
            </a:r>
            <a:r>
              <a:rPr lang="en-US" altLang="zh-CN" dirty="0">
                <a:latin typeface="楷体" panose="02010609060101010101" pitchFamily="49" charset="-122"/>
                <a:ea typeface="楷体" panose="02010609060101010101" pitchFamily="49" charset="-122"/>
                <a:cs typeface="Arial" panose="020B0604020202020204" pitchFamily="34" charset="0"/>
              </a:rPr>
              <a:t>oprd1 </a:t>
            </a:r>
            <a:r>
              <a:rPr lang="en-US" altLang="zh-CN" dirty="0">
                <a:solidFill>
                  <a:schemeClr val="bg2"/>
                </a:solidFill>
                <a:latin typeface="楷体" panose="02010609060101010101" pitchFamily="49" charset="-122"/>
                <a:ea typeface="楷体" panose="02010609060101010101" pitchFamily="49" charset="-122"/>
                <a:cs typeface="Arial" panose="020B0604020202020204" pitchFamily="34" charset="0"/>
              </a:rPr>
              <a:t>B</a:t>
            </a:r>
            <a:r>
              <a:rPr lang="en-US" altLang="zh-CN" dirty="0">
                <a:latin typeface="楷体" panose="02010609060101010101" pitchFamily="49" charset="-122"/>
                <a:ea typeface="楷体" panose="02010609060101010101" pitchFamily="49" charset="-122"/>
                <a:cs typeface="Arial" panose="020B0604020202020204" pitchFamily="34" charset="0"/>
              </a:rPr>
              <a:t> oprd2</a:t>
            </a:r>
          </a:p>
          <a:p>
            <a:pPr>
              <a:lnSpc>
                <a:spcPct val="110000"/>
              </a:lnSpc>
              <a:spcBef>
                <a:spcPct val="20000"/>
              </a:spcBef>
            </a:pPr>
            <a:r>
              <a:rPr lang="en-US" altLang="zh-CN" dirty="0">
                <a:latin typeface="楷体" panose="02010609060101010101" pitchFamily="49" charset="-122"/>
                <a:ea typeface="楷体" panose="02010609060101010101" pitchFamily="49" charset="-122"/>
                <a:cs typeface="Arial" panose="020B0604020202020204" pitchFamily="34" charset="0"/>
              </a:rPr>
              <a:t>  </a:t>
            </a:r>
            <a:r>
              <a:rPr lang="zh-CN" altLang="en-US" dirty="0" smtClean="0">
                <a:latin typeface="楷体" panose="02010609060101010101" pitchFamily="49" charset="-122"/>
                <a:ea typeface="楷体" panose="02010609060101010101" pitchFamily="49" charset="-122"/>
                <a:cs typeface="Arial" panose="020B0604020202020204" pitchFamily="34" charset="0"/>
              </a:rPr>
              <a:t>双目</a:t>
            </a:r>
            <a:r>
              <a:rPr lang="zh-CN" altLang="en-US" dirty="0">
                <a:latin typeface="楷体" panose="02010609060101010101" pitchFamily="49" charset="-122"/>
                <a:ea typeface="楷体" panose="02010609060101010101" pitchFamily="49" charset="-122"/>
                <a:cs typeface="Arial" panose="020B0604020202020204" pitchFamily="34" charset="0"/>
              </a:rPr>
              <a:t>运算符</a:t>
            </a:r>
            <a:r>
              <a:rPr lang="en-US" altLang="zh-CN" dirty="0">
                <a:solidFill>
                  <a:schemeClr val="bg2"/>
                </a:solidFill>
                <a:latin typeface="楷体" panose="02010609060101010101" pitchFamily="49" charset="-122"/>
                <a:ea typeface="楷体" panose="02010609060101010101" pitchFamily="49" charset="-122"/>
                <a:cs typeface="Arial" panose="020B0604020202020204" pitchFamily="34" charset="0"/>
              </a:rPr>
              <a:t>B</a:t>
            </a:r>
            <a:r>
              <a:rPr lang="zh-CN" altLang="en-US" dirty="0">
                <a:latin typeface="楷体" panose="02010609060101010101" pitchFamily="49" charset="-122"/>
                <a:ea typeface="楷体" panose="02010609060101010101" pitchFamily="49" charset="-122"/>
                <a:cs typeface="Arial" panose="020B0604020202020204" pitchFamily="34" charset="0"/>
              </a:rPr>
              <a:t>重载为</a:t>
            </a:r>
            <a:r>
              <a:rPr lang="en-US" altLang="zh-CN" dirty="0">
                <a:latin typeface="楷体" panose="02010609060101010101" pitchFamily="49" charset="-122"/>
                <a:ea typeface="楷体" panose="02010609060101010101" pitchFamily="49" charset="-122"/>
                <a:cs typeface="Times New Roman" panose="02020603050405020304" pitchFamily="18" charset="0"/>
              </a:rPr>
              <a:t>oprd1</a:t>
            </a:r>
            <a:r>
              <a:rPr lang="zh-CN" altLang="en-US" dirty="0">
                <a:latin typeface="楷体" panose="02010609060101010101" pitchFamily="49" charset="-122"/>
                <a:ea typeface="楷体" panose="02010609060101010101" pitchFamily="49" charset="-122"/>
              </a:rPr>
              <a:t>所属类的友元函数，该函数有两个形参，表达式</a:t>
            </a:r>
            <a:r>
              <a:rPr lang="en-US" altLang="zh-CN" dirty="0">
                <a:latin typeface="楷体" panose="02010609060101010101" pitchFamily="49" charset="-122"/>
                <a:ea typeface="楷体" panose="02010609060101010101" pitchFamily="49" charset="-122"/>
              </a:rPr>
              <a:t>oprd1 B oprd2</a:t>
            </a:r>
            <a:r>
              <a:rPr lang="zh-CN" altLang="en-US" dirty="0">
                <a:latin typeface="楷体" panose="02010609060101010101" pitchFamily="49" charset="-122"/>
                <a:ea typeface="楷体" panose="02010609060101010101" pitchFamily="49" charset="-122"/>
              </a:rPr>
              <a:t>就相当于函数调用</a:t>
            </a:r>
            <a:r>
              <a:rPr lang="en-US" altLang="zh-CN" dirty="0">
                <a:solidFill>
                  <a:schemeClr val="bg2"/>
                </a:solidFill>
                <a:latin typeface="楷体" panose="02010609060101010101" pitchFamily="49" charset="-122"/>
                <a:ea typeface="楷体" panose="02010609060101010101" pitchFamily="49" charset="-122"/>
              </a:rPr>
              <a:t>operator B</a:t>
            </a:r>
            <a:r>
              <a:rPr lang="en-US" altLang="zh-CN" dirty="0">
                <a:solidFill>
                  <a:schemeClr val="accent2"/>
                </a:solidFill>
                <a:latin typeface="楷体" panose="02010609060101010101" pitchFamily="49" charset="-122"/>
                <a:ea typeface="楷体" panose="02010609060101010101" pitchFamily="49" charset="-122"/>
              </a:rPr>
              <a:t> </a:t>
            </a:r>
            <a:r>
              <a:rPr lang="en-US" altLang="zh-CN" dirty="0">
                <a:latin typeface="楷体" panose="02010609060101010101" pitchFamily="49" charset="-122"/>
                <a:ea typeface="楷体" panose="02010609060101010101" pitchFamily="49" charset="-122"/>
              </a:rPr>
              <a:t>(oprd1</a:t>
            </a:r>
            <a:r>
              <a:rPr lang="zh-CN" altLang="en-US" dirty="0">
                <a:latin typeface="楷体" panose="02010609060101010101" pitchFamily="49" charset="-122"/>
                <a:ea typeface="楷体" panose="02010609060101010101" pitchFamily="49" charset="-122"/>
              </a:rPr>
              <a:t>，</a:t>
            </a:r>
            <a:r>
              <a:rPr lang="en-US" altLang="zh-CN" dirty="0">
                <a:latin typeface="楷体" panose="02010609060101010101" pitchFamily="49" charset="-122"/>
                <a:ea typeface="楷体" panose="02010609060101010101" pitchFamily="49" charset="-122"/>
              </a:rPr>
              <a:t>oprd2)</a:t>
            </a:r>
            <a:r>
              <a:rPr lang="zh-CN" altLang="en-US" dirty="0">
                <a:latin typeface="楷体" panose="02010609060101010101" pitchFamily="49" charset="-122"/>
                <a:ea typeface="楷体" panose="02010609060101010101" pitchFamily="49" charset="-122"/>
              </a:rPr>
              <a:t>。</a:t>
            </a:r>
          </a:p>
          <a:p>
            <a:pPr marL="342900" indent="-342900">
              <a:lnSpc>
                <a:spcPct val="110000"/>
              </a:lnSpc>
              <a:spcBef>
                <a:spcPct val="20000"/>
              </a:spcBef>
              <a:buFont typeface="Wingdings" panose="05000000000000000000" pitchFamily="2" charset="2"/>
              <a:buChar char="l"/>
            </a:pPr>
            <a:r>
              <a:rPr lang="en-US" altLang="zh-CN" dirty="0">
                <a:latin typeface="楷体" panose="02010609060101010101" pitchFamily="49" charset="-122"/>
                <a:ea typeface="楷体" panose="02010609060101010101" pitchFamily="49" charset="-122"/>
              </a:rPr>
              <a:t>2</a:t>
            </a:r>
            <a:r>
              <a:rPr lang="zh-CN" altLang="en-US" dirty="0">
                <a:latin typeface="楷体" panose="02010609060101010101" pitchFamily="49" charset="-122"/>
                <a:ea typeface="楷体" panose="02010609060101010101" pitchFamily="49" charset="-122"/>
              </a:rPr>
              <a:t>．单目运算</a:t>
            </a:r>
          </a:p>
          <a:p>
            <a:pPr marL="1085850" lvl="1" indent="-342900">
              <a:lnSpc>
                <a:spcPct val="110000"/>
              </a:lnSpc>
              <a:spcBef>
                <a:spcPct val="20000"/>
              </a:spcBef>
              <a:buFont typeface="Wingdings" panose="05000000000000000000" pitchFamily="2" charset="2"/>
              <a:buChar char="Ø"/>
            </a:pPr>
            <a:r>
              <a:rPr lang="en-US" altLang="zh-CN" dirty="0">
                <a:latin typeface="楷体" panose="02010609060101010101" pitchFamily="49" charset="-122"/>
                <a:ea typeface="楷体" panose="02010609060101010101" pitchFamily="49" charset="-122"/>
              </a:rPr>
              <a:t>1) </a:t>
            </a:r>
            <a:r>
              <a:rPr lang="zh-CN" altLang="en-US" dirty="0">
                <a:latin typeface="楷体" panose="02010609060101010101" pitchFamily="49" charset="-122"/>
                <a:ea typeface="楷体" panose="02010609060101010101" pitchFamily="49" charset="-122"/>
              </a:rPr>
              <a:t>前置单目运算</a:t>
            </a:r>
            <a:r>
              <a:rPr lang="en-US" altLang="zh-CN" dirty="0">
                <a:solidFill>
                  <a:schemeClr val="bg2"/>
                </a:solidFill>
                <a:latin typeface="楷体" panose="02010609060101010101" pitchFamily="49" charset="-122"/>
                <a:ea typeface="楷体" panose="02010609060101010101" pitchFamily="49" charset="-122"/>
              </a:rPr>
              <a:t>U</a:t>
            </a:r>
            <a:r>
              <a:rPr lang="en-US" altLang="zh-CN" dirty="0">
                <a:latin typeface="楷体" panose="02010609060101010101" pitchFamily="49" charset="-122"/>
                <a:ea typeface="楷体" panose="02010609060101010101" pitchFamily="49" charset="-122"/>
              </a:rPr>
              <a:t> </a:t>
            </a:r>
            <a:r>
              <a:rPr lang="en-US" altLang="zh-CN" dirty="0" err="1">
                <a:latin typeface="楷体" panose="02010609060101010101" pitchFamily="49" charset="-122"/>
                <a:ea typeface="楷体" panose="02010609060101010101" pitchFamily="49" charset="-122"/>
              </a:rPr>
              <a:t>oprd</a:t>
            </a:r>
            <a:endParaRPr lang="en-US" altLang="zh-CN" dirty="0">
              <a:latin typeface="楷体" panose="02010609060101010101" pitchFamily="49" charset="-122"/>
              <a:ea typeface="楷体" panose="02010609060101010101" pitchFamily="49" charset="-122"/>
            </a:endParaRPr>
          </a:p>
          <a:p>
            <a:pPr>
              <a:lnSpc>
                <a:spcPct val="110000"/>
              </a:lnSpc>
              <a:spcBef>
                <a:spcPct val="20000"/>
              </a:spcBef>
            </a:pPr>
            <a:r>
              <a:rPr lang="zh-CN" altLang="en-US" dirty="0">
                <a:latin typeface="楷体" panose="02010609060101010101" pitchFamily="49" charset="-122"/>
                <a:ea typeface="楷体" panose="02010609060101010101" pitchFamily="49" charset="-122"/>
              </a:rPr>
              <a:t>前置单目运算符</a:t>
            </a:r>
            <a:r>
              <a:rPr lang="en-US" altLang="zh-CN" dirty="0">
                <a:solidFill>
                  <a:schemeClr val="bg2"/>
                </a:solidFill>
                <a:latin typeface="楷体" panose="02010609060101010101" pitchFamily="49" charset="-122"/>
                <a:ea typeface="楷体" panose="02010609060101010101" pitchFamily="49" charset="-122"/>
              </a:rPr>
              <a:t>U</a:t>
            </a:r>
            <a:r>
              <a:rPr lang="zh-CN" altLang="en-US" dirty="0">
                <a:latin typeface="楷体" panose="02010609060101010101" pitchFamily="49" charset="-122"/>
                <a:ea typeface="楷体" panose="02010609060101010101" pitchFamily="49" charset="-122"/>
              </a:rPr>
              <a:t>重载为</a:t>
            </a:r>
            <a:r>
              <a:rPr lang="en-US" altLang="zh-CN" dirty="0" err="1">
                <a:latin typeface="楷体" panose="02010609060101010101" pitchFamily="49" charset="-122"/>
                <a:ea typeface="楷体" panose="02010609060101010101" pitchFamily="49" charset="-122"/>
              </a:rPr>
              <a:t>oprd</a:t>
            </a:r>
            <a:r>
              <a:rPr lang="zh-CN" altLang="en-US" dirty="0">
                <a:latin typeface="楷体" panose="02010609060101010101" pitchFamily="49" charset="-122"/>
                <a:ea typeface="楷体" panose="02010609060101010101" pitchFamily="49" charset="-122"/>
              </a:rPr>
              <a:t>所属类的友元函数，表达式</a:t>
            </a:r>
            <a:r>
              <a:rPr lang="en-US" altLang="zh-CN" dirty="0">
                <a:solidFill>
                  <a:schemeClr val="bg2"/>
                </a:solidFill>
                <a:latin typeface="楷体" panose="02010609060101010101" pitchFamily="49" charset="-122"/>
                <a:ea typeface="楷体" panose="02010609060101010101" pitchFamily="49" charset="-122"/>
              </a:rPr>
              <a:t>U </a:t>
            </a:r>
            <a:r>
              <a:rPr lang="en-US" altLang="zh-CN" dirty="0" err="1">
                <a:latin typeface="楷体" panose="02010609060101010101" pitchFamily="49" charset="-122"/>
                <a:ea typeface="楷体" panose="02010609060101010101" pitchFamily="49" charset="-122"/>
              </a:rPr>
              <a:t>oprd</a:t>
            </a:r>
            <a:r>
              <a:rPr lang="zh-CN" altLang="en-US" dirty="0">
                <a:latin typeface="楷体" panose="02010609060101010101" pitchFamily="49" charset="-122"/>
                <a:ea typeface="楷体" panose="02010609060101010101" pitchFamily="49" charset="-122"/>
              </a:rPr>
              <a:t>相当于函数调用</a:t>
            </a:r>
            <a:r>
              <a:rPr lang="en-US" altLang="zh-CN" dirty="0">
                <a:solidFill>
                  <a:schemeClr val="bg2"/>
                </a:solidFill>
                <a:latin typeface="楷体" panose="02010609060101010101" pitchFamily="49" charset="-122"/>
                <a:ea typeface="楷体" panose="02010609060101010101" pitchFamily="49" charset="-122"/>
              </a:rPr>
              <a:t>operator U</a:t>
            </a:r>
            <a:r>
              <a:rPr lang="en-US" altLang="zh-CN"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oprd</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a:t>
            </a:r>
          </a:p>
          <a:p>
            <a:pPr marL="1085850" lvl="1" indent="-342900">
              <a:lnSpc>
                <a:spcPct val="110000"/>
              </a:lnSpc>
              <a:spcBef>
                <a:spcPct val="20000"/>
              </a:spcBef>
              <a:buFont typeface="Wingdings" panose="05000000000000000000" pitchFamily="2" charset="2"/>
              <a:buChar char="Ø"/>
            </a:pPr>
            <a:r>
              <a:rPr lang="en-US" altLang="zh-CN" dirty="0">
                <a:latin typeface="楷体" panose="02010609060101010101" pitchFamily="49" charset="-122"/>
                <a:ea typeface="楷体" panose="02010609060101010101" pitchFamily="49" charset="-122"/>
              </a:rPr>
              <a:t>2) </a:t>
            </a:r>
            <a:r>
              <a:rPr lang="zh-CN" altLang="en-US" dirty="0">
                <a:latin typeface="楷体" panose="02010609060101010101" pitchFamily="49" charset="-122"/>
                <a:ea typeface="楷体" panose="02010609060101010101" pitchFamily="49" charset="-122"/>
              </a:rPr>
              <a:t>后置单目运算</a:t>
            </a:r>
            <a:r>
              <a:rPr lang="en-US" altLang="zh-CN" dirty="0" err="1">
                <a:latin typeface="楷体" panose="02010609060101010101" pitchFamily="49" charset="-122"/>
                <a:ea typeface="楷体" panose="02010609060101010101" pitchFamily="49" charset="-122"/>
              </a:rPr>
              <a:t>oprd</a:t>
            </a:r>
            <a:r>
              <a:rPr lang="en-US" altLang="zh-CN" dirty="0">
                <a:latin typeface="楷体" panose="02010609060101010101" pitchFamily="49" charset="-122"/>
                <a:ea typeface="楷体" panose="02010609060101010101" pitchFamily="49" charset="-122"/>
              </a:rPr>
              <a:t> </a:t>
            </a:r>
            <a:r>
              <a:rPr lang="en-US" altLang="zh-CN" dirty="0">
                <a:solidFill>
                  <a:schemeClr val="bg2"/>
                </a:solidFill>
                <a:latin typeface="楷体" panose="02010609060101010101" pitchFamily="49" charset="-122"/>
                <a:ea typeface="楷体" panose="02010609060101010101" pitchFamily="49" charset="-122"/>
              </a:rPr>
              <a:t>V</a:t>
            </a:r>
          </a:p>
          <a:p>
            <a:pPr>
              <a:lnSpc>
                <a:spcPct val="110000"/>
              </a:lnSpc>
              <a:spcBef>
                <a:spcPct val="20000"/>
              </a:spcBef>
            </a:pPr>
            <a:r>
              <a:rPr lang="zh-CN" altLang="en-US" dirty="0">
                <a:latin typeface="楷体" panose="02010609060101010101" pitchFamily="49" charset="-122"/>
                <a:ea typeface="楷体" panose="02010609060101010101" pitchFamily="49" charset="-122"/>
              </a:rPr>
              <a:t>后置单目运算符</a:t>
            </a:r>
            <a:r>
              <a:rPr lang="en-US" altLang="zh-CN" dirty="0">
                <a:solidFill>
                  <a:schemeClr val="bg2"/>
                </a:solidFill>
                <a:latin typeface="楷体" panose="02010609060101010101" pitchFamily="49" charset="-122"/>
                <a:ea typeface="楷体" panose="02010609060101010101" pitchFamily="49" charset="-122"/>
              </a:rPr>
              <a:t>V</a:t>
            </a:r>
            <a:r>
              <a:rPr lang="zh-CN" altLang="en-US" dirty="0">
                <a:latin typeface="楷体" panose="02010609060101010101" pitchFamily="49" charset="-122"/>
                <a:ea typeface="楷体" panose="02010609060101010101" pitchFamily="49" charset="-122"/>
              </a:rPr>
              <a:t>重载为</a:t>
            </a:r>
            <a:r>
              <a:rPr lang="en-US" altLang="zh-CN" dirty="0" err="1">
                <a:latin typeface="楷体" panose="02010609060101010101" pitchFamily="49" charset="-122"/>
                <a:ea typeface="楷体" panose="02010609060101010101" pitchFamily="49" charset="-122"/>
              </a:rPr>
              <a:t>oprd</a:t>
            </a:r>
            <a:r>
              <a:rPr lang="zh-CN" altLang="en-US" dirty="0">
                <a:latin typeface="楷体" panose="02010609060101010101" pitchFamily="49" charset="-122"/>
                <a:ea typeface="楷体" panose="02010609060101010101" pitchFamily="49" charset="-122"/>
              </a:rPr>
              <a:t>所属类的友元函数，表达式</a:t>
            </a:r>
            <a:r>
              <a:rPr lang="en-US" altLang="zh-CN" dirty="0" err="1">
                <a:latin typeface="楷体" panose="02010609060101010101" pitchFamily="49" charset="-122"/>
                <a:ea typeface="楷体" panose="02010609060101010101" pitchFamily="49" charset="-122"/>
              </a:rPr>
              <a:t>oprd</a:t>
            </a:r>
            <a:r>
              <a:rPr lang="en-US" altLang="zh-CN" dirty="0">
                <a:solidFill>
                  <a:schemeClr val="bg2"/>
                </a:solidFill>
                <a:latin typeface="楷体" panose="02010609060101010101" pitchFamily="49" charset="-122"/>
                <a:ea typeface="楷体" panose="02010609060101010101" pitchFamily="49" charset="-122"/>
              </a:rPr>
              <a:t> V</a:t>
            </a:r>
            <a:r>
              <a:rPr lang="zh-CN" altLang="en-US" dirty="0">
                <a:latin typeface="楷体" panose="02010609060101010101" pitchFamily="49" charset="-122"/>
                <a:ea typeface="楷体" panose="02010609060101010101" pitchFamily="49" charset="-122"/>
              </a:rPr>
              <a:t>相当于函数调用</a:t>
            </a:r>
            <a:r>
              <a:rPr lang="en-US" altLang="zh-CN" dirty="0">
                <a:solidFill>
                  <a:schemeClr val="bg2"/>
                </a:solidFill>
                <a:latin typeface="楷体" panose="02010609060101010101" pitchFamily="49" charset="-122"/>
                <a:ea typeface="楷体" panose="02010609060101010101" pitchFamily="49" charset="-122"/>
              </a:rPr>
              <a:t>operator V</a:t>
            </a:r>
            <a:r>
              <a:rPr lang="en-US" altLang="zh-CN"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oprd</a:t>
            </a:r>
            <a:r>
              <a:rPr lang="zh-CN" altLang="en-US" dirty="0">
                <a:latin typeface="楷体" panose="02010609060101010101" pitchFamily="49" charset="-122"/>
                <a:ea typeface="楷体" panose="02010609060101010101" pitchFamily="49" charset="-122"/>
              </a:rPr>
              <a:t>，</a:t>
            </a:r>
            <a:r>
              <a:rPr lang="en-US" altLang="zh-CN" dirty="0" err="1">
                <a:latin typeface="楷体" panose="02010609060101010101" pitchFamily="49" charset="-122"/>
                <a:ea typeface="楷体" panose="02010609060101010101" pitchFamily="49" charset="-122"/>
              </a:rPr>
              <a:t>int</a:t>
            </a:r>
            <a:r>
              <a:rPr lang="en-US" altLang="zh-CN" dirty="0">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a:t>
            </a:r>
          </a:p>
        </p:txBody>
      </p:sp>
      <p:pic>
        <p:nvPicPr>
          <p:cNvPr id="4" name="矩形 15"/>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441" y="-26590"/>
            <a:ext cx="6179089"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304800"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44863" y="27385"/>
            <a:ext cx="532631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运算符</a:t>
            </a:r>
            <a:r>
              <a:rPr lang="zh-CN" altLang="en-US" sz="3000" dirty="0">
                <a:solidFill>
                  <a:schemeClr val="bg1"/>
                </a:solidFill>
                <a:latin typeface="Rockwell" pitchFamily="18" charset="0"/>
                <a:ea typeface="微软雅黑" pitchFamily="34" charset="-122"/>
              </a:rPr>
              <a:t>重载为友元函数</a:t>
            </a:r>
          </a:p>
        </p:txBody>
      </p:sp>
      <p:grpSp>
        <p:nvGrpSpPr>
          <p:cNvPr id="13" name="组合 12"/>
          <p:cNvGrpSpPr>
            <a:grpSpLocks/>
          </p:cNvGrpSpPr>
          <p:nvPr/>
        </p:nvGrpSpPr>
        <p:grpSpPr bwMode="auto">
          <a:xfrm>
            <a:off x="10090150" y="0"/>
            <a:ext cx="2108200" cy="609600"/>
            <a:chOff x="755298" y="2917165"/>
            <a:chExt cx="1584454" cy="447077"/>
          </a:xfrm>
        </p:grpSpPr>
        <p:sp>
          <p:nvSpPr>
            <p:cNvPr id="14"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5" name="圆角矩形 14"/>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dirty="0">
                  <a:solidFill>
                    <a:srgbClr val="FFFFFF"/>
                  </a:solidFill>
                  <a:latin typeface="微软雅黑" pitchFamily="34" charset="-122"/>
                  <a:ea typeface="微软雅黑" pitchFamily="34" charset="-122"/>
                  <a:cs typeface="Arial Unicode MS" pitchFamily="34" charset="-122"/>
                </a:rPr>
                <a:t>简要说明</a:t>
              </a:r>
            </a:p>
          </p:txBody>
        </p:sp>
        <p:sp>
          <p:nvSpPr>
            <p:cNvPr id="16"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388599292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bwMode="auto">
          <a:xfrm>
            <a:off x="338535" y="1341561"/>
            <a:ext cx="11665295" cy="532907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zh-CN" altLang="en-US" sz="2801" b="0" kern="0" dirty="0">
                <a:latin typeface="楷体" panose="02010609060101010101" pitchFamily="49" charset="-122"/>
                <a:ea typeface="楷体" panose="02010609060101010101" pitchFamily="49" charset="-122"/>
              </a:rPr>
              <a:t>二元运算符重载为友元函数的一般格式为：</a:t>
            </a: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friend &lt;</a:t>
            </a:r>
            <a:r>
              <a:rPr lang="zh-CN" altLang="en-US" sz="2801" b="0" kern="0" dirty="0">
                <a:solidFill>
                  <a:srgbClr val="FF0000"/>
                </a:solidFill>
                <a:latin typeface="楷体" panose="02010609060101010101" pitchFamily="49" charset="-122"/>
                <a:ea typeface="楷体" panose="02010609060101010101" pitchFamily="49" charset="-122"/>
              </a:rPr>
              <a:t>函数返回类型</a:t>
            </a:r>
            <a:r>
              <a:rPr lang="en-US" altLang="zh-CN" sz="2801" b="0" kern="0" dirty="0">
                <a:solidFill>
                  <a:srgbClr val="FF0000"/>
                </a:solidFill>
                <a:latin typeface="楷体" panose="02010609060101010101" pitchFamily="49" charset="-122"/>
                <a:ea typeface="楷体" panose="02010609060101010101" pitchFamily="49" charset="-122"/>
              </a:rPr>
              <a:t>&gt; operator &lt;</a:t>
            </a:r>
            <a:r>
              <a:rPr lang="zh-CN" altLang="en-US" sz="2801" b="0" kern="0" dirty="0">
                <a:solidFill>
                  <a:srgbClr val="FF0000"/>
                </a:solidFill>
                <a:latin typeface="楷体" panose="02010609060101010101" pitchFamily="49" charset="-122"/>
                <a:ea typeface="楷体" panose="02010609060101010101" pitchFamily="49" charset="-122"/>
              </a:rPr>
              <a:t>重载运算符</a:t>
            </a:r>
            <a:r>
              <a:rPr lang="en-US" altLang="zh-CN" sz="2801" b="0" kern="0" dirty="0">
                <a:solidFill>
                  <a:srgbClr val="FF0000"/>
                </a:solidFill>
                <a:latin typeface="楷体" panose="02010609060101010101" pitchFamily="49" charset="-122"/>
                <a:ea typeface="楷体" panose="02010609060101010101" pitchFamily="49" charset="-122"/>
              </a:rPr>
              <a:t>&gt;(&lt;</a:t>
            </a:r>
            <a:r>
              <a:rPr lang="zh-CN" altLang="en-US" sz="2801" b="0" kern="0" dirty="0">
                <a:solidFill>
                  <a:srgbClr val="FF0000"/>
                </a:solidFill>
                <a:latin typeface="楷体" panose="02010609060101010101" pitchFamily="49" charset="-122"/>
                <a:ea typeface="楷体" panose="02010609060101010101" pitchFamily="49" charset="-122"/>
              </a:rPr>
              <a:t>形参</a:t>
            </a:r>
            <a:r>
              <a:rPr lang="en-US" altLang="zh-CN" sz="2801" b="0" kern="0" dirty="0">
                <a:solidFill>
                  <a:srgbClr val="FF0000"/>
                </a:solidFill>
                <a:latin typeface="楷体" panose="02010609060101010101" pitchFamily="49" charset="-122"/>
                <a:ea typeface="楷体" panose="02010609060101010101" pitchFamily="49" charset="-122"/>
              </a:rPr>
              <a:t>1&gt;, &lt;</a:t>
            </a:r>
            <a:r>
              <a:rPr lang="zh-CN" altLang="en-US" sz="2801" b="0" kern="0" dirty="0">
                <a:solidFill>
                  <a:srgbClr val="FF0000"/>
                </a:solidFill>
                <a:latin typeface="楷体" panose="02010609060101010101" pitchFamily="49" charset="-122"/>
                <a:ea typeface="楷体" panose="02010609060101010101" pitchFamily="49" charset="-122"/>
              </a:rPr>
              <a:t>形参</a:t>
            </a:r>
            <a:r>
              <a:rPr lang="en-US" altLang="zh-CN" sz="2801" b="0" kern="0" dirty="0">
                <a:solidFill>
                  <a:srgbClr val="FF0000"/>
                </a:solidFill>
                <a:latin typeface="楷体" panose="02010609060101010101" pitchFamily="49" charset="-122"/>
                <a:ea typeface="楷体" panose="02010609060101010101" pitchFamily="49" charset="-122"/>
              </a:rPr>
              <a:t>2&gt;)</a:t>
            </a:r>
            <a:r>
              <a:rPr lang="zh-CN" altLang="en-US" sz="2801" b="0" kern="0" dirty="0">
                <a:solidFill>
                  <a:srgbClr val="FF0000"/>
                </a:solidFill>
                <a:latin typeface="楷体" panose="02010609060101010101" pitchFamily="49" charset="-122"/>
                <a:ea typeface="楷体" panose="02010609060101010101" pitchFamily="49" charset="-122"/>
              </a:rPr>
              <a:t>；</a:t>
            </a:r>
          </a:p>
          <a:p>
            <a:pPr>
              <a:lnSpc>
                <a:spcPct val="80000"/>
              </a:lnSpc>
              <a:buFont typeface="Wingdings" pitchFamily="2" charset="2"/>
              <a:buNone/>
              <a:defRPr/>
            </a:pPr>
            <a:endParaRPr lang="en-US" altLang="zh-CN" sz="2801" b="0" kern="0" dirty="0">
              <a:solidFill>
                <a:srgbClr val="FF0000"/>
              </a:solidFill>
              <a:latin typeface="楷体" panose="02010609060101010101" pitchFamily="49" charset="-122"/>
              <a:ea typeface="楷体" panose="02010609060101010101" pitchFamily="49" charset="-122"/>
            </a:endParaRP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&lt;</a:t>
            </a:r>
            <a:r>
              <a:rPr lang="zh-CN" altLang="en-US" sz="2801" b="0" kern="0" dirty="0">
                <a:solidFill>
                  <a:srgbClr val="FF0000"/>
                </a:solidFill>
                <a:latin typeface="楷体" panose="02010609060101010101" pitchFamily="49" charset="-122"/>
                <a:ea typeface="楷体" panose="02010609060101010101" pitchFamily="49" charset="-122"/>
              </a:rPr>
              <a:t>函数返回类型</a:t>
            </a:r>
            <a:r>
              <a:rPr lang="en-US" altLang="zh-CN" sz="2801" b="0" kern="0" dirty="0">
                <a:solidFill>
                  <a:srgbClr val="FF0000"/>
                </a:solidFill>
                <a:latin typeface="楷体" panose="02010609060101010101" pitchFamily="49" charset="-122"/>
                <a:ea typeface="楷体" panose="02010609060101010101" pitchFamily="49" charset="-122"/>
              </a:rPr>
              <a:t>&gt; operator &lt;</a:t>
            </a:r>
            <a:r>
              <a:rPr lang="zh-CN" altLang="en-US" sz="2801" b="0" kern="0" dirty="0">
                <a:solidFill>
                  <a:srgbClr val="FF0000"/>
                </a:solidFill>
                <a:latin typeface="楷体" panose="02010609060101010101" pitchFamily="49" charset="-122"/>
                <a:ea typeface="楷体" panose="02010609060101010101" pitchFamily="49" charset="-122"/>
              </a:rPr>
              <a:t>重载运算符</a:t>
            </a:r>
            <a:r>
              <a:rPr lang="en-US" altLang="zh-CN" sz="2801" b="0" kern="0" dirty="0">
                <a:solidFill>
                  <a:srgbClr val="FF0000"/>
                </a:solidFill>
                <a:latin typeface="楷体" panose="02010609060101010101" pitchFamily="49" charset="-122"/>
                <a:ea typeface="楷体" panose="02010609060101010101" pitchFamily="49" charset="-122"/>
              </a:rPr>
              <a:t>&gt;(&lt;</a:t>
            </a:r>
            <a:r>
              <a:rPr lang="zh-CN" altLang="en-US" sz="2801" b="0" kern="0" dirty="0">
                <a:solidFill>
                  <a:srgbClr val="FF0000"/>
                </a:solidFill>
                <a:latin typeface="楷体" panose="02010609060101010101" pitchFamily="49" charset="-122"/>
                <a:ea typeface="楷体" panose="02010609060101010101" pitchFamily="49" charset="-122"/>
              </a:rPr>
              <a:t>形参</a:t>
            </a:r>
            <a:r>
              <a:rPr lang="en-US" altLang="zh-CN" sz="2801" b="0" kern="0" dirty="0">
                <a:solidFill>
                  <a:srgbClr val="FF0000"/>
                </a:solidFill>
                <a:latin typeface="楷体" panose="02010609060101010101" pitchFamily="49" charset="-122"/>
                <a:ea typeface="楷体" panose="02010609060101010101" pitchFamily="49" charset="-122"/>
              </a:rPr>
              <a:t>1&gt;, &lt;</a:t>
            </a:r>
            <a:r>
              <a:rPr lang="zh-CN" altLang="en-US" sz="2801" b="0" kern="0" dirty="0">
                <a:solidFill>
                  <a:srgbClr val="FF0000"/>
                </a:solidFill>
                <a:latin typeface="楷体" panose="02010609060101010101" pitchFamily="49" charset="-122"/>
                <a:ea typeface="楷体" panose="02010609060101010101" pitchFamily="49" charset="-122"/>
              </a:rPr>
              <a:t>形参</a:t>
            </a:r>
            <a:r>
              <a:rPr lang="en-US" altLang="zh-CN" sz="2801" b="0" kern="0" dirty="0">
                <a:solidFill>
                  <a:srgbClr val="FF0000"/>
                </a:solidFill>
                <a:latin typeface="楷体" panose="02010609060101010101" pitchFamily="49" charset="-122"/>
                <a:ea typeface="楷体" panose="02010609060101010101" pitchFamily="49" charset="-122"/>
              </a:rPr>
              <a:t>2&gt;)</a:t>
            </a: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 </a:t>
            </a:r>
          </a:p>
          <a:p>
            <a:pPr>
              <a:lnSpc>
                <a:spcPct val="80000"/>
              </a:lnSpc>
              <a:buFont typeface="Wingdings" pitchFamily="2" charset="2"/>
              <a:buNone/>
              <a:defRPr/>
            </a:pPr>
            <a:r>
              <a:rPr lang="zh-CN" altLang="en-US" sz="2801" b="0" kern="0" dirty="0">
                <a:solidFill>
                  <a:srgbClr val="FF0000"/>
                </a:solidFill>
                <a:latin typeface="楷体" panose="02010609060101010101" pitchFamily="49" charset="-122"/>
                <a:ea typeface="楷体" panose="02010609060101010101" pitchFamily="49" charset="-122"/>
              </a:rPr>
              <a:t>	函数体</a:t>
            </a:r>
            <a:r>
              <a:rPr lang="en-US" altLang="zh-CN" sz="2801" b="0" kern="0" dirty="0">
                <a:solidFill>
                  <a:srgbClr val="FF0000"/>
                </a:solidFill>
                <a:latin typeface="楷体" panose="02010609060101010101" pitchFamily="49" charset="-122"/>
                <a:ea typeface="楷体" panose="02010609060101010101" pitchFamily="49" charset="-122"/>
              </a:rPr>
              <a:t>;</a:t>
            </a: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a:t>
            </a:r>
          </a:p>
          <a:p>
            <a:pPr>
              <a:lnSpc>
                <a:spcPct val="80000"/>
              </a:lnSpc>
              <a:buFont typeface="Wingdings" pitchFamily="2" charset="2"/>
              <a:buNone/>
              <a:defRPr/>
            </a:pPr>
            <a:r>
              <a:rPr lang="zh-CN" altLang="en-US" sz="2801" b="0" kern="0" dirty="0">
                <a:latin typeface="楷体" panose="02010609060101010101" pitchFamily="49" charset="-122"/>
                <a:ea typeface="楷体" panose="02010609060101010101" pitchFamily="49" charset="-122"/>
              </a:rPr>
              <a:t>一元运算符重载为友元函数的一般格式为：</a:t>
            </a: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&lt;</a:t>
            </a:r>
            <a:r>
              <a:rPr lang="zh-CN" altLang="en-US" sz="2801" b="0" kern="0" dirty="0">
                <a:solidFill>
                  <a:srgbClr val="FF0000"/>
                </a:solidFill>
                <a:latin typeface="楷体" panose="02010609060101010101" pitchFamily="49" charset="-122"/>
                <a:ea typeface="楷体" panose="02010609060101010101" pitchFamily="49" charset="-122"/>
              </a:rPr>
              <a:t>函数返回类型</a:t>
            </a:r>
            <a:r>
              <a:rPr lang="en-US" altLang="zh-CN" sz="2801" b="0" kern="0" dirty="0">
                <a:solidFill>
                  <a:srgbClr val="FF0000"/>
                </a:solidFill>
                <a:latin typeface="楷体" panose="02010609060101010101" pitchFamily="49" charset="-122"/>
                <a:ea typeface="楷体" panose="02010609060101010101" pitchFamily="49" charset="-122"/>
              </a:rPr>
              <a:t>&gt; operator&lt;</a:t>
            </a:r>
            <a:r>
              <a:rPr lang="zh-CN" altLang="en-US" sz="2801" b="0" kern="0" dirty="0">
                <a:solidFill>
                  <a:srgbClr val="FF0000"/>
                </a:solidFill>
                <a:latin typeface="楷体" panose="02010609060101010101" pitchFamily="49" charset="-122"/>
                <a:ea typeface="楷体" panose="02010609060101010101" pitchFamily="49" charset="-122"/>
              </a:rPr>
              <a:t>一元运算符</a:t>
            </a:r>
            <a:r>
              <a:rPr lang="en-US" altLang="zh-CN" sz="2801" b="0" kern="0" dirty="0">
                <a:solidFill>
                  <a:srgbClr val="FF0000"/>
                </a:solidFill>
                <a:latin typeface="楷体" panose="02010609060101010101" pitchFamily="49" charset="-122"/>
                <a:ea typeface="楷体" panose="02010609060101010101" pitchFamily="49" charset="-122"/>
              </a:rPr>
              <a:t>&gt; (</a:t>
            </a:r>
            <a:r>
              <a:rPr lang="zh-CN" altLang="en-US" sz="2801" b="0" kern="0" dirty="0">
                <a:solidFill>
                  <a:srgbClr val="FF0000"/>
                </a:solidFill>
                <a:latin typeface="楷体" panose="02010609060101010101" pitchFamily="49" charset="-122"/>
                <a:ea typeface="楷体" panose="02010609060101010101" pitchFamily="49" charset="-122"/>
              </a:rPr>
              <a:t>类名 </a:t>
            </a:r>
            <a:r>
              <a:rPr lang="en-US" altLang="zh-CN" sz="2801" b="0" kern="0" dirty="0">
                <a:solidFill>
                  <a:srgbClr val="FF0000"/>
                </a:solidFill>
                <a:latin typeface="楷体" panose="02010609060101010101" pitchFamily="49" charset="-122"/>
                <a:ea typeface="楷体" panose="02010609060101010101" pitchFamily="49" charset="-122"/>
              </a:rPr>
              <a:t>&amp;</a:t>
            </a:r>
            <a:r>
              <a:rPr lang="zh-CN" altLang="en-US" sz="2801" b="0" kern="0" dirty="0">
                <a:solidFill>
                  <a:srgbClr val="FF0000"/>
                </a:solidFill>
                <a:latin typeface="楷体" panose="02010609060101010101" pitchFamily="49" charset="-122"/>
                <a:ea typeface="楷体" panose="02010609060101010101" pitchFamily="49" charset="-122"/>
              </a:rPr>
              <a:t>对象</a:t>
            </a:r>
            <a:r>
              <a:rPr lang="en-US" altLang="zh-CN" sz="2801" b="0" kern="0" dirty="0">
                <a:solidFill>
                  <a:srgbClr val="FF0000"/>
                </a:solidFill>
                <a:latin typeface="楷体" panose="02010609060101010101" pitchFamily="49" charset="-122"/>
                <a:ea typeface="楷体" panose="02010609060101010101" pitchFamily="49" charset="-122"/>
              </a:rPr>
              <a:t>)</a:t>
            </a: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a:t>
            </a:r>
          </a:p>
          <a:p>
            <a:pPr>
              <a:lnSpc>
                <a:spcPct val="80000"/>
              </a:lnSpc>
              <a:buFont typeface="Wingdings" pitchFamily="2" charset="2"/>
              <a:buNone/>
              <a:defRPr/>
            </a:pPr>
            <a:r>
              <a:rPr lang="zh-CN" altLang="en-US" sz="2801" b="0" kern="0" dirty="0">
                <a:solidFill>
                  <a:srgbClr val="FF0000"/>
                </a:solidFill>
                <a:latin typeface="楷体" panose="02010609060101010101" pitchFamily="49" charset="-122"/>
                <a:ea typeface="楷体" panose="02010609060101010101" pitchFamily="49" charset="-122"/>
              </a:rPr>
              <a:t>	函数体</a:t>
            </a:r>
          </a:p>
          <a:p>
            <a:pPr>
              <a:lnSpc>
                <a:spcPct val="80000"/>
              </a:lnSpc>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a:t>
            </a:r>
          </a:p>
        </p:txBody>
      </p:sp>
      <p:pic>
        <p:nvPicPr>
          <p:cNvPr id="5" name="矩形 15"/>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441" y="-7664"/>
            <a:ext cx="6179089"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p:cNvGrpSpPr>
            <a:grpSpLocks/>
          </p:cNvGrpSpPr>
          <p:nvPr/>
        </p:nvGrpSpPr>
        <p:grpSpPr bwMode="auto">
          <a:xfrm>
            <a:off x="304800" y="90761"/>
            <a:ext cx="466725" cy="468313"/>
            <a:chOff x="1192404" y="608225"/>
            <a:chExt cx="1755828" cy="1759616"/>
          </a:xfrm>
        </p:grpSpPr>
        <p:grpSp>
          <p:nvGrpSpPr>
            <p:cNvPr id="7" name="组合 79"/>
            <p:cNvGrpSpPr>
              <a:grpSpLocks/>
            </p:cNvGrpSpPr>
            <p:nvPr/>
          </p:nvGrpSpPr>
          <p:grpSpPr bwMode="auto">
            <a:xfrm>
              <a:off x="1192404" y="608225"/>
              <a:ext cx="1755828" cy="1759616"/>
              <a:chOff x="6379729" y="2488774"/>
              <a:chExt cx="2513016" cy="2513016"/>
            </a:xfrm>
          </p:grpSpPr>
          <p:sp>
            <p:nvSpPr>
              <p:cNvPr id="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 name="任意多边形 83"/>
              <p:cNvGrpSpPr>
                <a:grpSpLocks/>
              </p:cNvGrpSpPr>
              <p:nvPr/>
            </p:nvGrpSpPr>
            <p:grpSpPr bwMode="auto">
              <a:xfrm>
                <a:off x="6397313" y="2490687"/>
                <a:ext cx="2505748" cy="2500354"/>
                <a:chOff x="1883664" y="1987296"/>
                <a:chExt cx="1322832" cy="1322832"/>
              </a:xfrm>
            </p:grpSpPr>
            <p:pic>
              <p:nvPicPr>
                <p:cNvPr id="11"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3" name="TextBox 64"/>
          <p:cNvSpPr txBox="1">
            <a:spLocks noChangeArrowheads="1"/>
          </p:cNvSpPr>
          <p:nvPr/>
        </p:nvSpPr>
        <p:spPr bwMode="auto">
          <a:xfrm>
            <a:off x="844863" y="46311"/>
            <a:ext cx="532631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运算符</a:t>
            </a:r>
            <a:r>
              <a:rPr lang="zh-CN" altLang="en-US" sz="3000" dirty="0">
                <a:solidFill>
                  <a:schemeClr val="bg1"/>
                </a:solidFill>
                <a:latin typeface="Rockwell" pitchFamily="18" charset="0"/>
                <a:ea typeface="微软雅黑" pitchFamily="34" charset="-122"/>
              </a:rPr>
              <a:t>重载为友元函数</a:t>
            </a:r>
          </a:p>
        </p:txBody>
      </p:sp>
      <p:grpSp>
        <p:nvGrpSpPr>
          <p:cNvPr id="14" name="组合 13"/>
          <p:cNvGrpSpPr>
            <a:grpSpLocks/>
          </p:cNvGrpSpPr>
          <p:nvPr/>
        </p:nvGrpSpPr>
        <p:grpSpPr bwMode="auto">
          <a:xfrm>
            <a:off x="9915599" y="83890"/>
            <a:ext cx="2108200" cy="609600"/>
            <a:chOff x="755298" y="2917165"/>
            <a:chExt cx="1584454" cy="447077"/>
          </a:xfrm>
        </p:grpSpPr>
        <p:sp>
          <p:nvSpPr>
            <p:cNvPr id="15"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6" name="圆角矩形 15"/>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dirty="0">
                  <a:solidFill>
                    <a:srgbClr val="FFFFFF"/>
                  </a:solidFill>
                  <a:latin typeface="微软雅黑" pitchFamily="34" charset="-122"/>
                  <a:ea typeface="微软雅黑" pitchFamily="34" charset="-122"/>
                  <a:cs typeface="Arial Unicode MS" pitchFamily="34" charset="-122"/>
                </a:rPr>
                <a:t>简要说明</a:t>
              </a:r>
            </a:p>
          </p:txBody>
        </p:sp>
        <p:sp>
          <p:nvSpPr>
            <p:cNvPr id="17"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259467804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554559" y="1268707"/>
            <a:ext cx="11377263" cy="498114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150000"/>
              </a:lnSpc>
              <a:buFont typeface="Wingdings" pitchFamily="2" charset="2"/>
              <a:buNone/>
              <a:defRPr/>
            </a:pPr>
            <a:r>
              <a:rPr lang="zh-CN" altLang="en-US" sz="2801" b="0" kern="0" dirty="0">
                <a:latin typeface="楷体" panose="02010609060101010101" pitchFamily="49" charset="-122"/>
                <a:ea typeface="楷体" panose="02010609060101010101" pitchFamily="49" charset="-122"/>
              </a:rPr>
              <a:t>其中，函数返回类型为运算符重载函数的返回类型。</a:t>
            </a:r>
            <a:r>
              <a:rPr lang="en-US" altLang="zh-CN" sz="2801" b="0" kern="0" dirty="0">
                <a:latin typeface="楷体" panose="02010609060101010101" pitchFamily="49" charset="-122"/>
                <a:ea typeface="楷体" panose="02010609060101010101" pitchFamily="49" charset="-122"/>
              </a:rPr>
              <a:t>operator&lt;</a:t>
            </a:r>
            <a:r>
              <a:rPr lang="zh-CN" altLang="en-US" sz="2801" b="0" kern="0" dirty="0">
                <a:latin typeface="楷体" panose="02010609060101010101" pitchFamily="49" charset="-122"/>
                <a:ea typeface="楷体" panose="02010609060101010101" pitchFamily="49" charset="-122"/>
              </a:rPr>
              <a:t>重载运算符</a:t>
            </a:r>
            <a:r>
              <a:rPr lang="en-US" altLang="zh-CN" sz="2801" b="0" kern="0" dirty="0">
                <a:latin typeface="楷体" panose="02010609060101010101" pitchFamily="49" charset="-122"/>
                <a:ea typeface="楷体" panose="02010609060101010101" pitchFamily="49" charset="-122"/>
              </a:rPr>
              <a:t>&gt;</a:t>
            </a:r>
            <a:r>
              <a:rPr lang="zh-CN" altLang="en-US" sz="2801" b="0" kern="0" dirty="0">
                <a:latin typeface="楷体" panose="02010609060101010101" pitchFamily="49" charset="-122"/>
                <a:ea typeface="楷体" panose="02010609060101010101" pitchFamily="49" charset="-122"/>
              </a:rPr>
              <a:t>为重载函数名。当重载函数作为友元普通函数时，重载函数不能用对象调用，所以参加运算的对象必须以形参方式传送到重载函数体内，</a:t>
            </a:r>
            <a:r>
              <a:rPr lang="zh-CN" altLang="en-US" sz="2801" b="0" kern="0" dirty="0">
                <a:solidFill>
                  <a:schemeClr val="bg2"/>
                </a:solidFill>
                <a:latin typeface="楷体" panose="02010609060101010101" pitchFamily="49" charset="-122"/>
                <a:ea typeface="楷体" panose="02010609060101010101" pitchFamily="49" charset="-122"/>
              </a:rPr>
              <a:t>在二元运算符重载函数为友元函数时，形参通常为二个参加运算的对象</a:t>
            </a:r>
            <a:r>
              <a:rPr lang="zh-CN" altLang="en-US" sz="2801" b="0" kern="0" dirty="0">
                <a:latin typeface="楷体" panose="02010609060101010101" pitchFamily="49" charset="-122"/>
                <a:ea typeface="楷体" panose="02010609060101010101" pitchFamily="49" charset="-122"/>
              </a:rPr>
              <a:t>。 </a:t>
            </a:r>
          </a:p>
          <a:p>
            <a:pPr>
              <a:defRPr/>
            </a:pPr>
            <a:endParaRPr lang="zh-CN" altLang="en-US" sz="2801" kern="0" dirty="0"/>
          </a:p>
        </p:txBody>
      </p:sp>
      <p:pic>
        <p:nvPicPr>
          <p:cNvPr id="4" name="矩形 15"/>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3441" y="-7664"/>
            <a:ext cx="6179089" cy="665163"/>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p:cNvGrpSpPr>
            <a:grpSpLocks/>
          </p:cNvGrpSpPr>
          <p:nvPr/>
        </p:nvGrpSpPr>
        <p:grpSpPr bwMode="auto">
          <a:xfrm>
            <a:off x="304800" y="90761"/>
            <a:ext cx="466725" cy="468313"/>
            <a:chOff x="1192404" y="608225"/>
            <a:chExt cx="1755828" cy="1759616"/>
          </a:xfrm>
        </p:grpSpPr>
        <p:grpSp>
          <p:nvGrpSpPr>
            <p:cNvPr id="7" name="组合 79"/>
            <p:cNvGrpSpPr>
              <a:grpSpLocks/>
            </p:cNvGrpSpPr>
            <p:nvPr/>
          </p:nvGrpSpPr>
          <p:grpSpPr bwMode="auto">
            <a:xfrm>
              <a:off x="1192404" y="608225"/>
              <a:ext cx="1755828" cy="1759616"/>
              <a:chOff x="6379729" y="2488774"/>
              <a:chExt cx="2513016" cy="2513016"/>
            </a:xfrm>
          </p:grpSpPr>
          <p:sp>
            <p:nvSpPr>
              <p:cNvPr id="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 name="任意多边形 83"/>
              <p:cNvGrpSpPr>
                <a:grpSpLocks/>
              </p:cNvGrpSpPr>
              <p:nvPr/>
            </p:nvGrpSpPr>
            <p:grpSpPr bwMode="auto">
              <a:xfrm>
                <a:off x="6397313" y="2490687"/>
                <a:ext cx="2505748" cy="2500354"/>
                <a:chOff x="1883664" y="1987296"/>
                <a:chExt cx="1322832" cy="1322832"/>
              </a:xfrm>
            </p:grpSpPr>
            <p:pic>
              <p:nvPicPr>
                <p:cNvPr id="11"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3" name="TextBox 64"/>
          <p:cNvSpPr txBox="1">
            <a:spLocks noChangeArrowheads="1"/>
          </p:cNvSpPr>
          <p:nvPr/>
        </p:nvSpPr>
        <p:spPr bwMode="auto">
          <a:xfrm>
            <a:off x="844863" y="46311"/>
            <a:ext cx="532631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运算符</a:t>
            </a:r>
            <a:r>
              <a:rPr lang="zh-CN" altLang="en-US" sz="3000" dirty="0">
                <a:solidFill>
                  <a:schemeClr val="bg1"/>
                </a:solidFill>
                <a:latin typeface="Rockwell" pitchFamily="18" charset="0"/>
                <a:ea typeface="微软雅黑" pitchFamily="34" charset="-122"/>
              </a:rPr>
              <a:t>重载为友元函数</a:t>
            </a:r>
          </a:p>
        </p:txBody>
      </p:sp>
      <p:grpSp>
        <p:nvGrpSpPr>
          <p:cNvPr id="14" name="组合 13"/>
          <p:cNvGrpSpPr>
            <a:grpSpLocks/>
          </p:cNvGrpSpPr>
          <p:nvPr/>
        </p:nvGrpSpPr>
        <p:grpSpPr bwMode="auto">
          <a:xfrm>
            <a:off x="9915599" y="83890"/>
            <a:ext cx="2108200" cy="609600"/>
            <a:chOff x="755298" y="2917165"/>
            <a:chExt cx="1584454" cy="447077"/>
          </a:xfrm>
        </p:grpSpPr>
        <p:sp>
          <p:nvSpPr>
            <p:cNvPr id="15"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6" name="圆角矩形 15"/>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dirty="0">
                  <a:solidFill>
                    <a:srgbClr val="FFFFFF"/>
                  </a:solidFill>
                  <a:latin typeface="微软雅黑" pitchFamily="34" charset="-122"/>
                  <a:ea typeface="微软雅黑" pitchFamily="34" charset="-122"/>
                  <a:cs typeface="Arial Unicode MS" pitchFamily="34" charset="-122"/>
                </a:rPr>
                <a:t>简要说明</a:t>
              </a:r>
            </a:p>
          </p:txBody>
        </p:sp>
        <p:sp>
          <p:nvSpPr>
            <p:cNvPr id="17"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374639357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subTitle" idx="1"/>
          </p:nvPr>
        </p:nvSpPr>
        <p:spPr>
          <a:xfrm>
            <a:off x="194519" y="837506"/>
            <a:ext cx="11593288" cy="5776588"/>
          </a:xfrm>
          <a:noFill/>
        </p:spPr>
        <p:txBody>
          <a:bodyPr/>
          <a:lstStyle/>
          <a:p>
            <a:pPr indent="-6351" algn="l"/>
            <a:r>
              <a:rPr lang="zh-CN" altLang="en-US" sz="2400" b="0" dirty="0" smtClean="0"/>
              <a:t>定义一个字符串类</a:t>
            </a:r>
            <a:r>
              <a:rPr lang="en-US" altLang="zh-CN" sz="2400" b="0" dirty="0" smtClean="0"/>
              <a:t>String，</a:t>
            </a:r>
            <a:r>
              <a:rPr lang="zh-CN" altLang="en-US" sz="2400" b="0" dirty="0" smtClean="0"/>
              <a:t>用来存放不定长的字符串，重载运算符</a:t>
            </a:r>
            <a:r>
              <a:rPr lang="zh-CN" altLang="en-US" sz="2400" b="0" dirty="0" smtClean="0">
                <a:latin typeface="Arial" panose="020B0604020202020204" pitchFamily="34" charset="0"/>
              </a:rPr>
              <a:t>“</a:t>
            </a:r>
            <a:r>
              <a:rPr lang="zh-CN" altLang="en-US" sz="2400" b="0" dirty="0" smtClean="0"/>
              <a:t>==</a:t>
            </a:r>
            <a:r>
              <a:rPr lang="zh-CN" altLang="en-US" sz="2400" b="0" dirty="0" smtClean="0">
                <a:latin typeface="Arial" panose="020B0604020202020204" pitchFamily="34" charset="0"/>
              </a:rPr>
              <a:t>”</a:t>
            </a:r>
            <a:r>
              <a:rPr lang="zh-CN" altLang="en-US" sz="2400" b="0" dirty="0" smtClean="0"/>
              <a:t>,</a:t>
            </a:r>
            <a:r>
              <a:rPr lang="zh-CN" altLang="en-US" sz="2400" b="0" dirty="0" smtClean="0">
                <a:latin typeface="Arial" panose="020B0604020202020204" pitchFamily="34" charset="0"/>
              </a:rPr>
              <a:t>“</a:t>
            </a:r>
            <a:r>
              <a:rPr lang="zh-CN" altLang="en-US" sz="2400" b="0" dirty="0" smtClean="0"/>
              <a:t>&lt;</a:t>
            </a:r>
            <a:r>
              <a:rPr lang="zh-CN" altLang="en-US" sz="2400" b="0" dirty="0" smtClean="0">
                <a:latin typeface="Arial" panose="020B0604020202020204" pitchFamily="34" charset="0"/>
              </a:rPr>
              <a:t>”</a:t>
            </a:r>
            <a:r>
              <a:rPr lang="zh-CN" altLang="en-US" sz="2400" b="0" dirty="0" smtClean="0"/>
              <a:t>和</a:t>
            </a:r>
            <a:r>
              <a:rPr lang="zh-CN" altLang="en-US" sz="2400" b="0" dirty="0" smtClean="0">
                <a:latin typeface="Arial" panose="020B0604020202020204" pitchFamily="34" charset="0"/>
              </a:rPr>
              <a:t>“</a:t>
            </a:r>
            <a:r>
              <a:rPr lang="zh-CN" altLang="en-US" sz="2400" b="0" dirty="0" smtClean="0"/>
              <a:t>&gt;</a:t>
            </a:r>
            <a:r>
              <a:rPr lang="zh-CN" altLang="en-US" sz="2400" b="0" dirty="0" smtClean="0">
                <a:latin typeface="Arial" panose="020B0604020202020204" pitchFamily="34" charset="0"/>
              </a:rPr>
              <a:t>”</a:t>
            </a:r>
            <a:r>
              <a:rPr lang="zh-CN" altLang="en-US" sz="2400" b="0" dirty="0" smtClean="0"/>
              <a:t>，用于两个字符串的等于、小于和大于的比较运算。</a:t>
            </a:r>
            <a:endParaRPr lang="en-US" altLang="zh-CN" sz="2400" b="0" dirty="0" smtClean="0"/>
          </a:p>
          <a:p>
            <a:pPr indent="-6351" algn="l"/>
            <a:endParaRPr lang="zh-CN" altLang="en-US" sz="2400" b="0" dirty="0" smtClean="0"/>
          </a:p>
          <a:p>
            <a:pPr indent="-6351" algn="l"/>
            <a:r>
              <a:rPr lang="zh-CN" altLang="en-US" sz="2400" dirty="0" smtClean="0"/>
              <a:t>(1) 先建立一个</a:t>
            </a:r>
            <a:r>
              <a:rPr lang="en-US" altLang="zh-CN" sz="2400" dirty="0" smtClean="0"/>
              <a:t>String</a:t>
            </a:r>
            <a:r>
              <a:rPr lang="zh-CN" altLang="en-US" sz="2400" dirty="0" smtClean="0"/>
              <a:t>类： </a:t>
            </a:r>
          </a:p>
          <a:p>
            <a:pPr indent="-6351" algn="l"/>
            <a:r>
              <a:rPr lang="zh-CN" altLang="en-US" sz="1800" dirty="0"/>
              <a:t>#</a:t>
            </a:r>
            <a:r>
              <a:rPr lang="en-US" altLang="zh-CN" sz="1800" dirty="0"/>
              <a:t>include &lt;</a:t>
            </a:r>
            <a:r>
              <a:rPr lang="en-US" altLang="zh-CN" sz="1800" dirty="0" err="1"/>
              <a:t>iostream</a:t>
            </a:r>
            <a:r>
              <a:rPr lang="en-US" altLang="zh-CN" sz="1800" dirty="0"/>
              <a:t>&gt;</a:t>
            </a:r>
          </a:p>
          <a:p>
            <a:pPr indent="-6351" algn="l"/>
            <a:r>
              <a:rPr lang="en-US" altLang="zh-CN" sz="1800" dirty="0"/>
              <a:t>using namespace </a:t>
            </a:r>
            <a:r>
              <a:rPr lang="en-US" altLang="zh-CN" sz="1800" dirty="0" err="1"/>
              <a:t>std</a:t>
            </a:r>
            <a:r>
              <a:rPr lang="en-US" altLang="zh-CN" sz="1800" dirty="0"/>
              <a:t>;</a:t>
            </a:r>
          </a:p>
          <a:p>
            <a:pPr indent="-6351" algn="l"/>
            <a:r>
              <a:rPr lang="en-US" altLang="zh-CN" sz="1800" dirty="0"/>
              <a:t>class String</a:t>
            </a:r>
          </a:p>
          <a:p>
            <a:pPr indent="-6351" algn="l"/>
            <a:r>
              <a:rPr lang="en-US" altLang="zh-CN" sz="1800" dirty="0" smtClean="0"/>
              <a:t>{</a:t>
            </a:r>
          </a:p>
          <a:p>
            <a:pPr indent="-6351" algn="l"/>
            <a:r>
              <a:rPr lang="en-US" altLang="zh-CN" sz="1800" dirty="0"/>
              <a:t> </a:t>
            </a:r>
            <a:r>
              <a:rPr lang="en-US" altLang="zh-CN" sz="1800" dirty="0" smtClean="0"/>
              <a:t>       public</a:t>
            </a:r>
            <a:r>
              <a:rPr lang="en-US" altLang="zh-CN" sz="1800" dirty="0"/>
              <a:t>:</a:t>
            </a:r>
          </a:p>
          <a:p>
            <a:pPr indent="-6351" algn="l"/>
            <a:r>
              <a:rPr lang="en-US" altLang="zh-CN" sz="1800" dirty="0" smtClean="0"/>
              <a:t>        String</a:t>
            </a:r>
            <a:r>
              <a:rPr lang="en-US" altLang="zh-CN" sz="1800" dirty="0"/>
              <a:t>( ){p=NULL;}                            </a:t>
            </a:r>
            <a:r>
              <a:rPr lang="en-US" altLang="zh-CN" sz="1800" dirty="0" smtClean="0"/>
              <a:t>	 </a:t>
            </a:r>
            <a:r>
              <a:rPr lang="en-US" altLang="zh-CN" sz="1800" dirty="0"/>
              <a:t>//</a:t>
            </a:r>
            <a:r>
              <a:rPr lang="zh-CN" altLang="en-US" sz="1800" dirty="0"/>
              <a:t>默认构造函数</a:t>
            </a:r>
          </a:p>
          <a:p>
            <a:pPr indent="-6351" algn="l"/>
            <a:r>
              <a:rPr lang="en-US" altLang="zh-CN" sz="1800" dirty="0" smtClean="0"/>
              <a:t>        String(char </a:t>
            </a:r>
            <a:r>
              <a:rPr lang="en-US" altLang="zh-CN" sz="1800" dirty="0"/>
              <a:t>*</a:t>
            </a:r>
            <a:r>
              <a:rPr lang="en-US" altLang="zh-CN" sz="1800" dirty="0" err="1"/>
              <a:t>str</a:t>
            </a:r>
            <a:r>
              <a:rPr lang="en-US" altLang="zh-CN" sz="1800" dirty="0"/>
              <a:t>);                            </a:t>
            </a:r>
            <a:r>
              <a:rPr lang="en-US" altLang="zh-CN" sz="1800" dirty="0" smtClean="0"/>
              <a:t>	//</a:t>
            </a:r>
            <a:r>
              <a:rPr lang="zh-CN" altLang="en-US" sz="1800" dirty="0"/>
              <a:t>构造函数</a:t>
            </a:r>
          </a:p>
          <a:p>
            <a:pPr indent="-6351" algn="l"/>
            <a:r>
              <a:rPr lang="en-US" altLang="zh-CN" sz="1800" dirty="0" smtClean="0"/>
              <a:t>        void </a:t>
            </a:r>
            <a:r>
              <a:rPr lang="en-US" altLang="zh-CN" sz="1800" dirty="0"/>
              <a:t>display( );</a:t>
            </a:r>
          </a:p>
          <a:p>
            <a:pPr indent="-6351" algn="l"/>
            <a:r>
              <a:rPr lang="en-US" altLang="zh-CN" sz="1800" dirty="0"/>
              <a:t>private:</a:t>
            </a:r>
          </a:p>
          <a:p>
            <a:pPr indent="-6351" algn="l"/>
            <a:r>
              <a:rPr lang="en-US" altLang="zh-CN" sz="1800" dirty="0" smtClean="0"/>
              <a:t>        char </a:t>
            </a:r>
            <a:r>
              <a:rPr lang="en-US" altLang="zh-CN" sz="1800" dirty="0"/>
              <a:t>*p;                                      </a:t>
            </a:r>
            <a:r>
              <a:rPr lang="en-US" altLang="zh-CN" sz="1800" dirty="0" smtClean="0"/>
              <a:t>	 </a:t>
            </a:r>
            <a:r>
              <a:rPr lang="en-US" altLang="zh-CN" sz="1800" dirty="0"/>
              <a:t>//</a:t>
            </a:r>
            <a:r>
              <a:rPr lang="zh-CN" altLang="en-US" sz="1800" dirty="0"/>
              <a:t>字符型指针，用于指向字符串</a:t>
            </a:r>
          </a:p>
          <a:p>
            <a:pPr indent="-6351" algn="l"/>
            <a:r>
              <a:rPr lang="zh-CN" altLang="en-US" sz="1800" dirty="0"/>
              <a:t>};</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88896401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subTitle" idx="1"/>
          </p:nvPr>
        </p:nvSpPr>
        <p:spPr>
          <a:xfrm>
            <a:off x="190928" y="765498"/>
            <a:ext cx="8963595" cy="5992612"/>
          </a:xfrm>
          <a:noFill/>
        </p:spPr>
        <p:txBody>
          <a:bodyPr/>
          <a:lstStyle/>
          <a:p>
            <a:pPr indent="-6351" algn="l"/>
            <a:r>
              <a:rPr lang="en-US" altLang="zh-CN" sz="1800" dirty="0" err="1"/>
              <a:t>String∷String</a:t>
            </a:r>
            <a:r>
              <a:rPr lang="en-US" altLang="zh-CN" sz="1800" dirty="0"/>
              <a:t>(char *</a:t>
            </a:r>
            <a:r>
              <a:rPr lang="en-US" altLang="zh-CN" sz="1800" dirty="0" err="1"/>
              <a:t>str</a:t>
            </a:r>
            <a:r>
              <a:rPr lang="en-US" altLang="zh-CN" sz="1800" dirty="0"/>
              <a:t>)                          //</a:t>
            </a:r>
            <a:r>
              <a:rPr lang="zh-CN" altLang="en-US" sz="1800" dirty="0"/>
              <a:t>定义构造函数</a:t>
            </a:r>
          </a:p>
          <a:p>
            <a:pPr indent="-6351" algn="l"/>
            <a:r>
              <a:rPr lang="zh-CN" altLang="en-US" sz="1800" dirty="0" smtClean="0"/>
              <a:t>{   </a:t>
            </a:r>
            <a:r>
              <a:rPr lang="en-US" altLang="zh-CN" sz="1800" dirty="0" smtClean="0"/>
              <a:t>p=</a:t>
            </a:r>
            <a:r>
              <a:rPr lang="en-US" altLang="zh-CN" sz="1800" dirty="0" err="1" smtClean="0"/>
              <a:t>str</a:t>
            </a:r>
            <a:r>
              <a:rPr lang="en-US" altLang="zh-CN" sz="1800" dirty="0" smtClean="0"/>
              <a:t>;    }                                           </a:t>
            </a:r>
            <a:r>
              <a:rPr lang="en-US" altLang="zh-CN" sz="1800" dirty="0"/>
              <a:t>//</a:t>
            </a:r>
            <a:r>
              <a:rPr lang="zh-CN" altLang="en-US" sz="1800" dirty="0"/>
              <a:t>使</a:t>
            </a:r>
            <a:r>
              <a:rPr lang="en-US" altLang="zh-CN" sz="1800" dirty="0"/>
              <a:t>p</a:t>
            </a:r>
            <a:r>
              <a:rPr lang="zh-CN" altLang="en-US" sz="1800" dirty="0"/>
              <a:t>指向实参字符串</a:t>
            </a:r>
          </a:p>
          <a:p>
            <a:pPr indent="-6351" algn="l"/>
            <a:r>
              <a:rPr lang="en-US" altLang="zh-CN" sz="1800" dirty="0" smtClean="0"/>
              <a:t>void </a:t>
            </a:r>
            <a:r>
              <a:rPr lang="en-US" altLang="zh-CN" sz="1800" dirty="0" err="1"/>
              <a:t>String∷display</a:t>
            </a:r>
            <a:r>
              <a:rPr lang="en-US" altLang="zh-CN" sz="1800" dirty="0"/>
              <a:t>( )                             //</a:t>
            </a:r>
            <a:r>
              <a:rPr lang="zh-CN" altLang="en-US" sz="1800" dirty="0"/>
              <a:t>输出</a:t>
            </a:r>
            <a:r>
              <a:rPr lang="en-US" altLang="zh-CN" sz="1800" dirty="0"/>
              <a:t>p</a:t>
            </a:r>
            <a:r>
              <a:rPr lang="zh-CN" altLang="en-US" sz="1800" dirty="0"/>
              <a:t>所指向的字符串</a:t>
            </a:r>
          </a:p>
          <a:p>
            <a:pPr indent="-6351" algn="l"/>
            <a:r>
              <a:rPr lang="zh-CN" altLang="en-US" sz="1800" dirty="0" smtClean="0"/>
              <a:t>{    </a:t>
            </a:r>
            <a:r>
              <a:rPr lang="en-US" altLang="zh-CN" sz="1800" dirty="0" err="1" smtClean="0"/>
              <a:t>cout</a:t>
            </a:r>
            <a:r>
              <a:rPr lang="en-US" altLang="zh-CN" sz="1800" dirty="0"/>
              <a:t>&lt;&lt;p</a:t>
            </a:r>
            <a:r>
              <a:rPr lang="en-US" altLang="zh-CN" sz="1800" dirty="0" smtClean="0"/>
              <a:t>;    }</a:t>
            </a:r>
            <a:endParaRPr lang="en-US" altLang="zh-CN" sz="1800" dirty="0"/>
          </a:p>
          <a:p>
            <a:pPr indent="-6351" algn="l"/>
            <a:endParaRPr lang="en-US" altLang="zh-CN" sz="1800" dirty="0"/>
          </a:p>
          <a:p>
            <a:pPr indent="-6351" algn="l"/>
            <a:r>
              <a:rPr lang="en-US" altLang="zh-CN" sz="1800" dirty="0" err="1"/>
              <a:t>int</a:t>
            </a:r>
            <a:r>
              <a:rPr lang="en-US" altLang="zh-CN" sz="1800" dirty="0"/>
              <a:t> main( )</a:t>
            </a:r>
          </a:p>
          <a:p>
            <a:pPr indent="-6351" algn="l"/>
            <a:r>
              <a:rPr lang="en-US" altLang="zh-CN" sz="1800" dirty="0" smtClean="0"/>
              <a:t>{</a:t>
            </a:r>
          </a:p>
          <a:p>
            <a:pPr indent="-6351" algn="l"/>
            <a:r>
              <a:rPr lang="en-US" altLang="zh-CN" sz="1800" dirty="0"/>
              <a:t> </a:t>
            </a:r>
            <a:r>
              <a:rPr lang="en-US" altLang="zh-CN" sz="1800" dirty="0" smtClean="0"/>
              <a:t>        String </a:t>
            </a:r>
            <a:r>
              <a:rPr lang="en-US" altLang="zh-CN" sz="1800" dirty="0"/>
              <a:t>string1(″Hello″),string2(″Book″);</a:t>
            </a:r>
          </a:p>
          <a:p>
            <a:pPr indent="-6351" algn="l"/>
            <a:r>
              <a:rPr lang="en-US" altLang="zh-CN" sz="1800" dirty="0" smtClean="0"/>
              <a:t>         string1.display</a:t>
            </a:r>
            <a:r>
              <a:rPr lang="en-US" altLang="zh-CN" sz="1800" dirty="0"/>
              <a:t>( );</a:t>
            </a:r>
          </a:p>
          <a:p>
            <a:pPr indent="-6351" algn="l"/>
            <a:r>
              <a:rPr lang="en-US" altLang="zh-CN" sz="1800" dirty="0" smtClean="0"/>
              <a:t>         </a:t>
            </a:r>
            <a:r>
              <a:rPr lang="en-US" altLang="zh-CN" sz="1800" dirty="0" err="1" smtClean="0"/>
              <a:t>cout</a:t>
            </a:r>
            <a:r>
              <a:rPr lang="en-US" altLang="zh-CN" sz="1800" dirty="0"/>
              <a:t>&lt;&lt;</a:t>
            </a:r>
            <a:r>
              <a:rPr lang="en-US" altLang="zh-CN" sz="1800" dirty="0" err="1"/>
              <a:t>endl</a:t>
            </a:r>
            <a:r>
              <a:rPr lang="en-US" altLang="zh-CN" sz="1800" dirty="0"/>
              <a:t>;</a:t>
            </a:r>
          </a:p>
          <a:p>
            <a:pPr indent="-6351" algn="l"/>
            <a:r>
              <a:rPr lang="en-US" altLang="zh-CN" sz="1800" dirty="0" smtClean="0"/>
              <a:t>         string2.display</a:t>
            </a:r>
            <a:r>
              <a:rPr lang="en-US" altLang="zh-CN" sz="1800" dirty="0"/>
              <a:t>( );</a:t>
            </a:r>
          </a:p>
          <a:p>
            <a:pPr indent="-6351" algn="l"/>
            <a:r>
              <a:rPr lang="en-US" altLang="zh-CN" sz="1800" dirty="0" smtClean="0"/>
              <a:t>         return </a:t>
            </a:r>
            <a:r>
              <a:rPr lang="en-US" altLang="zh-CN" sz="1800" dirty="0"/>
              <a:t>0;</a:t>
            </a:r>
          </a:p>
          <a:p>
            <a:pPr indent="-6351" algn="l"/>
            <a:r>
              <a:rPr lang="en-US" altLang="zh-CN" sz="1800" dirty="0"/>
              <a:t>}</a:t>
            </a:r>
            <a:endParaRPr lang="zh-CN" altLang="en-US" sz="1800" dirty="0"/>
          </a:p>
          <a:p>
            <a:pPr indent="-6351" algn="l"/>
            <a:r>
              <a:rPr lang="zh-CN" altLang="en-US" dirty="0" smtClean="0"/>
              <a:t>运行结果为</a:t>
            </a:r>
          </a:p>
          <a:p>
            <a:pPr indent="-6351" algn="l"/>
            <a:r>
              <a:rPr lang="en-US" altLang="zh-CN" sz="1800" dirty="0"/>
              <a:t>Hello</a:t>
            </a:r>
          </a:p>
          <a:p>
            <a:pPr indent="-6351" algn="l"/>
            <a:r>
              <a:rPr lang="en-US" altLang="zh-CN" sz="1800" dirty="0"/>
              <a:t>Book</a:t>
            </a:r>
            <a:endParaRPr lang="zh-CN" altLang="en-US" sz="18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21177361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subTitle" idx="1"/>
          </p:nvPr>
        </p:nvSpPr>
        <p:spPr>
          <a:xfrm>
            <a:off x="190928" y="533524"/>
            <a:ext cx="11668887" cy="5992612"/>
          </a:xfrm>
          <a:noFill/>
        </p:spPr>
        <p:txBody>
          <a:bodyPr/>
          <a:lstStyle/>
          <a:p>
            <a:pPr indent="-6351" algn="l"/>
            <a:r>
              <a:rPr lang="zh-CN" altLang="en-US" sz="2400" dirty="0" smtClean="0"/>
              <a:t>(2) 有了这个基础后，再增加其他必要的内容。现在增加对运算符重载的部分。为便于编写和调试，先重载一个运算符</a:t>
            </a:r>
            <a:r>
              <a:rPr lang="zh-CN" altLang="en-US" sz="2400" dirty="0" smtClean="0">
                <a:latin typeface="Arial" panose="020B0604020202020204" pitchFamily="34" charset="0"/>
              </a:rPr>
              <a:t>“</a:t>
            </a:r>
            <a:r>
              <a:rPr lang="zh-CN" altLang="en-US" sz="2400" dirty="0" smtClean="0"/>
              <a:t>&gt;</a:t>
            </a:r>
            <a:r>
              <a:rPr lang="zh-CN" altLang="en-US" sz="2400" dirty="0" smtClean="0">
                <a:latin typeface="Arial" panose="020B0604020202020204" pitchFamily="34" charset="0"/>
              </a:rPr>
              <a:t>”</a:t>
            </a:r>
            <a:r>
              <a:rPr lang="zh-CN" altLang="en-US" sz="2400" dirty="0" smtClean="0"/>
              <a:t>。程序如下： </a:t>
            </a:r>
          </a:p>
          <a:p>
            <a:pPr indent="-6351" algn="l"/>
            <a:r>
              <a:rPr lang="zh-CN" altLang="en-US" sz="1800" dirty="0"/>
              <a:t>#</a:t>
            </a:r>
            <a:r>
              <a:rPr lang="en-US" altLang="zh-CN" sz="1800" dirty="0"/>
              <a:t>include &lt;</a:t>
            </a:r>
            <a:r>
              <a:rPr lang="en-US" altLang="zh-CN" sz="1800" dirty="0" err="1"/>
              <a:t>iostream</a:t>
            </a:r>
            <a:r>
              <a:rPr lang="en-US" altLang="zh-CN" sz="1800" dirty="0"/>
              <a:t>&gt;</a:t>
            </a:r>
          </a:p>
          <a:p>
            <a:pPr indent="-6351" algn="l"/>
            <a:r>
              <a:rPr lang="en-US" altLang="zh-CN" sz="1800" dirty="0"/>
              <a:t>#include &lt;string&gt;</a:t>
            </a:r>
          </a:p>
          <a:p>
            <a:pPr indent="-6351" algn="l"/>
            <a:r>
              <a:rPr lang="en-US" altLang="zh-CN" sz="1800" dirty="0"/>
              <a:t>using namespace </a:t>
            </a:r>
            <a:r>
              <a:rPr lang="en-US" altLang="zh-CN" sz="1800" dirty="0" err="1"/>
              <a:t>std</a:t>
            </a:r>
            <a:r>
              <a:rPr lang="en-US" altLang="zh-CN" sz="1800" dirty="0"/>
              <a:t>;</a:t>
            </a:r>
          </a:p>
          <a:p>
            <a:pPr indent="-6351" algn="l"/>
            <a:r>
              <a:rPr lang="en-US" altLang="zh-CN" sz="1800" dirty="0"/>
              <a:t>class String</a:t>
            </a:r>
          </a:p>
          <a:p>
            <a:pPr indent="-6351" algn="l"/>
            <a:r>
              <a:rPr lang="en-US" altLang="zh-CN" sz="1800" dirty="0" smtClean="0"/>
              <a:t>{</a:t>
            </a:r>
          </a:p>
          <a:p>
            <a:pPr indent="-6351" algn="l"/>
            <a:r>
              <a:rPr lang="en-US" altLang="zh-CN" sz="1800" dirty="0" smtClean="0"/>
              <a:t>public</a:t>
            </a:r>
            <a:r>
              <a:rPr lang="en-US" altLang="zh-CN" sz="1800" dirty="0"/>
              <a:t>:</a:t>
            </a:r>
          </a:p>
          <a:p>
            <a:pPr indent="-6351" algn="l"/>
            <a:r>
              <a:rPr lang="en-US" altLang="zh-CN" sz="1800" dirty="0" smtClean="0"/>
              <a:t>        String</a:t>
            </a:r>
            <a:r>
              <a:rPr lang="en-US" altLang="zh-CN" sz="1800" dirty="0"/>
              <a:t>( ){p=NULL;}</a:t>
            </a:r>
          </a:p>
          <a:p>
            <a:pPr indent="-6351" algn="l"/>
            <a:r>
              <a:rPr lang="en-US" altLang="zh-CN" sz="1800" dirty="0" smtClean="0"/>
              <a:t>        String(char </a:t>
            </a:r>
            <a:r>
              <a:rPr lang="en-US" altLang="zh-CN" sz="1800" dirty="0"/>
              <a:t>*</a:t>
            </a:r>
            <a:r>
              <a:rPr lang="en-US" altLang="zh-CN" sz="1800" dirty="0" err="1"/>
              <a:t>str</a:t>
            </a:r>
            <a:r>
              <a:rPr lang="en-US" altLang="zh-CN" sz="1800" dirty="0"/>
              <a:t>);</a:t>
            </a:r>
          </a:p>
          <a:p>
            <a:pPr indent="-6351" algn="l"/>
            <a:r>
              <a:rPr lang="en-US" altLang="zh-CN" sz="1800" dirty="0" smtClean="0"/>
              <a:t>        </a:t>
            </a:r>
            <a:r>
              <a:rPr lang="en-US" altLang="zh-CN" sz="1800" dirty="0" smtClean="0">
                <a:solidFill>
                  <a:schemeClr val="bg2"/>
                </a:solidFill>
              </a:rPr>
              <a:t>friend </a:t>
            </a:r>
            <a:r>
              <a:rPr lang="en-US" altLang="zh-CN" sz="1800" dirty="0">
                <a:solidFill>
                  <a:schemeClr val="bg2"/>
                </a:solidFill>
              </a:rPr>
              <a:t>bool operator&gt;</a:t>
            </a:r>
            <a:r>
              <a:rPr lang="en-US" altLang="zh-CN" sz="1800" dirty="0"/>
              <a:t>(</a:t>
            </a:r>
            <a:r>
              <a:rPr lang="en-US" altLang="zh-CN" sz="1800" b="1" dirty="0">
                <a:solidFill>
                  <a:srgbClr val="00B050"/>
                </a:solidFill>
              </a:rPr>
              <a:t>String &amp;string1,String &amp;string2</a:t>
            </a:r>
            <a:r>
              <a:rPr lang="en-US" altLang="zh-CN" sz="1800" dirty="0" smtClean="0"/>
              <a:t>);	//</a:t>
            </a:r>
            <a:r>
              <a:rPr lang="zh-CN" altLang="en-US" sz="1800" dirty="0"/>
              <a:t>声明运算符函数为友元函数</a:t>
            </a:r>
          </a:p>
          <a:p>
            <a:pPr indent="-6351" algn="l"/>
            <a:r>
              <a:rPr lang="en-US" altLang="zh-CN" sz="1800" dirty="0" smtClean="0"/>
              <a:t>        void </a:t>
            </a:r>
            <a:r>
              <a:rPr lang="en-US" altLang="zh-CN" sz="1800" dirty="0"/>
              <a:t>display( );</a:t>
            </a:r>
          </a:p>
          <a:p>
            <a:pPr indent="-6351" algn="l"/>
            <a:r>
              <a:rPr lang="en-US" altLang="zh-CN" sz="1800" dirty="0"/>
              <a:t>private:</a:t>
            </a:r>
          </a:p>
          <a:p>
            <a:pPr indent="-6351" algn="l"/>
            <a:r>
              <a:rPr lang="en-US" altLang="zh-CN" sz="1800" dirty="0" smtClean="0"/>
              <a:t>        char </a:t>
            </a:r>
            <a:r>
              <a:rPr lang="en-US" altLang="zh-CN" sz="1800" dirty="0"/>
              <a:t>*p;                                       //</a:t>
            </a:r>
            <a:r>
              <a:rPr lang="zh-CN" altLang="en-US" sz="1800" dirty="0"/>
              <a:t>字符型指针，用于指向字符串</a:t>
            </a:r>
          </a:p>
          <a:p>
            <a:pPr indent="-6351" algn="l"/>
            <a:r>
              <a:rPr lang="zh-CN" altLang="en-US" sz="1800" dirty="0"/>
              <a:t>};</a:t>
            </a:r>
          </a:p>
          <a:p>
            <a:pPr indent="-6351" algn="l"/>
            <a:r>
              <a:rPr lang="en-US" altLang="zh-CN" sz="1800" dirty="0" err="1"/>
              <a:t>String∷String</a:t>
            </a:r>
            <a:r>
              <a:rPr lang="en-US" altLang="zh-CN" sz="1800" dirty="0"/>
              <a:t>(char *</a:t>
            </a:r>
            <a:r>
              <a:rPr lang="en-US" altLang="zh-CN" sz="1800" dirty="0" err="1"/>
              <a:t>str</a:t>
            </a:r>
            <a:r>
              <a:rPr lang="en-US" altLang="zh-CN" sz="1800" dirty="0"/>
              <a:t>)</a:t>
            </a:r>
          </a:p>
          <a:p>
            <a:pPr indent="-6351" algn="l"/>
            <a:r>
              <a:rPr lang="en-US" altLang="zh-CN" sz="1800" dirty="0" smtClean="0"/>
              <a:t>{   p=</a:t>
            </a:r>
            <a:r>
              <a:rPr lang="en-US" altLang="zh-CN" sz="1800" dirty="0" err="1" smtClean="0"/>
              <a:t>str</a:t>
            </a:r>
            <a:r>
              <a:rPr lang="en-US" altLang="zh-CN" sz="1800" dirty="0" smtClean="0"/>
              <a:t>;   }</a:t>
            </a:r>
            <a:endParaRPr lang="en-US" altLang="zh-CN" sz="18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33620999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subTitle" idx="1"/>
          </p:nvPr>
        </p:nvSpPr>
        <p:spPr>
          <a:xfrm>
            <a:off x="190928" y="632122"/>
            <a:ext cx="12007421" cy="6326064"/>
          </a:xfrm>
          <a:noFill/>
        </p:spPr>
        <p:txBody>
          <a:bodyPr/>
          <a:lstStyle/>
          <a:p>
            <a:pPr indent="-6351" algn="l"/>
            <a:r>
              <a:rPr lang="en-US" altLang="zh-CN" sz="1800" dirty="0" smtClean="0"/>
              <a:t>void </a:t>
            </a:r>
            <a:r>
              <a:rPr lang="en-US" altLang="zh-CN" sz="1800" dirty="0" err="1"/>
              <a:t>String∷display</a:t>
            </a:r>
            <a:r>
              <a:rPr lang="en-US" altLang="zh-CN" sz="1800" dirty="0"/>
              <a:t>( )                             //</a:t>
            </a:r>
            <a:r>
              <a:rPr lang="zh-CN" altLang="en-US" sz="1800" dirty="0"/>
              <a:t>输出</a:t>
            </a:r>
            <a:r>
              <a:rPr lang="en-US" altLang="zh-CN" sz="1800" dirty="0"/>
              <a:t>p</a:t>
            </a:r>
            <a:r>
              <a:rPr lang="zh-CN" altLang="en-US" sz="1800" dirty="0"/>
              <a:t>所指向的字符串</a:t>
            </a:r>
          </a:p>
          <a:p>
            <a:pPr indent="-6351" algn="l"/>
            <a:r>
              <a:rPr lang="zh-CN" altLang="en-US" sz="1800" dirty="0"/>
              <a:t>{</a:t>
            </a:r>
            <a:r>
              <a:rPr lang="en-US" altLang="zh-CN" sz="1800" dirty="0" err="1"/>
              <a:t>cout</a:t>
            </a:r>
            <a:r>
              <a:rPr lang="en-US" altLang="zh-CN" sz="1800" dirty="0"/>
              <a:t>&lt;&lt;p;}</a:t>
            </a:r>
          </a:p>
          <a:p>
            <a:pPr indent="-6351" algn="l"/>
            <a:r>
              <a:rPr lang="en-US" altLang="zh-CN" sz="1800" dirty="0">
                <a:solidFill>
                  <a:schemeClr val="bg2"/>
                </a:solidFill>
              </a:rPr>
              <a:t>bool operator&gt;</a:t>
            </a:r>
            <a:r>
              <a:rPr lang="en-US" altLang="zh-CN" sz="1800" dirty="0"/>
              <a:t>(</a:t>
            </a:r>
            <a:r>
              <a:rPr lang="en-US" altLang="zh-CN" sz="1800" b="1" dirty="0">
                <a:solidFill>
                  <a:srgbClr val="00B050"/>
                </a:solidFill>
              </a:rPr>
              <a:t>String &amp;string1,String &amp;string2</a:t>
            </a:r>
            <a:r>
              <a:rPr lang="en-US" altLang="zh-CN" sz="1800" dirty="0"/>
              <a:t>)      //</a:t>
            </a:r>
            <a:r>
              <a:rPr lang="zh-CN" altLang="en-US" sz="1800" dirty="0"/>
              <a:t>定义运算符重载函数</a:t>
            </a:r>
          </a:p>
          <a:p>
            <a:pPr indent="-6351" algn="l"/>
            <a:r>
              <a:rPr lang="zh-CN" altLang="en-US" sz="1800" dirty="0" smtClean="0"/>
              <a:t>{</a:t>
            </a:r>
            <a:endParaRPr lang="en-US" altLang="zh-CN" sz="1800" dirty="0" smtClean="0"/>
          </a:p>
          <a:p>
            <a:pPr indent="-6351" algn="l"/>
            <a:r>
              <a:rPr lang="en-US" altLang="zh-CN" sz="1800" dirty="0" smtClean="0"/>
              <a:t>        if(</a:t>
            </a:r>
            <a:r>
              <a:rPr lang="en-US" altLang="zh-CN" sz="1800" dirty="0" err="1" smtClean="0"/>
              <a:t>strcmp</a:t>
            </a:r>
            <a:r>
              <a:rPr lang="en-US" altLang="zh-CN" sz="1800" dirty="0" smtClean="0"/>
              <a:t>(string1.p,string2.p</a:t>
            </a:r>
            <a:r>
              <a:rPr lang="en-US" altLang="zh-CN" sz="1800" dirty="0"/>
              <a:t>)&gt;0)</a:t>
            </a:r>
          </a:p>
          <a:p>
            <a:pPr indent="-6351" algn="l"/>
            <a:r>
              <a:rPr lang="en-US" altLang="zh-CN" sz="1800" dirty="0" smtClean="0"/>
              <a:t>        	return </a:t>
            </a:r>
            <a:r>
              <a:rPr lang="en-US" altLang="zh-CN" sz="1800" dirty="0"/>
              <a:t>true;</a:t>
            </a:r>
          </a:p>
          <a:p>
            <a:pPr indent="-6351" algn="l"/>
            <a:r>
              <a:rPr lang="en-US" altLang="zh-CN" sz="1800" dirty="0" smtClean="0"/>
              <a:t>         else </a:t>
            </a:r>
          </a:p>
          <a:p>
            <a:pPr indent="-6351" algn="l"/>
            <a:r>
              <a:rPr lang="en-US" altLang="zh-CN" sz="1800" dirty="0"/>
              <a:t> </a:t>
            </a:r>
            <a:r>
              <a:rPr lang="en-US" altLang="zh-CN" sz="1800" dirty="0" smtClean="0"/>
              <a:t>                   return </a:t>
            </a:r>
            <a:r>
              <a:rPr lang="en-US" altLang="zh-CN" sz="1800" dirty="0"/>
              <a:t>false;</a:t>
            </a:r>
          </a:p>
          <a:p>
            <a:pPr indent="-6351" algn="l"/>
            <a:r>
              <a:rPr lang="en-US" altLang="zh-CN" sz="1800" dirty="0"/>
              <a:t>}</a:t>
            </a:r>
          </a:p>
          <a:p>
            <a:pPr indent="-6351" algn="l"/>
            <a:endParaRPr lang="en-US" altLang="zh-CN" sz="1800" dirty="0"/>
          </a:p>
          <a:p>
            <a:pPr indent="-6351" algn="l"/>
            <a:r>
              <a:rPr lang="en-US" altLang="zh-CN" sz="1800" dirty="0" err="1"/>
              <a:t>int</a:t>
            </a:r>
            <a:r>
              <a:rPr lang="en-US" altLang="zh-CN" sz="1800" dirty="0"/>
              <a:t> main( )</a:t>
            </a:r>
          </a:p>
          <a:p>
            <a:pPr indent="-6351" algn="l"/>
            <a:r>
              <a:rPr lang="en-US" altLang="zh-CN" sz="1800" dirty="0" smtClean="0"/>
              <a:t>{</a:t>
            </a:r>
          </a:p>
          <a:p>
            <a:pPr indent="-6351" algn="l"/>
            <a:r>
              <a:rPr lang="en-US" altLang="zh-CN" sz="1800" dirty="0"/>
              <a:t> </a:t>
            </a:r>
            <a:r>
              <a:rPr lang="en-US" altLang="zh-CN" sz="1800" dirty="0" smtClean="0"/>
              <a:t>       String </a:t>
            </a:r>
            <a:r>
              <a:rPr lang="en-US" altLang="zh-CN" sz="1800" dirty="0"/>
              <a:t>string1(″Hello</a:t>
            </a:r>
            <a:r>
              <a:rPr lang="en-US" altLang="zh-CN" sz="1800" dirty="0" smtClean="0"/>
              <a:t>″),  string2</a:t>
            </a:r>
            <a:r>
              <a:rPr lang="en-US" altLang="zh-CN" sz="1800" dirty="0"/>
              <a:t>(″Book″);</a:t>
            </a:r>
          </a:p>
          <a:p>
            <a:pPr indent="-6351" algn="l"/>
            <a:r>
              <a:rPr lang="en-US" altLang="zh-CN" sz="1800" dirty="0" smtClean="0"/>
              <a:t>        </a:t>
            </a:r>
            <a:r>
              <a:rPr lang="en-US" altLang="zh-CN" sz="1800" dirty="0" err="1" smtClean="0"/>
              <a:t>cout</a:t>
            </a:r>
            <a:r>
              <a:rPr lang="en-US" altLang="zh-CN" sz="1800" dirty="0"/>
              <a:t>&lt;&lt;(string1&gt;string2)&lt;&lt;</a:t>
            </a:r>
            <a:r>
              <a:rPr lang="en-US" altLang="zh-CN" sz="1800" dirty="0" err="1"/>
              <a:t>endl</a:t>
            </a:r>
            <a:r>
              <a:rPr lang="en-US" altLang="zh-CN" sz="1800" dirty="0"/>
              <a:t>;</a:t>
            </a:r>
          </a:p>
          <a:p>
            <a:pPr indent="-6351" algn="l"/>
            <a:r>
              <a:rPr lang="en-US" altLang="zh-CN" sz="1800" dirty="0"/>
              <a:t>}</a:t>
            </a:r>
            <a:endParaRPr lang="zh-CN" altLang="en-US" sz="1800" dirty="0"/>
          </a:p>
          <a:p>
            <a:pPr indent="-6351" algn="l"/>
            <a:r>
              <a:rPr lang="zh-CN" altLang="en-US" sz="2400" dirty="0" smtClean="0"/>
              <a:t>程序运行结果为1</a:t>
            </a:r>
          </a:p>
          <a:p>
            <a:pPr indent="-6351" algn="l"/>
            <a:r>
              <a:rPr lang="zh-CN" altLang="en-US" sz="2400" dirty="0" smtClean="0"/>
              <a:t>这只是一个并不很完善的程序，但是，已经完成了实质性的工作了，运算符重载成功了。其他两个运算符的重载如法炮制即可。</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01580713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subTitle" idx="1"/>
          </p:nvPr>
        </p:nvSpPr>
        <p:spPr>
          <a:xfrm>
            <a:off x="266527" y="693490"/>
            <a:ext cx="11809312" cy="5992612"/>
          </a:xfrm>
          <a:noFill/>
        </p:spPr>
        <p:txBody>
          <a:bodyPr/>
          <a:lstStyle/>
          <a:p>
            <a:pPr indent="-6351" algn="l"/>
            <a:r>
              <a:rPr lang="zh-CN" altLang="en-US" sz="2400" dirty="0" smtClean="0"/>
              <a:t>(3) 扩展到对3个运算符重载。</a:t>
            </a:r>
          </a:p>
          <a:p>
            <a:pPr indent="-6351" algn="l"/>
            <a:r>
              <a:rPr lang="zh-CN" altLang="en-US" sz="2400" dirty="0" smtClean="0"/>
              <a:t>在</a:t>
            </a:r>
            <a:r>
              <a:rPr lang="en-US" altLang="zh-CN" sz="2400" dirty="0" smtClean="0"/>
              <a:t>String</a:t>
            </a:r>
            <a:r>
              <a:rPr lang="zh-CN" altLang="en-US" sz="2400" dirty="0" smtClean="0"/>
              <a:t>类体中声明3个成员函数： </a:t>
            </a:r>
          </a:p>
          <a:p>
            <a:pPr indent="-6351" algn="l"/>
            <a:r>
              <a:rPr lang="en-US" altLang="zh-CN" sz="2400" dirty="0"/>
              <a:t>friend bool </a:t>
            </a:r>
            <a:r>
              <a:rPr lang="en-US" altLang="zh-CN" sz="2400" dirty="0">
                <a:solidFill>
                  <a:schemeClr val="bg2"/>
                </a:solidFill>
              </a:rPr>
              <a:t>operator&gt;</a:t>
            </a:r>
            <a:r>
              <a:rPr lang="en-US" altLang="zh-CN" sz="2400" dirty="0"/>
              <a:t> (String &amp;string1, String &amp;string2);</a:t>
            </a:r>
          </a:p>
          <a:p>
            <a:pPr indent="-6351" algn="l"/>
            <a:r>
              <a:rPr lang="en-US" altLang="zh-CN" sz="2400" dirty="0"/>
              <a:t>friend bool </a:t>
            </a:r>
            <a:r>
              <a:rPr lang="en-US" altLang="zh-CN" sz="2400" dirty="0">
                <a:solidFill>
                  <a:schemeClr val="bg2"/>
                </a:solidFill>
              </a:rPr>
              <a:t>operator&lt; </a:t>
            </a:r>
            <a:r>
              <a:rPr lang="en-US" altLang="zh-CN" sz="2400" dirty="0"/>
              <a:t>(String &amp;string1, String &amp;string2);</a:t>
            </a:r>
          </a:p>
          <a:p>
            <a:pPr indent="-6351" algn="l"/>
            <a:r>
              <a:rPr lang="en-US" altLang="zh-CN" sz="2400" dirty="0"/>
              <a:t>friend bool </a:t>
            </a:r>
            <a:r>
              <a:rPr lang="en-US" altLang="zh-CN" sz="2400" dirty="0">
                <a:solidFill>
                  <a:schemeClr val="bg2"/>
                </a:solidFill>
              </a:rPr>
              <a:t>operator==</a:t>
            </a:r>
            <a:r>
              <a:rPr lang="en-US" altLang="zh-CN" sz="2400" dirty="0"/>
              <a:t>(String &amp;string1, String&amp; string2);</a:t>
            </a:r>
          </a:p>
          <a:p>
            <a:pPr indent="-6351" algn="l"/>
            <a:r>
              <a:rPr lang="zh-CN" altLang="en-US" sz="2400" dirty="0" smtClean="0"/>
              <a:t>在类外分别定义3个运算符重载函数： </a:t>
            </a:r>
          </a:p>
          <a:p>
            <a:pPr indent="-6351" algn="l"/>
            <a:r>
              <a:rPr lang="en-US" altLang="zh-CN" sz="2400" dirty="0"/>
              <a:t>bool operator&gt;(String &amp;string1,String &amp;string2)          //</a:t>
            </a:r>
            <a:r>
              <a:rPr lang="zh-CN" altLang="en-US" sz="2400" dirty="0"/>
              <a:t>对运算符</a:t>
            </a:r>
            <a:r>
              <a:rPr lang="zh-CN" altLang="en-US" sz="2400" dirty="0">
                <a:latin typeface="Arial" panose="020B0604020202020204" pitchFamily="34" charset="0"/>
              </a:rPr>
              <a:t>“</a:t>
            </a:r>
            <a:r>
              <a:rPr lang="zh-CN" altLang="en-US" sz="2400" dirty="0"/>
              <a:t>&gt;</a:t>
            </a:r>
            <a:r>
              <a:rPr lang="zh-CN" altLang="en-US" sz="2400" dirty="0">
                <a:latin typeface="Arial" panose="020B0604020202020204" pitchFamily="34" charset="0"/>
              </a:rPr>
              <a:t>”</a:t>
            </a:r>
            <a:r>
              <a:rPr lang="zh-CN" altLang="en-US" sz="2400" dirty="0"/>
              <a:t>重载</a:t>
            </a:r>
          </a:p>
          <a:p>
            <a:pPr indent="-6351" algn="l"/>
            <a:r>
              <a:rPr lang="zh-CN" altLang="en-US" sz="2400" dirty="0" smtClean="0"/>
              <a:t>{</a:t>
            </a:r>
            <a:endParaRPr lang="en-US" altLang="zh-CN" sz="2400" dirty="0" smtClean="0"/>
          </a:p>
          <a:p>
            <a:pPr indent="-6351" algn="l"/>
            <a:r>
              <a:rPr lang="en-US" altLang="zh-CN" sz="2400" dirty="0"/>
              <a:t> </a:t>
            </a:r>
            <a:r>
              <a:rPr lang="en-US" altLang="zh-CN" sz="2400" dirty="0" smtClean="0"/>
              <a:t>         if(</a:t>
            </a:r>
            <a:r>
              <a:rPr lang="en-US" altLang="zh-CN" sz="2400" dirty="0" err="1" smtClean="0"/>
              <a:t>strcmp</a:t>
            </a:r>
            <a:r>
              <a:rPr lang="en-US" altLang="zh-CN" sz="2400" dirty="0" smtClean="0"/>
              <a:t>(string1.p,string2.p</a:t>
            </a:r>
            <a:r>
              <a:rPr lang="en-US" altLang="zh-CN" sz="2400" dirty="0"/>
              <a:t>)&gt;0)</a:t>
            </a:r>
          </a:p>
          <a:p>
            <a:pPr indent="-6351" algn="l"/>
            <a:r>
              <a:rPr lang="en-US" altLang="zh-CN" sz="2400" dirty="0" smtClean="0"/>
              <a:t>                     return </a:t>
            </a:r>
            <a:r>
              <a:rPr lang="en-US" altLang="zh-CN" sz="2400" dirty="0"/>
              <a:t>true;</a:t>
            </a:r>
          </a:p>
          <a:p>
            <a:pPr indent="-6351" algn="l"/>
            <a:r>
              <a:rPr lang="en-US" altLang="zh-CN" sz="2400" dirty="0" smtClean="0"/>
              <a:t>          else</a:t>
            </a:r>
            <a:endParaRPr lang="en-US" altLang="zh-CN" sz="2400" dirty="0"/>
          </a:p>
          <a:p>
            <a:pPr indent="-6351" algn="l"/>
            <a:r>
              <a:rPr lang="en-US" altLang="zh-CN" sz="2400" dirty="0" smtClean="0"/>
              <a:t>               return </a:t>
            </a:r>
            <a:r>
              <a:rPr lang="en-US" altLang="zh-CN" sz="2400" dirty="0"/>
              <a:t>false;</a:t>
            </a:r>
          </a:p>
          <a:p>
            <a:pPr indent="-6351" algn="l"/>
            <a:r>
              <a:rPr lang="en-US" altLang="zh-CN" sz="2400" dirty="0" smtClean="0"/>
              <a:t>}</a:t>
            </a:r>
            <a:endParaRPr lang="en-US" altLang="zh-CN" sz="24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308139855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subTitle" idx="1"/>
          </p:nvPr>
        </p:nvSpPr>
        <p:spPr>
          <a:xfrm>
            <a:off x="528207" y="533524"/>
            <a:ext cx="9686720" cy="5992612"/>
          </a:xfrm>
          <a:noFill/>
        </p:spPr>
        <p:txBody>
          <a:bodyPr/>
          <a:lstStyle/>
          <a:p>
            <a:pPr indent="-6351" algn="l"/>
            <a:r>
              <a:rPr lang="en-US" altLang="zh-CN" sz="2000" dirty="0"/>
              <a:t>bool operator&lt;(String &amp;string1,String &amp;string2)          //</a:t>
            </a:r>
            <a:r>
              <a:rPr lang="zh-CN" altLang="en-US" sz="2000" dirty="0"/>
              <a:t>对运算符</a:t>
            </a:r>
            <a:r>
              <a:rPr lang="zh-CN" altLang="en-US" sz="2000" dirty="0">
                <a:latin typeface="Arial" panose="020B0604020202020204" pitchFamily="34" charset="0"/>
              </a:rPr>
              <a:t>“</a:t>
            </a:r>
            <a:r>
              <a:rPr lang="zh-CN" altLang="en-US" sz="2000" dirty="0"/>
              <a:t>&lt;</a:t>
            </a:r>
            <a:r>
              <a:rPr lang="zh-CN" altLang="en-US" sz="2000" dirty="0">
                <a:latin typeface="Arial" panose="020B0604020202020204" pitchFamily="34" charset="0"/>
              </a:rPr>
              <a:t>”</a:t>
            </a:r>
            <a:r>
              <a:rPr lang="zh-CN" altLang="en-US" sz="2000" dirty="0"/>
              <a:t>重载</a:t>
            </a:r>
          </a:p>
          <a:p>
            <a:pPr indent="-6351" algn="l"/>
            <a:r>
              <a:rPr lang="zh-CN" altLang="en-US" sz="2000" dirty="0"/>
              <a:t>{</a:t>
            </a:r>
            <a:endParaRPr lang="en-US" altLang="zh-CN" sz="2000" dirty="0"/>
          </a:p>
          <a:p>
            <a:pPr indent="-6351" algn="l"/>
            <a:r>
              <a:rPr lang="en-US" altLang="zh-CN" sz="2000" dirty="0"/>
              <a:t>         if(</a:t>
            </a:r>
            <a:r>
              <a:rPr lang="en-US" altLang="zh-CN" sz="2000" dirty="0" err="1"/>
              <a:t>strcmp</a:t>
            </a:r>
            <a:r>
              <a:rPr lang="en-US" altLang="zh-CN" sz="2000" dirty="0"/>
              <a:t>(string1.p,string2.p)&lt;0)</a:t>
            </a:r>
          </a:p>
          <a:p>
            <a:pPr indent="-6351" algn="l"/>
            <a:r>
              <a:rPr lang="en-US" altLang="zh-CN" sz="2000" dirty="0"/>
              <a:t>                 return true;</a:t>
            </a:r>
          </a:p>
          <a:p>
            <a:pPr indent="-6351" algn="l"/>
            <a:r>
              <a:rPr lang="en-US" altLang="zh-CN" sz="2000" dirty="0"/>
              <a:t>          else</a:t>
            </a:r>
          </a:p>
          <a:p>
            <a:pPr indent="-6351" algn="l"/>
            <a:r>
              <a:rPr lang="en-US" altLang="zh-CN" sz="2000" dirty="0" smtClean="0"/>
              <a:t>	return </a:t>
            </a:r>
            <a:r>
              <a:rPr lang="en-US" altLang="zh-CN" sz="2000" dirty="0"/>
              <a:t>false;</a:t>
            </a:r>
          </a:p>
          <a:p>
            <a:pPr indent="-6351" algn="l"/>
            <a:r>
              <a:rPr lang="en-US" altLang="zh-CN" sz="2000" dirty="0"/>
              <a:t>}</a:t>
            </a:r>
          </a:p>
          <a:p>
            <a:pPr indent="-6351" algn="l"/>
            <a:endParaRPr lang="en-US" altLang="zh-CN" sz="2000" dirty="0"/>
          </a:p>
          <a:p>
            <a:pPr indent="-6351" algn="l"/>
            <a:r>
              <a:rPr lang="en-US" altLang="zh-CN" sz="2000" dirty="0"/>
              <a:t>bool operator==(String &amp;string1,String &amp;string2)       //</a:t>
            </a:r>
            <a:r>
              <a:rPr lang="zh-CN" altLang="en-US" sz="2000" dirty="0"/>
              <a:t>对运算符</a:t>
            </a:r>
            <a:r>
              <a:rPr lang="zh-CN" altLang="en-US" sz="2000" dirty="0">
                <a:latin typeface="Arial" panose="020B0604020202020204" pitchFamily="34" charset="0"/>
              </a:rPr>
              <a:t>“</a:t>
            </a:r>
            <a:r>
              <a:rPr lang="zh-CN" altLang="en-US" sz="2000" dirty="0"/>
              <a:t>==</a:t>
            </a:r>
            <a:r>
              <a:rPr lang="zh-CN" altLang="en-US" sz="2000" dirty="0">
                <a:latin typeface="Arial" panose="020B0604020202020204" pitchFamily="34" charset="0"/>
              </a:rPr>
              <a:t>”</a:t>
            </a:r>
            <a:r>
              <a:rPr lang="zh-CN" altLang="en-US" sz="2000" dirty="0"/>
              <a:t>重载</a:t>
            </a:r>
          </a:p>
          <a:p>
            <a:pPr indent="-6351" algn="l"/>
            <a:r>
              <a:rPr lang="zh-CN" altLang="en-US" sz="2000" dirty="0" smtClean="0"/>
              <a:t>{</a:t>
            </a:r>
            <a:endParaRPr lang="en-US" altLang="zh-CN" sz="2000" dirty="0" smtClean="0"/>
          </a:p>
          <a:p>
            <a:pPr indent="-6351" algn="l"/>
            <a:r>
              <a:rPr lang="en-US" altLang="zh-CN" sz="2000" dirty="0" smtClean="0"/>
              <a:t>        if(</a:t>
            </a:r>
            <a:r>
              <a:rPr lang="en-US" altLang="zh-CN" sz="2000" dirty="0" err="1" smtClean="0"/>
              <a:t>strcmp</a:t>
            </a:r>
            <a:r>
              <a:rPr lang="en-US" altLang="zh-CN" sz="2000" dirty="0" smtClean="0"/>
              <a:t>(string1.p,string2.p</a:t>
            </a:r>
            <a:r>
              <a:rPr lang="en-US" altLang="zh-CN" sz="2000" dirty="0"/>
              <a:t>)==0)</a:t>
            </a:r>
          </a:p>
          <a:p>
            <a:pPr indent="-6351" algn="l"/>
            <a:r>
              <a:rPr lang="en-US" altLang="zh-CN" sz="2000" dirty="0" smtClean="0"/>
              <a:t>               return </a:t>
            </a:r>
            <a:r>
              <a:rPr lang="en-US" altLang="zh-CN" sz="2000" dirty="0"/>
              <a:t>true;</a:t>
            </a:r>
          </a:p>
          <a:p>
            <a:pPr indent="-6351" algn="l"/>
            <a:r>
              <a:rPr lang="en-US" altLang="zh-CN" sz="2000" dirty="0" smtClean="0"/>
              <a:t>        else</a:t>
            </a:r>
            <a:endParaRPr lang="en-US" altLang="zh-CN" sz="2000" dirty="0"/>
          </a:p>
          <a:p>
            <a:pPr indent="-6351" algn="l"/>
            <a:r>
              <a:rPr lang="en-US" altLang="zh-CN" sz="2000" dirty="0" smtClean="0"/>
              <a:t>              return </a:t>
            </a:r>
            <a:r>
              <a:rPr lang="en-US" altLang="zh-CN" sz="2000" dirty="0"/>
              <a:t>false;</a:t>
            </a:r>
          </a:p>
          <a:p>
            <a:pPr indent="-6351" algn="l"/>
            <a:r>
              <a:rPr lang="en-US" altLang="zh-CN" sz="2000" dirty="0" smtClean="0"/>
              <a:t>}</a:t>
            </a:r>
            <a:endParaRPr lang="en-US" altLang="zh-CN" sz="20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190072623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subTitle" idx="1"/>
          </p:nvPr>
        </p:nvSpPr>
        <p:spPr>
          <a:xfrm>
            <a:off x="338535" y="533524"/>
            <a:ext cx="11377263" cy="6208638"/>
          </a:xfrm>
          <a:noFill/>
        </p:spPr>
        <p:txBody>
          <a:bodyPr/>
          <a:lstStyle/>
          <a:p>
            <a:pPr indent="-6351" algn="l"/>
            <a:r>
              <a:rPr lang="zh-CN" altLang="en-US" sz="2400" dirty="0" smtClean="0"/>
              <a:t>再修改主函数： </a:t>
            </a:r>
          </a:p>
          <a:p>
            <a:pPr indent="-6351" algn="l"/>
            <a:r>
              <a:rPr lang="en-US" altLang="zh-CN" sz="2400" dirty="0" err="1" smtClean="0"/>
              <a:t>int</a:t>
            </a:r>
            <a:r>
              <a:rPr lang="en-US" altLang="zh-CN" sz="2400" dirty="0" smtClean="0"/>
              <a:t> main( )</a:t>
            </a:r>
          </a:p>
          <a:p>
            <a:pPr indent="-6351" algn="l"/>
            <a:r>
              <a:rPr lang="en-US" altLang="zh-CN" sz="2400" dirty="0" smtClean="0"/>
              <a:t>{</a:t>
            </a:r>
          </a:p>
          <a:p>
            <a:pPr indent="-6351" algn="l"/>
            <a:r>
              <a:rPr lang="en-US" altLang="zh-CN" sz="2400" dirty="0"/>
              <a:t> </a:t>
            </a:r>
            <a:r>
              <a:rPr lang="en-US" altLang="zh-CN" sz="2400" dirty="0" smtClean="0"/>
              <a:t>          String string1(″Hello″),string2(″Book″),string3(″Computer″);</a:t>
            </a:r>
          </a:p>
          <a:p>
            <a:pPr indent="-6351" algn="l"/>
            <a:r>
              <a:rPr lang="en-US" altLang="zh-CN" sz="2400" dirty="0" smtClean="0"/>
              <a:t>           </a:t>
            </a:r>
            <a:r>
              <a:rPr lang="en-US" altLang="zh-CN" sz="2400" dirty="0" err="1" smtClean="0"/>
              <a:t>cout</a:t>
            </a:r>
            <a:r>
              <a:rPr lang="en-US" altLang="zh-CN" sz="2400" dirty="0" smtClean="0"/>
              <a:t>&lt;&lt;(string1&gt;string2)&lt;&lt;</a:t>
            </a:r>
            <a:r>
              <a:rPr lang="en-US" altLang="zh-CN" sz="2400" dirty="0" err="1" smtClean="0"/>
              <a:t>endl</a:t>
            </a:r>
            <a:r>
              <a:rPr lang="en-US" altLang="zh-CN" sz="2400" dirty="0" smtClean="0"/>
              <a:t>;            //</a:t>
            </a:r>
            <a:r>
              <a:rPr lang="zh-CN" altLang="en-US" sz="2400" dirty="0" smtClean="0"/>
              <a:t>比较结果应该为</a:t>
            </a:r>
            <a:r>
              <a:rPr lang="en-US" altLang="zh-CN" sz="2400" dirty="0" smtClean="0"/>
              <a:t>true</a:t>
            </a:r>
          </a:p>
          <a:p>
            <a:pPr indent="-6351" algn="l"/>
            <a:r>
              <a:rPr lang="en-US" altLang="zh-CN" sz="2400" dirty="0" smtClean="0"/>
              <a:t>           </a:t>
            </a:r>
            <a:r>
              <a:rPr lang="en-US" altLang="zh-CN" sz="2400" dirty="0" err="1" smtClean="0"/>
              <a:t>cout</a:t>
            </a:r>
            <a:r>
              <a:rPr lang="en-US" altLang="zh-CN" sz="2400" dirty="0" smtClean="0"/>
              <a:t>&lt;&lt;(string1&lt;string3)&lt;&lt;</a:t>
            </a:r>
            <a:r>
              <a:rPr lang="en-US" altLang="zh-CN" sz="2400" dirty="0" err="1" smtClean="0"/>
              <a:t>endl</a:t>
            </a:r>
            <a:r>
              <a:rPr lang="en-US" altLang="zh-CN" sz="2400" dirty="0" smtClean="0"/>
              <a:t>;            //</a:t>
            </a:r>
            <a:r>
              <a:rPr lang="zh-CN" altLang="en-US" sz="2400" dirty="0" smtClean="0"/>
              <a:t>比较结果应该为</a:t>
            </a:r>
            <a:r>
              <a:rPr lang="en-US" altLang="zh-CN" sz="2400" dirty="0" smtClean="0"/>
              <a:t>false </a:t>
            </a:r>
          </a:p>
          <a:p>
            <a:pPr indent="-6351" algn="l"/>
            <a:r>
              <a:rPr lang="en-US" altLang="zh-CN" sz="2400" dirty="0" smtClean="0"/>
              <a:t>           </a:t>
            </a:r>
            <a:r>
              <a:rPr lang="en-US" altLang="zh-CN" sz="2400" dirty="0" err="1" smtClean="0"/>
              <a:t>cout</a:t>
            </a:r>
            <a:r>
              <a:rPr lang="en-US" altLang="zh-CN" sz="2400" dirty="0" smtClean="0"/>
              <a:t>&lt;&lt;(string1==string2)&lt;&lt;</a:t>
            </a:r>
            <a:r>
              <a:rPr lang="en-US" altLang="zh-CN" sz="2400" dirty="0" err="1" smtClean="0"/>
              <a:t>endl</a:t>
            </a:r>
            <a:r>
              <a:rPr lang="en-US" altLang="zh-CN" sz="2400" dirty="0" smtClean="0"/>
              <a:t>;           //</a:t>
            </a:r>
            <a:r>
              <a:rPr lang="zh-CN" altLang="en-US" sz="2400" dirty="0" smtClean="0"/>
              <a:t>比较结果应该为</a:t>
            </a:r>
            <a:r>
              <a:rPr lang="en-US" altLang="zh-CN" sz="2400" dirty="0" smtClean="0"/>
              <a:t>false </a:t>
            </a:r>
          </a:p>
          <a:p>
            <a:pPr indent="-6351" algn="l"/>
            <a:r>
              <a:rPr lang="en-US" altLang="zh-CN" sz="2400" dirty="0" smtClean="0"/>
              <a:t>           return 0;</a:t>
            </a:r>
          </a:p>
          <a:p>
            <a:pPr indent="-6351" algn="l"/>
            <a:r>
              <a:rPr lang="en-US" altLang="zh-CN" sz="2400" dirty="0" smtClean="0"/>
              <a:t>}</a:t>
            </a:r>
          </a:p>
          <a:p>
            <a:pPr indent="-6351" algn="l"/>
            <a:r>
              <a:rPr lang="zh-CN" altLang="en-US" sz="2400" dirty="0"/>
              <a:t>运行结果为</a:t>
            </a:r>
          </a:p>
          <a:p>
            <a:pPr indent="-6351" algn="l"/>
            <a:r>
              <a:rPr lang="zh-CN" altLang="en-US" sz="2400" dirty="0"/>
              <a:t>1</a:t>
            </a:r>
          </a:p>
          <a:p>
            <a:pPr indent="-6351" algn="l"/>
            <a:r>
              <a:rPr lang="zh-CN" altLang="en-US" sz="2400" dirty="0"/>
              <a:t>0</a:t>
            </a:r>
          </a:p>
          <a:p>
            <a:pPr indent="-6351" algn="l"/>
            <a:r>
              <a:rPr lang="zh-CN" altLang="en-US" sz="2400" dirty="0"/>
              <a:t>0</a:t>
            </a:r>
          </a:p>
          <a:p>
            <a:pPr indent="-6351" algn="l"/>
            <a:r>
              <a:rPr lang="zh-CN" altLang="en-US" sz="2400" dirty="0"/>
              <a:t>结果显然是对的。到此为止，主要任务基本完成。</a:t>
            </a:r>
          </a:p>
          <a:p>
            <a:pPr indent="-6351" algn="l"/>
            <a:endParaRPr lang="zh-CN" altLang="en-US" sz="24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86841160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subTitle" idx="1"/>
          </p:nvPr>
        </p:nvSpPr>
        <p:spPr>
          <a:xfrm>
            <a:off x="528207" y="670323"/>
            <a:ext cx="10251488" cy="5992612"/>
          </a:xfrm>
          <a:noFill/>
        </p:spPr>
        <p:txBody>
          <a:bodyPr/>
          <a:lstStyle/>
          <a:p>
            <a:pPr indent="-6351" algn="l"/>
            <a:r>
              <a:rPr lang="zh-CN" altLang="en-US" sz="1800" dirty="0" smtClean="0"/>
              <a:t>#</a:t>
            </a:r>
            <a:r>
              <a:rPr lang="en-US" altLang="zh-CN" sz="1800" dirty="0"/>
              <a:t>include &lt;</a:t>
            </a:r>
            <a:r>
              <a:rPr lang="en-US" altLang="zh-CN" sz="1800" dirty="0" err="1"/>
              <a:t>iostream</a:t>
            </a:r>
            <a:r>
              <a:rPr lang="en-US" altLang="zh-CN" sz="1800" dirty="0"/>
              <a:t>&gt;</a:t>
            </a:r>
          </a:p>
          <a:p>
            <a:pPr indent="-6351" algn="l"/>
            <a:r>
              <a:rPr lang="en-US" altLang="zh-CN" sz="1800" dirty="0"/>
              <a:t>using namespace </a:t>
            </a:r>
            <a:r>
              <a:rPr lang="en-US" altLang="zh-CN" sz="1800" dirty="0" err="1"/>
              <a:t>std</a:t>
            </a:r>
            <a:r>
              <a:rPr lang="en-US" altLang="zh-CN" sz="1800" dirty="0"/>
              <a:t>;</a:t>
            </a:r>
          </a:p>
          <a:p>
            <a:pPr indent="-6351" algn="l"/>
            <a:r>
              <a:rPr lang="en-US" altLang="zh-CN" sz="1800" dirty="0"/>
              <a:t>class Complex </a:t>
            </a:r>
            <a:r>
              <a:rPr lang="zh-CN" altLang="en-US" sz="1800" dirty="0" smtClean="0"/>
              <a:t>{</a:t>
            </a:r>
            <a:r>
              <a:rPr lang="en-US" altLang="zh-CN" sz="1800" dirty="0" smtClean="0"/>
              <a:t>                                  		 </a:t>
            </a:r>
            <a:r>
              <a:rPr lang="en-US" altLang="zh-CN" sz="1800" dirty="0"/>
              <a:t>//</a:t>
            </a:r>
            <a:r>
              <a:rPr lang="zh-CN" altLang="en-US" sz="1800" dirty="0"/>
              <a:t>定义</a:t>
            </a:r>
            <a:r>
              <a:rPr lang="en-US" altLang="zh-CN" sz="1800" dirty="0"/>
              <a:t>Complex</a:t>
            </a:r>
            <a:r>
              <a:rPr lang="zh-CN" altLang="en-US" sz="1800" dirty="0"/>
              <a:t>类</a:t>
            </a:r>
          </a:p>
          <a:p>
            <a:pPr indent="-6351" algn="l"/>
            <a:r>
              <a:rPr lang="en-US" altLang="zh-CN" sz="1800" dirty="0" smtClean="0"/>
              <a:t>public</a:t>
            </a:r>
            <a:r>
              <a:rPr lang="en-US" altLang="zh-CN" sz="1800" dirty="0"/>
              <a:t>:</a:t>
            </a:r>
          </a:p>
          <a:p>
            <a:pPr indent="-6351" algn="l"/>
            <a:r>
              <a:rPr lang="en-US" altLang="zh-CN" sz="1800" dirty="0" smtClean="0"/>
              <a:t>        Complex</a:t>
            </a:r>
            <a:r>
              <a:rPr lang="en-US" altLang="zh-CN" sz="1800" dirty="0"/>
              <a:t>( ){real=0;imag=0;}                     </a:t>
            </a:r>
            <a:r>
              <a:rPr lang="en-US" altLang="zh-CN" sz="1800" dirty="0" smtClean="0"/>
              <a:t>		 </a:t>
            </a:r>
            <a:r>
              <a:rPr lang="en-US" altLang="zh-CN" sz="1800" dirty="0"/>
              <a:t>//</a:t>
            </a:r>
            <a:r>
              <a:rPr lang="zh-CN" altLang="en-US" sz="1800" dirty="0"/>
              <a:t>定义构造函数</a:t>
            </a:r>
          </a:p>
          <a:p>
            <a:pPr indent="-6351" algn="l"/>
            <a:r>
              <a:rPr lang="en-US" altLang="zh-CN" sz="1800" dirty="0" smtClean="0"/>
              <a:t>        Complex(double </a:t>
            </a:r>
            <a:r>
              <a:rPr lang="en-US" altLang="zh-CN" sz="1800" dirty="0" err="1"/>
              <a:t>r,double</a:t>
            </a:r>
            <a:r>
              <a:rPr lang="en-US" altLang="zh-CN" sz="1800" dirty="0"/>
              <a:t> </a:t>
            </a:r>
            <a:r>
              <a:rPr lang="en-US" altLang="zh-CN" sz="1800" dirty="0" err="1"/>
              <a:t>i</a:t>
            </a:r>
            <a:r>
              <a:rPr lang="en-US" altLang="zh-CN" sz="1800" dirty="0"/>
              <a:t>){real=</a:t>
            </a:r>
            <a:r>
              <a:rPr lang="en-US" altLang="zh-CN" sz="1800" dirty="0" err="1"/>
              <a:t>r;imag</a:t>
            </a:r>
            <a:r>
              <a:rPr lang="en-US" altLang="zh-CN" sz="1800" dirty="0"/>
              <a:t>=</a:t>
            </a:r>
            <a:r>
              <a:rPr lang="en-US" altLang="zh-CN" sz="1800" dirty="0" err="1"/>
              <a:t>i</a:t>
            </a:r>
            <a:r>
              <a:rPr lang="en-US" altLang="zh-CN" sz="1800" dirty="0"/>
              <a:t>;}     </a:t>
            </a:r>
            <a:r>
              <a:rPr lang="en-US" altLang="zh-CN" sz="1800" dirty="0" smtClean="0"/>
              <a:t>	//</a:t>
            </a:r>
            <a:r>
              <a:rPr lang="zh-CN" altLang="en-US" sz="1800" dirty="0"/>
              <a:t>构造函数重载</a:t>
            </a:r>
          </a:p>
          <a:p>
            <a:pPr indent="-6351" algn="l"/>
            <a:r>
              <a:rPr lang="en-US" altLang="zh-CN" sz="1800" dirty="0" smtClean="0"/>
              <a:t>        Complex </a:t>
            </a:r>
            <a:r>
              <a:rPr lang="en-US" altLang="zh-CN" sz="1800" dirty="0" err="1"/>
              <a:t>complex_add</a:t>
            </a:r>
            <a:r>
              <a:rPr lang="en-US" altLang="zh-CN" sz="1800" dirty="0"/>
              <a:t>(Complex &amp;c2);              </a:t>
            </a:r>
            <a:r>
              <a:rPr lang="en-US" altLang="zh-CN" sz="1800" dirty="0" smtClean="0"/>
              <a:t>	//</a:t>
            </a:r>
            <a:r>
              <a:rPr lang="zh-CN" altLang="en-US" sz="1800" dirty="0"/>
              <a:t>声明复数相加函数</a:t>
            </a:r>
          </a:p>
          <a:p>
            <a:pPr indent="-6351" algn="l"/>
            <a:r>
              <a:rPr lang="en-US" altLang="zh-CN" sz="1800" dirty="0" smtClean="0"/>
              <a:t>        void </a:t>
            </a:r>
            <a:r>
              <a:rPr lang="en-US" altLang="zh-CN" sz="1800" dirty="0"/>
              <a:t>display( );                               </a:t>
            </a:r>
            <a:r>
              <a:rPr lang="en-US" altLang="zh-CN" sz="1800" dirty="0" smtClean="0"/>
              <a:t>		 </a:t>
            </a:r>
            <a:r>
              <a:rPr lang="en-US" altLang="zh-CN" sz="1800" dirty="0"/>
              <a:t>//</a:t>
            </a:r>
            <a:r>
              <a:rPr lang="zh-CN" altLang="en-US" sz="1800" dirty="0"/>
              <a:t>声明输出函数</a:t>
            </a:r>
          </a:p>
          <a:p>
            <a:pPr indent="-6351" algn="l"/>
            <a:r>
              <a:rPr lang="zh-CN" altLang="en-US" sz="1800" dirty="0"/>
              <a:t> </a:t>
            </a:r>
            <a:r>
              <a:rPr lang="en-US" altLang="zh-CN" sz="1800" dirty="0"/>
              <a:t>private:</a:t>
            </a:r>
          </a:p>
          <a:p>
            <a:pPr indent="-6351" algn="l"/>
            <a:r>
              <a:rPr lang="en-US" altLang="zh-CN" sz="1800" dirty="0" smtClean="0"/>
              <a:t>        double </a:t>
            </a:r>
            <a:r>
              <a:rPr lang="en-US" altLang="zh-CN" sz="1800" dirty="0"/>
              <a:t>real;                                  </a:t>
            </a:r>
            <a:r>
              <a:rPr lang="en-US" altLang="zh-CN" sz="1800" dirty="0" smtClean="0"/>
              <a:t>		 </a:t>
            </a:r>
            <a:r>
              <a:rPr lang="en-US" altLang="zh-CN" sz="1800" dirty="0"/>
              <a:t>//</a:t>
            </a:r>
            <a:r>
              <a:rPr lang="zh-CN" altLang="en-US" sz="1800" dirty="0"/>
              <a:t>实部</a:t>
            </a:r>
          </a:p>
          <a:p>
            <a:pPr indent="-6351" algn="l"/>
            <a:r>
              <a:rPr lang="en-US" altLang="zh-CN" sz="1800" dirty="0" smtClean="0"/>
              <a:t>        double </a:t>
            </a:r>
            <a:r>
              <a:rPr lang="en-US" altLang="zh-CN" sz="1800" dirty="0" err="1"/>
              <a:t>imag</a:t>
            </a:r>
            <a:r>
              <a:rPr lang="en-US" altLang="zh-CN" sz="1800" dirty="0"/>
              <a:t>;                                  </a:t>
            </a:r>
            <a:r>
              <a:rPr lang="en-US" altLang="zh-CN" sz="1800" dirty="0" smtClean="0"/>
              <a:t>		 </a:t>
            </a:r>
            <a:r>
              <a:rPr lang="en-US" altLang="zh-CN" sz="1800" dirty="0"/>
              <a:t>//</a:t>
            </a:r>
            <a:r>
              <a:rPr lang="zh-CN" altLang="en-US" sz="1800" dirty="0"/>
              <a:t>虚部</a:t>
            </a:r>
          </a:p>
          <a:p>
            <a:pPr indent="-6351" algn="l"/>
            <a:r>
              <a:rPr lang="zh-CN" altLang="en-US" sz="1800" dirty="0"/>
              <a:t>};</a:t>
            </a:r>
          </a:p>
          <a:p>
            <a:pPr indent="-6351" algn="l"/>
            <a:r>
              <a:rPr lang="en-US" altLang="zh-CN" sz="1800" dirty="0" smtClean="0"/>
              <a:t>Complex </a:t>
            </a:r>
            <a:r>
              <a:rPr lang="en-US" altLang="zh-CN" sz="1800" dirty="0" err="1"/>
              <a:t>Complex∷complex_add</a:t>
            </a:r>
            <a:r>
              <a:rPr lang="en-US" altLang="zh-CN" sz="1800" dirty="0"/>
              <a:t>(Complex &amp;c2)</a:t>
            </a:r>
          </a:p>
          <a:p>
            <a:pPr indent="-6351" algn="l"/>
            <a:r>
              <a:rPr lang="en-US" altLang="zh-CN" sz="1800" dirty="0" smtClean="0"/>
              <a:t>{</a:t>
            </a:r>
          </a:p>
          <a:p>
            <a:pPr indent="-6351" algn="l"/>
            <a:r>
              <a:rPr lang="en-US" altLang="zh-CN" sz="1800" dirty="0"/>
              <a:t> </a:t>
            </a:r>
            <a:r>
              <a:rPr lang="en-US" altLang="zh-CN" sz="1800" dirty="0" smtClean="0"/>
              <a:t>       Complex </a:t>
            </a:r>
            <a:r>
              <a:rPr lang="en-US" altLang="zh-CN" sz="1800" dirty="0"/>
              <a:t>c;</a:t>
            </a:r>
          </a:p>
          <a:p>
            <a:pPr indent="-6351" algn="l"/>
            <a:r>
              <a:rPr lang="en-US" altLang="zh-CN" sz="1800" dirty="0" smtClean="0"/>
              <a:t>        </a:t>
            </a:r>
            <a:r>
              <a:rPr lang="en-US" altLang="zh-CN" sz="1800" dirty="0" err="1" smtClean="0"/>
              <a:t>c.real</a:t>
            </a:r>
            <a:r>
              <a:rPr lang="en-US" altLang="zh-CN" sz="1800" dirty="0" smtClean="0"/>
              <a:t>=real+c2.real;</a:t>
            </a:r>
          </a:p>
          <a:p>
            <a:pPr indent="-6351" algn="l"/>
            <a:r>
              <a:rPr lang="en-US" altLang="zh-CN" sz="1800" dirty="0" smtClean="0"/>
              <a:t>        </a:t>
            </a:r>
            <a:r>
              <a:rPr lang="en-US" altLang="zh-CN" sz="1800" dirty="0" err="1" smtClean="0"/>
              <a:t>c.imag</a:t>
            </a:r>
            <a:r>
              <a:rPr lang="en-US" altLang="zh-CN" sz="1800" dirty="0" smtClean="0"/>
              <a:t>=imag+c2.imag</a:t>
            </a:r>
            <a:r>
              <a:rPr lang="en-US" altLang="zh-CN" sz="1800" dirty="0"/>
              <a:t>;</a:t>
            </a:r>
          </a:p>
          <a:p>
            <a:pPr indent="-6351" algn="l"/>
            <a:r>
              <a:rPr lang="en-US" altLang="zh-CN" sz="1800" dirty="0" smtClean="0"/>
              <a:t>        return </a:t>
            </a:r>
            <a:r>
              <a:rPr lang="en-US" altLang="zh-CN" sz="1800" dirty="0"/>
              <a:t>c</a:t>
            </a:r>
            <a:r>
              <a:rPr lang="en-US" altLang="zh-CN" sz="1800" dirty="0" smtClean="0"/>
              <a:t>;</a:t>
            </a:r>
          </a:p>
          <a:p>
            <a:pPr indent="-6351" algn="l"/>
            <a:r>
              <a:rPr lang="en-US" altLang="zh-CN" sz="1800" dirty="0" smtClean="0"/>
              <a:t>}   </a:t>
            </a:r>
            <a:endParaRPr lang="en-US" altLang="zh-CN" sz="1800" dirty="0"/>
          </a:p>
          <a:p>
            <a:pPr indent="-6351" algn="l"/>
            <a:endParaRPr lang="en-US" altLang="zh-CN" sz="18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6262737"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5545385"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通过函数来实现复数相加</a:t>
            </a:r>
          </a:p>
        </p:txBody>
      </p:sp>
    </p:spTree>
    <p:extLst>
      <p:ext uri="{BB962C8B-B14F-4D97-AF65-F5344CB8AC3E}">
        <p14:creationId xmlns:p14="http://schemas.microsoft.com/office/powerpoint/2010/main" val="229653502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subTitle" idx="1"/>
          </p:nvPr>
        </p:nvSpPr>
        <p:spPr>
          <a:xfrm>
            <a:off x="554559" y="858667"/>
            <a:ext cx="11305256" cy="5992612"/>
          </a:xfrm>
          <a:noFill/>
        </p:spPr>
        <p:txBody>
          <a:bodyPr/>
          <a:lstStyle/>
          <a:p>
            <a:pPr indent="-6351" algn="l"/>
            <a:r>
              <a:rPr lang="zh-CN" altLang="en-US" sz="2400" dirty="0" smtClean="0"/>
              <a:t>(4) 再进一步修饰完善，使输出结果更直观。下面给出最后的程序。</a:t>
            </a:r>
          </a:p>
          <a:p>
            <a:pPr indent="-6351" algn="l"/>
            <a:r>
              <a:rPr lang="zh-CN" altLang="en-US" sz="2400" dirty="0"/>
              <a:t>#</a:t>
            </a:r>
            <a:r>
              <a:rPr lang="en-US" altLang="zh-CN" sz="2400" dirty="0"/>
              <a:t>include &lt;</a:t>
            </a:r>
            <a:r>
              <a:rPr lang="en-US" altLang="zh-CN" sz="2400" dirty="0" err="1"/>
              <a:t>iostream</a:t>
            </a:r>
            <a:r>
              <a:rPr lang="en-US" altLang="zh-CN" sz="2400" dirty="0"/>
              <a:t>&gt;</a:t>
            </a:r>
          </a:p>
          <a:p>
            <a:pPr indent="-6351" algn="l"/>
            <a:r>
              <a:rPr lang="en-US" altLang="zh-CN" sz="1800" dirty="0"/>
              <a:t>using namespace </a:t>
            </a:r>
            <a:r>
              <a:rPr lang="en-US" altLang="zh-CN" sz="1800" dirty="0" err="1"/>
              <a:t>std</a:t>
            </a:r>
            <a:r>
              <a:rPr lang="en-US" altLang="zh-CN" sz="1800" dirty="0"/>
              <a:t>;</a:t>
            </a:r>
          </a:p>
          <a:p>
            <a:pPr indent="-6351" algn="l"/>
            <a:r>
              <a:rPr lang="en-US" altLang="zh-CN" sz="1800" dirty="0"/>
              <a:t>class String</a:t>
            </a:r>
          </a:p>
          <a:p>
            <a:pPr indent="-6351" algn="l"/>
            <a:r>
              <a:rPr lang="en-US" altLang="zh-CN" sz="1800" dirty="0" smtClean="0"/>
              <a:t>{</a:t>
            </a:r>
          </a:p>
          <a:p>
            <a:pPr indent="-6351" algn="l"/>
            <a:r>
              <a:rPr lang="en-US" altLang="zh-CN" sz="1800" dirty="0" smtClean="0"/>
              <a:t>public</a:t>
            </a:r>
            <a:r>
              <a:rPr lang="en-US" altLang="zh-CN" sz="1800" dirty="0"/>
              <a:t>:</a:t>
            </a:r>
          </a:p>
          <a:p>
            <a:pPr indent="-6351" algn="l"/>
            <a:r>
              <a:rPr lang="en-US" altLang="zh-CN" sz="1800" dirty="0" smtClean="0"/>
              <a:t>        String</a:t>
            </a:r>
            <a:r>
              <a:rPr lang="en-US" altLang="zh-CN" sz="1800" dirty="0"/>
              <a:t>( ){p=NULL;}</a:t>
            </a:r>
          </a:p>
          <a:p>
            <a:pPr indent="-6351" algn="l"/>
            <a:r>
              <a:rPr lang="en-US" altLang="zh-CN" sz="1800" dirty="0" smtClean="0"/>
              <a:t>        String(char </a:t>
            </a:r>
            <a:r>
              <a:rPr lang="en-US" altLang="zh-CN" sz="1800" dirty="0"/>
              <a:t>*</a:t>
            </a:r>
            <a:r>
              <a:rPr lang="en-US" altLang="zh-CN" sz="1800" dirty="0" err="1"/>
              <a:t>str</a:t>
            </a:r>
            <a:r>
              <a:rPr lang="en-US" altLang="zh-CN" sz="1800" dirty="0"/>
              <a:t>);</a:t>
            </a:r>
          </a:p>
          <a:p>
            <a:pPr indent="-6351" algn="l"/>
            <a:r>
              <a:rPr lang="en-US" altLang="zh-CN" sz="1800" dirty="0" smtClean="0">
                <a:solidFill>
                  <a:schemeClr val="bg2"/>
                </a:solidFill>
              </a:rPr>
              <a:t>        friend </a:t>
            </a:r>
            <a:r>
              <a:rPr lang="en-US" altLang="zh-CN" sz="1800" dirty="0">
                <a:solidFill>
                  <a:schemeClr val="bg2"/>
                </a:solidFill>
              </a:rPr>
              <a:t>bool operator&gt;</a:t>
            </a:r>
            <a:r>
              <a:rPr lang="en-US" altLang="zh-CN" sz="1800" dirty="0"/>
              <a:t>(String &amp;string1,String &amp;string2);</a:t>
            </a:r>
          </a:p>
          <a:p>
            <a:pPr indent="-6351" algn="l"/>
            <a:r>
              <a:rPr lang="en-US" altLang="zh-CN" sz="1800" dirty="0" smtClean="0">
                <a:solidFill>
                  <a:schemeClr val="bg2"/>
                </a:solidFill>
              </a:rPr>
              <a:t>        friend </a:t>
            </a:r>
            <a:r>
              <a:rPr lang="en-US" altLang="zh-CN" sz="1800" dirty="0">
                <a:solidFill>
                  <a:schemeClr val="bg2"/>
                </a:solidFill>
              </a:rPr>
              <a:t>bool operator&lt;</a:t>
            </a:r>
            <a:r>
              <a:rPr lang="en-US" altLang="zh-CN" sz="1800" dirty="0"/>
              <a:t>(String &amp;string1,String &amp;string2);</a:t>
            </a:r>
          </a:p>
          <a:p>
            <a:pPr indent="-6351" algn="l"/>
            <a:r>
              <a:rPr lang="en-US" altLang="zh-CN" sz="1800" dirty="0" smtClean="0"/>
              <a:t>        </a:t>
            </a:r>
            <a:r>
              <a:rPr lang="en-US" altLang="zh-CN" sz="1800" dirty="0" smtClean="0">
                <a:solidFill>
                  <a:schemeClr val="bg2"/>
                </a:solidFill>
              </a:rPr>
              <a:t>friend </a:t>
            </a:r>
            <a:r>
              <a:rPr lang="en-US" altLang="zh-CN" sz="1800" dirty="0">
                <a:solidFill>
                  <a:schemeClr val="bg2"/>
                </a:solidFill>
              </a:rPr>
              <a:t>bool operator==</a:t>
            </a:r>
            <a:r>
              <a:rPr lang="en-US" altLang="zh-CN" sz="1800" dirty="0"/>
              <a:t>(String &amp;string1,String &amp;string2</a:t>
            </a:r>
            <a:r>
              <a:rPr lang="en-US" altLang="zh-CN" sz="1800" dirty="0" smtClean="0"/>
              <a:t>);</a:t>
            </a:r>
          </a:p>
          <a:p>
            <a:pPr indent="-6351" algn="l"/>
            <a:r>
              <a:rPr lang="en-US" altLang="zh-CN" sz="1800" dirty="0" smtClean="0"/>
              <a:t>        void </a:t>
            </a:r>
            <a:r>
              <a:rPr lang="en-US" altLang="zh-CN" sz="1800" dirty="0"/>
              <a:t>display( );</a:t>
            </a:r>
          </a:p>
          <a:p>
            <a:pPr indent="-6351" algn="l"/>
            <a:r>
              <a:rPr lang="en-US" altLang="zh-CN" sz="1800" dirty="0"/>
              <a:t>private:</a:t>
            </a:r>
          </a:p>
          <a:p>
            <a:pPr indent="-6351" algn="l"/>
            <a:r>
              <a:rPr lang="en-US" altLang="zh-CN" sz="1800" dirty="0" smtClean="0"/>
              <a:t>        char </a:t>
            </a:r>
            <a:r>
              <a:rPr lang="en-US" altLang="zh-CN" sz="1800" dirty="0"/>
              <a:t>*p;</a:t>
            </a:r>
          </a:p>
          <a:p>
            <a:pPr indent="-6351" algn="l"/>
            <a:r>
              <a:rPr lang="en-US" altLang="zh-CN" sz="1800" dirty="0"/>
              <a:t>}; </a:t>
            </a:r>
          </a:p>
          <a:p>
            <a:pPr indent="-6351" algn="l"/>
            <a:endParaRPr lang="en-US" altLang="zh-CN" sz="18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310646599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subTitle" idx="1"/>
          </p:nvPr>
        </p:nvSpPr>
        <p:spPr>
          <a:xfrm>
            <a:off x="122511" y="902100"/>
            <a:ext cx="10801200" cy="5992612"/>
          </a:xfrm>
          <a:noFill/>
        </p:spPr>
        <p:txBody>
          <a:bodyPr/>
          <a:lstStyle/>
          <a:p>
            <a:pPr indent="-6351" algn="l"/>
            <a:r>
              <a:rPr lang="en-US" altLang="zh-CN" sz="1800" dirty="0" err="1" smtClean="0"/>
              <a:t>String</a:t>
            </a:r>
            <a:r>
              <a:rPr lang="en-US" altLang="zh-CN" sz="1800" dirty="0" err="1"/>
              <a:t>∷String</a:t>
            </a:r>
            <a:r>
              <a:rPr lang="en-US" altLang="zh-CN" sz="1800" dirty="0"/>
              <a:t>(char *</a:t>
            </a:r>
            <a:r>
              <a:rPr lang="en-US" altLang="zh-CN" sz="1800" dirty="0" err="1"/>
              <a:t>str</a:t>
            </a:r>
            <a:r>
              <a:rPr lang="en-US" altLang="zh-CN" sz="1800" dirty="0"/>
              <a:t>)</a:t>
            </a:r>
          </a:p>
          <a:p>
            <a:pPr indent="-6351" algn="l"/>
            <a:r>
              <a:rPr lang="en-US" altLang="zh-CN" sz="1800" dirty="0"/>
              <a:t>{p=</a:t>
            </a:r>
            <a:r>
              <a:rPr lang="en-US" altLang="zh-CN" sz="1800" dirty="0" err="1"/>
              <a:t>str</a:t>
            </a:r>
            <a:r>
              <a:rPr lang="en-US" altLang="zh-CN" sz="1800" dirty="0"/>
              <a:t>;}</a:t>
            </a:r>
          </a:p>
          <a:p>
            <a:pPr indent="-6351" algn="l"/>
            <a:r>
              <a:rPr lang="en-US" altLang="zh-CN" sz="1800" dirty="0" smtClean="0"/>
              <a:t>void </a:t>
            </a:r>
            <a:r>
              <a:rPr lang="en-US" altLang="zh-CN" sz="1800" dirty="0" err="1"/>
              <a:t>String∷display</a:t>
            </a:r>
            <a:r>
              <a:rPr lang="en-US" altLang="zh-CN" sz="1800" dirty="0"/>
              <a:t>( )                             //</a:t>
            </a:r>
            <a:r>
              <a:rPr lang="zh-CN" altLang="en-US" sz="1800" dirty="0"/>
              <a:t>输出</a:t>
            </a:r>
            <a:r>
              <a:rPr lang="en-US" altLang="zh-CN" sz="1800" dirty="0"/>
              <a:t>p</a:t>
            </a:r>
            <a:r>
              <a:rPr lang="zh-CN" altLang="en-US" sz="1800" dirty="0"/>
              <a:t>所指向的字符串</a:t>
            </a:r>
          </a:p>
          <a:p>
            <a:pPr indent="-6351" algn="l"/>
            <a:r>
              <a:rPr lang="zh-CN" altLang="en-US" sz="1800" dirty="0"/>
              <a:t>{</a:t>
            </a:r>
            <a:r>
              <a:rPr lang="en-US" altLang="zh-CN" sz="1800" dirty="0" err="1"/>
              <a:t>cout</a:t>
            </a:r>
            <a:r>
              <a:rPr lang="en-US" altLang="zh-CN" sz="1800" dirty="0"/>
              <a:t>&lt;&lt;p;}</a:t>
            </a:r>
          </a:p>
          <a:p>
            <a:pPr indent="-6351" algn="l"/>
            <a:r>
              <a:rPr lang="en-US" altLang="zh-CN" sz="1800" dirty="0" smtClean="0"/>
              <a:t>bool </a:t>
            </a:r>
            <a:r>
              <a:rPr lang="en-US" altLang="zh-CN" sz="1800" dirty="0"/>
              <a:t>operator&gt;(String &amp;string1,String &amp;string2)</a:t>
            </a:r>
          </a:p>
          <a:p>
            <a:pPr indent="-6351" algn="l"/>
            <a:r>
              <a:rPr lang="en-US" altLang="zh-CN" sz="1800" dirty="0" smtClean="0"/>
              <a:t>{</a:t>
            </a:r>
          </a:p>
          <a:p>
            <a:pPr indent="-6351" algn="l"/>
            <a:r>
              <a:rPr lang="en-US" altLang="zh-CN" sz="1800" dirty="0"/>
              <a:t> </a:t>
            </a:r>
            <a:r>
              <a:rPr lang="en-US" altLang="zh-CN" sz="1800" dirty="0" smtClean="0"/>
              <a:t>       if(</a:t>
            </a:r>
            <a:r>
              <a:rPr lang="en-US" altLang="zh-CN" sz="1800" dirty="0" err="1" smtClean="0"/>
              <a:t>strcmp</a:t>
            </a:r>
            <a:r>
              <a:rPr lang="en-US" altLang="zh-CN" sz="1800" dirty="0" smtClean="0"/>
              <a:t>(string1.p,string2.p</a:t>
            </a:r>
            <a:r>
              <a:rPr lang="en-US" altLang="zh-CN" sz="1800" dirty="0"/>
              <a:t>)&gt;0)</a:t>
            </a:r>
          </a:p>
          <a:p>
            <a:pPr indent="-6351" algn="l"/>
            <a:r>
              <a:rPr lang="en-US" altLang="zh-CN" sz="1800" dirty="0" smtClean="0"/>
              <a:t>                 return </a:t>
            </a:r>
            <a:r>
              <a:rPr lang="en-US" altLang="zh-CN" sz="1800" dirty="0"/>
              <a:t>true;</a:t>
            </a:r>
          </a:p>
          <a:p>
            <a:pPr indent="-6351" algn="l"/>
            <a:r>
              <a:rPr lang="en-US" altLang="zh-CN" sz="1800" dirty="0" smtClean="0"/>
              <a:t>        else</a:t>
            </a:r>
            <a:endParaRPr lang="en-US" altLang="zh-CN" sz="1800" dirty="0"/>
          </a:p>
          <a:p>
            <a:pPr indent="-6351" algn="l"/>
            <a:r>
              <a:rPr lang="en-US" altLang="zh-CN" sz="1800" dirty="0" smtClean="0"/>
              <a:t>             return </a:t>
            </a:r>
            <a:r>
              <a:rPr lang="en-US" altLang="zh-CN" sz="1800" dirty="0"/>
              <a:t>false;</a:t>
            </a:r>
          </a:p>
          <a:p>
            <a:pPr indent="-6351" algn="l"/>
            <a:r>
              <a:rPr lang="en-US" altLang="zh-CN" sz="1800" dirty="0"/>
              <a:t>}</a:t>
            </a:r>
          </a:p>
          <a:p>
            <a:pPr indent="-6351" algn="l"/>
            <a:r>
              <a:rPr lang="en-US" altLang="zh-CN" sz="1800" dirty="0" smtClean="0"/>
              <a:t>bool </a:t>
            </a:r>
            <a:r>
              <a:rPr lang="en-US" altLang="zh-CN" sz="1800" dirty="0"/>
              <a:t>operator&lt;(String &amp;string1,String &amp;string2</a:t>
            </a:r>
            <a:r>
              <a:rPr lang="en-US" altLang="zh-CN" sz="1800" dirty="0" smtClean="0"/>
              <a:t>)</a:t>
            </a:r>
          </a:p>
          <a:p>
            <a:pPr indent="-6351" algn="l"/>
            <a:r>
              <a:rPr lang="en-US" altLang="zh-CN" sz="1800" dirty="0" smtClean="0"/>
              <a:t>{</a:t>
            </a:r>
          </a:p>
          <a:p>
            <a:pPr indent="-6351" algn="l"/>
            <a:r>
              <a:rPr lang="en-US" altLang="zh-CN" sz="1800" dirty="0"/>
              <a:t> </a:t>
            </a:r>
            <a:r>
              <a:rPr lang="en-US" altLang="zh-CN" sz="1800" dirty="0" smtClean="0"/>
              <a:t>       if(</a:t>
            </a:r>
            <a:r>
              <a:rPr lang="en-US" altLang="zh-CN" sz="1800" dirty="0" err="1" smtClean="0"/>
              <a:t>strcmp</a:t>
            </a:r>
            <a:r>
              <a:rPr lang="en-US" altLang="zh-CN" sz="1800" dirty="0" smtClean="0"/>
              <a:t>(string1.p,string2.p</a:t>
            </a:r>
            <a:r>
              <a:rPr lang="en-US" altLang="zh-CN" sz="1800" dirty="0"/>
              <a:t>)&lt;0)</a:t>
            </a:r>
          </a:p>
          <a:p>
            <a:pPr indent="-6351" algn="l"/>
            <a:r>
              <a:rPr lang="en-US" altLang="zh-CN" sz="1800" dirty="0" smtClean="0"/>
              <a:t>                  return </a:t>
            </a:r>
            <a:r>
              <a:rPr lang="en-US" altLang="zh-CN" sz="1800" dirty="0"/>
              <a:t>true;</a:t>
            </a:r>
          </a:p>
          <a:p>
            <a:pPr indent="-6351" algn="l"/>
            <a:r>
              <a:rPr lang="en-US" altLang="zh-CN" sz="1800" dirty="0" smtClean="0"/>
              <a:t>        else</a:t>
            </a:r>
            <a:endParaRPr lang="en-US" altLang="zh-CN" sz="1800" dirty="0"/>
          </a:p>
          <a:p>
            <a:pPr indent="-6351" algn="l"/>
            <a:r>
              <a:rPr lang="en-US" altLang="zh-CN" sz="1800" dirty="0" smtClean="0"/>
              <a:t>                 return </a:t>
            </a:r>
            <a:r>
              <a:rPr lang="en-US" altLang="zh-CN" sz="1800" dirty="0"/>
              <a:t>false;</a:t>
            </a:r>
          </a:p>
          <a:p>
            <a:pPr indent="-6351" algn="l"/>
            <a:r>
              <a:rPr lang="en-US" altLang="zh-CN" sz="1800" dirty="0"/>
              <a:t>}</a:t>
            </a:r>
          </a:p>
          <a:p>
            <a:pPr indent="-6351" algn="l"/>
            <a:endParaRPr lang="en-US" altLang="zh-CN" sz="20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23426486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subTitle" idx="1"/>
          </p:nvPr>
        </p:nvSpPr>
        <p:spPr>
          <a:xfrm>
            <a:off x="338535" y="765427"/>
            <a:ext cx="10945216" cy="5616695"/>
          </a:xfrm>
          <a:noFill/>
        </p:spPr>
        <p:txBody>
          <a:bodyPr/>
          <a:lstStyle/>
          <a:p>
            <a:pPr indent="-6351" algn="l"/>
            <a:r>
              <a:rPr lang="en-US" altLang="zh-CN" sz="1800" dirty="0" smtClean="0"/>
              <a:t>bool </a:t>
            </a:r>
            <a:r>
              <a:rPr lang="en-US" altLang="zh-CN" sz="1800" dirty="0"/>
              <a:t>operator==(String &amp;string1,String &amp;string2)</a:t>
            </a:r>
          </a:p>
          <a:p>
            <a:pPr indent="-6351" algn="l"/>
            <a:r>
              <a:rPr lang="en-US" altLang="zh-CN" sz="1800" dirty="0" smtClean="0"/>
              <a:t>{</a:t>
            </a:r>
          </a:p>
          <a:p>
            <a:pPr indent="-6351" algn="l"/>
            <a:r>
              <a:rPr lang="en-US" altLang="zh-CN" sz="1800" dirty="0"/>
              <a:t> </a:t>
            </a:r>
            <a:r>
              <a:rPr lang="en-US" altLang="zh-CN" sz="1800" dirty="0" smtClean="0"/>
              <a:t>       if(</a:t>
            </a:r>
            <a:r>
              <a:rPr lang="en-US" altLang="zh-CN" sz="1800" dirty="0" err="1" smtClean="0"/>
              <a:t>strcmp</a:t>
            </a:r>
            <a:r>
              <a:rPr lang="en-US" altLang="zh-CN" sz="1800" dirty="0" smtClean="0"/>
              <a:t>(string1.p,string2.p</a:t>
            </a:r>
            <a:r>
              <a:rPr lang="en-US" altLang="zh-CN" sz="1800" dirty="0"/>
              <a:t>)==0)</a:t>
            </a:r>
          </a:p>
          <a:p>
            <a:pPr indent="-6351" algn="l"/>
            <a:r>
              <a:rPr lang="en-US" altLang="zh-CN" sz="1800" dirty="0" smtClean="0"/>
              <a:t>	return </a:t>
            </a:r>
            <a:r>
              <a:rPr lang="en-US" altLang="zh-CN" sz="1800" dirty="0"/>
              <a:t>true;</a:t>
            </a:r>
          </a:p>
          <a:p>
            <a:pPr indent="-6351" algn="l"/>
            <a:r>
              <a:rPr lang="en-US" altLang="zh-CN" sz="1800" dirty="0" smtClean="0"/>
              <a:t>        else</a:t>
            </a:r>
            <a:endParaRPr lang="en-US" altLang="zh-CN" sz="1800" dirty="0"/>
          </a:p>
          <a:p>
            <a:pPr indent="-6351" algn="l"/>
            <a:r>
              <a:rPr lang="en-US" altLang="zh-CN" sz="1800" dirty="0" smtClean="0"/>
              <a:t>	return </a:t>
            </a:r>
            <a:r>
              <a:rPr lang="en-US" altLang="zh-CN" sz="1800" dirty="0"/>
              <a:t>false;</a:t>
            </a:r>
          </a:p>
          <a:p>
            <a:pPr indent="-6351" algn="l"/>
            <a:r>
              <a:rPr lang="en-US" altLang="zh-CN" sz="1800" dirty="0"/>
              <a:t>}</a:t>
            </a:r>
          </a:p>
          <a:p>
            <a:pPr indent="-6351" algn="l"/>
            <a:r>
              <a:rPr lang="en-US" altLang="zh-CN" sz="1800" dirty="0" smtClean="0"/>
              <a:t>void </a:t>
            </a:r>
            <a:r>
              <a:rPr lang="en-US" altLang="zh-CN" sz="1800" dirty="0"/>
              <a:t>compare(String &amp;string1,String &amp;string2)</a:t>
            </a:r>
          </a:p>
          <a:p>
            <a:pPr indent="-6351" algn="l"/>
            <a:r>
              <a:rPr lang="en-US" altLang="zh-CN" sz="1800" dirty="0" smtClean="0"/>
              <a:t>{</a:t>
            </a:r>
          </a:p>
          <a:p>
            <a:pPr indent="-6351" algn="l"/>
            <a:r>
              <a:rPr lang="en-US" altLang="zh-CN" sz="1800" dirty="0"/>
              <a:t> </a:t>
            </a:r>
            <a:r>
              <a:rPr lang="en-US" altLang="zh-CN" sz="1800" dirty="0" smtClean="0"/>
              <a:t>       if(operator</a:t>
            </a:r>
            <a:r>
              <a:rPr lang="en-US" altLang="zh-CN" sz="1800" dirty="0"/>
              <a:t>&gt;(string1,string2)==1)</a:t>
            </a:r>
          </a:p>
          <a:p>
            <a:pPr indent="-6351" algn="l"/>
            <a:r>
              <a:rPr lang="en-US" altLang="zh-CN" sz="1800" dirty="0" smtClean="0"/>
              <a:t>       {        string1.display</a:t>
            </a:r>
            <a:r>
              <a:rPr lang="en-US" altLang="zh-CN" sz="1800" dirty="0"/>
              <a:t>( );</a:t>
            </a:r>
            <a:r>
              <a:rPr lang="en-US" altLang="zh-CN" sz="1800" dirty="0" err="1"/>
              <a:t>cout</a:t>
            </a:r>
            <a:r>
              <a:rPr lang="en-US" altLang="zh-CN" sz="1800" dirty="0"/>
              <a:t>&lt;&lt;″&gt;″;string2.display( );}</a:t>
            </a:r>
          </a:p>
          <a:p>
            <a:pPr indent="-6351" algn="l"/>
            <a:r>
              <a:rPr lang="en-US" altLang="zh-CN" sz="1800" dirty="0" smtClean="0"/>
              <a:t>      else  if(operator</a:t>
            </a:r>
            <a:r>
              <a:rPr lang="en-US" altLang="zh-CN" sz="1800" dirty="0"/>
              <a:t>&lt;(string1,string2)==1</a:t>
            </a:r>
            <a:r>
              <a:rPr lang="en-US" altLang="zh-CN" sz="1800" dirty="0" smtClean="0"/>
              <a:t>)</a:t>
            </a:r>
          </a:p>
          <a:p>
            <a:pPr indent="-6351" algn="l"/>
            <a:r>
              <a:rPr lang="en-US" altLang="zh-CN" sz="1800" dirty="0" smtClean="0"/>
              <a:t>       {      string1.display</a:t>
            </a:r>
            <a:r>
              <a:rPr lang="en-US" altLang="zh-CN" sz="1800" dirty="0"/>
              <a:t>( );</a:t>
            </a:r>
            <a:r>
              <a:rPr lang="en-US" altLang="zh-CN" sz="1800" dirty="0" err="1"/>
              <a:t>cout</a:t>
            </a:r>
            <a:r>
              <a:rPr lang="en-US" altLang="zh-CN" sz="1800" dirty="0"/>
              <a:t>&lt;&lt;″&lt;″;string2.display( );}</a:t>
            </a:r>
          </a:p>
          <a:p>
            <a:pPr indent="-6351" algn="l"/>
            <a:r>
              <a:rPr lang="en-US" altLang="zh-CN" sz="1800" dirty="0" smtClean="0"/>
              <a:t>      else  if(operator</a:t>
            </a:r>
            <a:r>
              <a:rPr lang="en-US" altLang="zh-CN" sz="1800" dirty="0"/>
              <a:t>==(string1,string2)==1)</a:t>
            </a:r>
          </a:p>
          <a:p>
            <a:pPr indent="-6351" algn="l"/>
            <a:r>
              <a:rPr lang="en-US" altLang="zh-CN" sz="1800" dirty="0" smtClean="0"/>
              <a:t>      {       string1.display</a:t>
            </a:r>
            <a:r>
              <a:rPr lang="en-US" altLang="zh-CN" sz="1800" dirty="0"/>
              <a:t>( );</a:t>
            </a:r>
            <a:r>
              <a:rPr lang="en-US" altLang="zh-CN" sz="1800" dirty="0" err="1"/>
              <a:t>cout</a:t>
            </a:r>
            <a:r>
              <a:rPr lang="en-US" altLang="zh-CN" sz="1800" dirty="0"/>
              <a:t>&lt;&lt;″=″;string2.display( );}</a:t>
            </a:r>
          </a:p>
          <a:p>
            <a:pPr indent="-6351" algn="l"/>
            <a:r>
              <a:rPr lang="en-US" altLang="zh-CN" sz="1800" dirty="0" smtClean="0"/>
              <a:t>      </a:t>
            </a:r>
            <a:r>
              <a:rPr lang="en-US" altLang="zh-CN" sz="1800" dirty="0" err="1" smtClean="0"/>
              <a:t>cout</a:t>
            </a:r>
            <a:r>
              <a:rPr lang="en-US" altLang="zh-CN" sz="1800" dirty="0"/>
              <a:t>&lt;&lt;</a:t>
            </a:r>
            <a:r>
              <a:rPr lang="en-US" altLang="zh-CN" sz="1800" dirty="0" err="1"/>
              <a:t>endl</a:t>
            </a:r>
            <a:r>
              <a:rPr lang="en-US" altLang="zh-CN" sz="1800" dirty="0"/>
              <a:t>;</a:t>
            </a:r>
          </a:p>
          <a:p>
            <a:pPr indent="-6351" algn="l"/>
            <a:r>
              <a:rPr lang="en-US" altLang="zh-CN" sz="1800" dirty="0" smtClean="0"/>
              <a:t>}</a:t>
            </a:r>
            <a:endParaRPr lang="en-US" altLang="zh-CN" sz="18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187357688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subTitle" idx="1"/>
          </p:nvPr>
        </p:nvSpPr>
        <p:spPr>
          <a:xfrm>
            <a:off x="194519" y="981522"/>
            <a:ext cx="11305256" cy="5992612"/>
          </a:xfrm>
          <a:noFill/>
        </p:spPr>
        <p:txBody>
          <a:bodyPr/>
          <a:lstStyle/>
          <a:p>
            <a:pPr indent="-6351" algn="l"/>
            <a:r>
              <a:rPr lang="en-US" altLang="zh-CN" sz="2000" dirty="0" err="1" smtClean="0"/>
              <a:t>int</a:t>
            </a:r>
            <a:r>
              <a:rPr lang="en-US" altLang="zh-CN" sz="2000" dirty="0" smtClean="0"/>
              <a:t> </a:t>
            </a:r>
            <a:r>
              <a:rPr lang="en-US" altLang="zh-CN" sz="2000" dirty="0"/>
              <a:t>main( )</a:t>
            </a:r>
          </a:p>
          <a:p>
            <a:pPr indent="-6351" algn="l"/>
            <a:r>
              <a:rPr lang="en-US" altLang="zh-CN" sz="2000" dirty="0" smtClean="0"/>
              <a:t>{</a:t>
            </a:r>
          </a:p>
          <a:p>
            <a:pPr indent="-6351" algn="l"/>
            <a:r>
              <a:rPr lang="en-US" altLang="zh-CN" sz="2000" dirty="0"/>
              <a:t> </a:t>
            </a:r>
            <a:r>
              <a:rPr lang="en-US" altLang="zh-CN" sz="2000" dirty="0" smtClean="0"/>
              <a:t>       String </a:t>
            </a:r>
            <a:r>
              <a:rPr lang="en-US" altLang="zh-CN" sz="2000" dirty="0"/>
              <a:t>string1(″Hello″),string2(″Book″),string3(″Computer″),string4(″Hello″);</a:t>
            </a:r>
          </a:p>
          <a:p>
            <a:pPr indent="-6351" algn="l"/>
            <a:r>
              <a:rPr lang="en-US" altLang="zh-CN" sz="2000" dirty="0" smtClean="0"/>
              <a:t>         compare(string1,string2</a:t>
            </a:r>
            <a:r>
              <a:rPr lang="en-US" altLang="zh-CN" sz="2000" dirty="0"/>
              <a:t>);</a:t>
            </a:r>
          </a:p>
          <a:p>
            <a:pPr indent="-6351" algn="l"/>
            <a:r>
              <a:rPr lang="en-US" altLang="zh-CN" sz="2000" dirty="0" smtClean="0"/>
              <a:t>        compare(string2,string3</a:t>
            </a:r>
            <a:r>
              <a:rPr lang="en-US" altLang="zh-CN" sz="2000" dirty="0"/>
              <a:t>);</a:t>
            </a:r>
          </a:p>
          <a:p>
            <a:pPr indent="-6351" algn="l"/>
            <a:r>
              <a:rPr lang="en-US" altLang="zh-CN" sz="2000" dirty="0" smtClean="0"/>
              <a:t>        compare(string1,string4</a:t>
            </a:r>
            <a:r>
              <a:rPr lang="en-US" altLang="zh-CN" sz="2000" dirty="0"/>
              <a:t>);</a:t>
            </a:r>
          </a:p>
          <a:p>
            <a:pPr indent="-6351" algn="l"/>
            <a:r>
              <a:rPr lang="en-US" altLang="zh-CN" sz="2000" dirty="0" smtClean="0"/>
              <a:t>         return </a:t>
            </a:r>
            <a:r>
              <a:rPr lang="en-US" altLang="zh-CN" sz="2000" dirty="0"/>
              <a:t>0;</a:t>
            </a:r>
          </a:p>
          <a:p>
            <a:pPr indent="-6351" algn="l"/>
            <a:r>
              <a:rPr lang="en-US" altLang="zh-CN" sz="2000" dirty="0" smtClean="0"/>
              <a:t>}</a:t>
            </a:r>
          </a:p>
          <a:p>
            <a:pPr indent="-6351" algn="l"/>
            <a:endParaRPr lang="en-US" altLang="zh-CN" sz="2000" dirty="0"/>
          </a:p>
          <a:p>
            <a:pPr indent="-6351" algn="l"/>
            <a:endParaRPr lang="zh-CN" altLang="en-US" sz="2000" dirty="0"/>
          </a:p>
          <a:p>
            <a:pPr indent="-6351" algn="l"/>
            <a:r>
              <a:rPr lang="zh-CN" altLang="en-US" sz="2000" dirty="0" smtClean="0"/>
              <a:t>运行结果为</a:t>
            </a:r>
          </a:p>
          <a:p>
            <a:pPr indent="-6351" algn="l"/>
            <a:r>
              <a:rPr lang="en-US" altLang="zh-CN" sz="2000" dirty="0"/>
              <a:t>Hello&gt;Book</a:t>
            </a:r>
          </a:p>
          <a:p>
            <a:pPr indent="-6351" algn="l"/>
            <a:r>
              <a:rPr lang="en-US" altLang="zh-CN" sz="2000" dirty="0"/>
              <a:t>Book&lt;Computer</a:t>
            </a:r>
          </a:p>
          <a:p>
            <a:pPr indent="-6351" algn="l"/>
            <a:r>
              <a:rPr lang="en-US" altLang="zh-CN" sz="2000" dirty="0"/>
              <a:t>Hello==Hello</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38025661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subTitle" idx="1"/>
          </p:nvPr>
        </p:nvSpPr>
        <p:spPr>
          <a:xfrm>
            <a:off x="50503" y="1053530"/>
            <a:ext cx="12075839" cy="5566142"/>
          </a:xfrm>
          <a:noFill/>
        </p:spPr>
        <p:txBody>
          <a:bodyPr/>
          <a:lstStyle/>
          <a:p>
            <a:pPr marL="336549" indent="-342900" algn="l">
              <a:spcBef>
                <a:spcPts val="0"/>
              </a:spcBef>
              <a:buFont typeface="Wingdings" panose="05000000000000000000" pitchFamily="2" charset="2"/>
              <a:buChar char="l"/>
            </a:pPr>
            <a:r>
              <a:rPr lang="zh-CN" altLang="en-US" sz="2400" b="0" dirty="0" smtClean="0">
                <a:latin typeface="华文楷体" panose="02010600040101010101" pitchFamily="2" charset="-122"/>
                <a:ea typeface="华文楷体" panose="02010600040101010101" pitchFamily="2" charset="-122"/>
              </a:rPr>
              <a:t>增加了一个</a:t>
            </a:r>
            <a:r>
              <a:rPr lang="en-US" altLang="zh-CN" sz="2400" b="0" dirty="0" smtClean="0">
                <a:latin typeface="华文楷体" panose="02010600040101010101" pitchFamily="2" charset="-122"/>
                <a:ea typeface="华文楷体" panose="02010600040101010101" pitchFamily="2" charset="-122"/>
              </a:rPr>
              <a:t>compare</a:t>
            </a:r>
            <a:r>
              <a:rPr lang="zh-CN" altLang="en-US" sz="2400" b="0" dirty="0" smtClean="0">
                <a:latin typeface="华文楷体" panose="02010600040101010101" pitchFamily="2" charset="-122"/>
                <a:ea typeface="华文楷体" panose="02010600040101010101" pitchFamily="2" charset="-122"/>
              </a:rPr>
              <a:t>函数，用来对两个字符串进行比较，并输出相应的信息。这样可以减轻主函数的负担，使主函数简明易读。</a:t>
            </a:r>
          </a:p>
          <a:p>
            <a:pPr marL="336549" indent="-342900" algn="l">
              <a:spcBef>
                <a:spcPts val="0"/>
              </a:spcBef>
              <a:buFont typeface="Wingdings" panose="05000000000000000000" pitchFamily="2" charset="2"/>
              <a:buChar char="l"/>
            </a:pPr>
            <a:r>
              <a:rPr lang="zh-CN" altLang="en-US" sz="2400" b="0" dirty="0" smtClean="0">
                <a:latin typeface="华文楷体" panose="02010600040101010101" pitchFamily="2" charset="-122"/>
                <a:ea typeface="华文楷体" panose="02010600040101010101" pitchFamily="2" charset="-122"/>
              </a:rPr>
              <a:t>通过这个例子，不仅可以学习到有关双目运算符重载的知识，而且还可以学习怎样去编写</a:t>
            </a:r>
            <a:r>
              <a:rPr lang="en-US" altLang="zh-CN" sz="2400" b="0" dirty="0" smtClean="0">
                <a:latin typeface="华文楷体" panose="02010600040101010101" pitchFamily="2" charset="-122"/>
                <a:ea typeface="华文楷体" panose="02010600040101010101" pitchFamily="2" charset="-122"/>
              </a:rPr>
              <a:t>C++</a:t>
            </a:r>
            <a:r>
              <a:rPr lang="zh-CN" altLang="en-US" sz="2400" b="0" dirty="0" smtClean="0">
                <a:latin typeface="华文楷体" panose="02010600040101010101" pitchFamily="2" charset="-122"/>
                <a:ea typeface="华文楷体" panose="02010600040101010101" pitchFamily="2" charset="-122"/>
              </a:rPr>
              <a:t>程序。</a:t>
            </a:r>
          </a:p>
          <a:p>
            <a:pPr marL="336549" indent="-342900" algn="l">
              <a:spcBef>
                <a:spcPts val="0"/>
              </a:spcBef>
              <a:buFont typeface="Wingdings" panose="05000000000000000000" pitchFamily="2" charset="2"/>
              <a:buChar char="l"/>
            </a:pPr>
            <a:r>
              <a:rPr lang="zh-CN" altLang="en-US" sz="2400" b="0" dirty="0" smtClean="0">
                <a:latin typeface="华文楷体" panose="02010600040101010101" pitchFamily="2" charset="-122"/>
                <a:ea typeface="华文楷体" panose="02010600040101010101" pitchFamily="2" charset="-122"/>
              </a:rPr>
              <a:t>这种方法的</a:t>
            </a:r>
            <a:r>
              <a:rPr lang="zh-CN" altLang="en-US" sz="2400" b="0" dirty="0" smtClean="0">
                <a:solidFill>
                  <a:schemeClr val="bg2"/>
                </a:solidFill>
                <a:latin typeface="华文楷体" panose="02010600040101010101" pitchFamily="2" charset="-122"/>
                <a:ea typeface="华文楷体" panose="02010600040101010101" pitchFamily="2" charset="-122"/>
              </a:rPr>
              <a:t>指导思想</a:t>
            </a:r>
            <a:r>
              <a:rPr lang="zh-CN" altLang="en-US" sz="2400" b="0" dirty="0" smtClean="0">
                <a:latin typeface="华文楷体" panose="02010600040101010101" pitchFamily="2" charset="-122"/>
                <a:ea typeface="华文楷体" panose="02010600040101010101" pitchFamily="2" charset="-122"/>
              </a:rPr>
              <a:t>是： </a:t>
            </a:r>
            <a:r>
              <a:rPr lang="zh-CN" altLang="en-US" sz="2400" b="0" dirty="0" smtClean="0">
                <a:solidFill>
                  <a:schemeClr val="bg2"/>
                </a:solidFill>
                <a:latin typeface="华文楷体" panose="02010600040101010101" pitchFamily="2" charset="-122"/>
                <a:ea typeface="华文楷体" panose="02010600040101010101" pitchFamily="2" charset="-122"/>
              </a:rPr>
              <a:t>先搭框架，逐步扩充，由简到繁，最后完善</a:t>
            </a:r>
            <a:r>
              <a:rPr lang="zh-CN" altLang="en-US" sz="2400" b="0" dirty="0" smtClean="0">
                <a:latin typeface="华文楷体" panose="02010600040101010101" pitchFamily="2" charset="-122"/>
                <a:ea typeface="华文楷体" panose="02010600040101010101" pitchFamily="2" charset="-122"/>
              </a:rPr>
              <a:t>。边编程，边调试，边扩充。千万不要企图在一开始时就解决所有的细节。类是可扩充的，可以一步一步地扩充它的功能。最好直接在计算机上写程序，每一步都要上机调试，调试通过了前面一步再做下一步，步步为营。这样编程和调试的效率是比较高的。</a:t>
            </a:r>
            <a:endParaRPr lang="en-US" altLang="zh-CN" sz="2400" b="0" dirty="0" smtClean="0">
              <a:latin typeface="华文楷体" panose="02010600040101010101" pitchFamily="2" charset="-122"/>
              <a:ea typeface="华文楷体" panose="02010600040101010101" pitchFamily="2" charset="-122"/>
            </a:endParaRPr>
          </a:p>
          <a:p>
            <a:pPr marL="457200" indent="-457200" algn="l">
              <a:spcBef>
                <a:spcPts val="0"/>
              </a:spcBef>
              <a:buFont typeface="Wingdings" panose="05000000000000000000" pitchFamily="2" charset="2"/>
              <a:buChar char="l"/>
              <a:defRPr/>
            </a:pPr>
            <a:r>
              <a:rPr lang="zh-CN" altLang="en-US" sz="2400" dirty="0">
                <a:solidFill>
                  <a:schemeClr val="bg2"/>
                </a:solidFill>
                <a:latin typeface="楷体" panose="02010609060101010101" pitchFamily="49" charset="-122"/>
                <a:ea typeface="楷体" panose="02010609060101010101" pitchFamily="49" charset="-122"/>
              </a:rPr>
              <a:t>赋值运算符重载</a:t>
            </a:r>
            <a:r>
              <a:rPr lang="zh-CN" altLang="en-US" sz="2400" dirty="0">
                <a:latin typeface="楷体" panose="02010609060101010101" pitchFamily="49" charset="-122"/>
                <a:ea typeface="楷体" panose="02010609060101010101" pitchFamily="49" charset="-122"/>
              </a:rPr>
              <a:t>一般包括以上几个步骤，首先要检查是否</a:t>
            </a:r>
            <a:r>
              <a:rPr lang="zh-CN" altLang="en-US" sz="2400" dirty="0">
                <a:solidFill>
                  <a:schemeClr val="bg2"/>
                </a:solidFill>
                <a:latin typeface="楷体" panose="02010609060101010101" pitchFamily="49" charset="-122"/>
                <a:ea typeface="楷体" panose="02010609060101010101" pitchFamily="49" charset="-122"/>
              </a:rPr>
              <a:t>自赋值</a:t>
            </a:r>
            <a:r>
              <a:rPr lang="zh-CN" altLang="en-US" sz="2400" dirty="0">
                <a:latin typeface="楷体" panose="02010609060101010101" pitchFamily="49" charset="-122"/>
                <a:ea typeface="楷体" panose="02010609060101010101" pitchFamily="49" charset="-122"/>
              </a:rPr>
              <a:t>，如果是要立即返回，如果不返回，后面的语句会把自己所指空间删掉，从而导致错误；第二步要</a:t>
            </a:r>
            <a:r>
              <a:rPr lang="zh-CN" altLang="en-US" sz="2400" dirty="0">
                <a:solidFill>
                  <a:schemeClr val="bg2"/>
                </a:solidFill>
                <a:latin typeface="楷体" panose="02010609060101010101" pitchFamily="49" charset="-122"/>
                <a:ea typeface="楷体" panose="02010609060101010101" pitchFamily="49" charset="-122"/>
              </a:rPr>
              <a:t>释放原有的内存资源</a:t>
            </a:r>
            <a:r>
              <a:rPr lang="zh-CN" altLang="en-US" sz="2400" dirty="0">
                <a:latin typeface="楷体" panose="02010609060101010101" pitchFamily="49" charset="-122"/>
                <a:ea typeface="楷体" panose="02010609060101010101" pitchFamily="49" charset="-122"/>
              </a:rPr>
              <a:t>；第三步要</a:t>
            </a:r>
            <a:r>
              <a:rPr lang="zh-CN" altLang="en-US" sz="2400" dirty="0">
                <a:solidFill>
                  <a:schemeClr val="bg2"/>
                </a:solidFill>
                <a:latin typeface="楷体" panose="02010609060101010101" pitchFamily="49" charset="-122"/>
                <a:ea typeface="楷体" panose="02010609060101010101" pitchFamily="49" charset="-122"/>
              </a:rPr>
              <a:t>分配新的内存资源，并复制内容</a:t>
            </a:r>
            <a:r>
              <a:rPr lang="zh-CN" altLang="en-US" sz="2400" dirty="0">
                <a:latin typeface="楷体" panose="02010609060101010101" pitchFamily="49" charset="-122"/>
                <a:ea typeface="楷体" panose="02010609060101010101" pitchFamily="49" charset="-122"/>
              </a:rPr>
              <a:t>；第四步是</a:t>
            </a:r>
            <a:r>
              <a:rPr lang="zh-CN" altLang="en-US" sz="2400" dirty="0">
                <a:solidFill>
                  <a:schemeClr val="bg2"/>
                </a:solidFill>
                <a:latin typeface="楷体" panose="02010609060101010101" pitchFamily="49" charset="-122"/>
                <a:ea typeface="楷体" panose="02010609060101010101" pitchFamily="49" charset="-122"/>
              </a:rPr>
              <a:t>返回本对象的引用</a:t>
            </a:r>
            <a:r>
              <a:rPr lang="zh-CN" altLang="en-US" sz="2400" dirty="0">
                <a:latin typeface="楷体" panose="02010609060101010101" pitchFamily="49" charset="-122"/>
                <a:ea typeface="楷体" panose="02010609060101010101" pitchFamily="49" charset="-122"/>
              </a:rPr>
              <a:t>。如果没有指针操作，则没有第二步操作。</a:t>
            </a:r>
          </a:p>
          <a:p>
            <a:pPr marL="457200" indent="-457200" algn="l">
              <a:spcBef>
                <a:spcPts val="0"/>
              </a:spcBef>
              <a:buFont typeface="Wingdings" panose="05000000000000000000" pitchFamily="2" charset="2"/>
              <a:buChar char="l"/>
              <a:defRPr/>
            </a:pPr>
            <a:r>
              <a:rPr lang="zh-CN" altLang="en-US" sz="2400" dirty="0" smtClean="0">
                <a:latin typeface="楷体" panose="02010609060101010101" pitchFamily="49" charset="-122"/>
                <a:ea typeface="楷体" panose="02010609060101010101" pitchFamily="49" charset="-122"/>
              </a:rPr>
              <a:t>赋值</a:t>
            </a:r>
            <a:r>
              <a:rPr lang="zh-CN" altLang="en-US" sz="2400" dirty="0">
                <a:latin typeface="楷体" panose="02010609060101010101" pitchFamily="49" charset="-122"/>
                <a:ea typeface="楷体" panose="02010609060101010101" pitchFamily="49" charset="-122"/>
              </a:rPr>
              <a:t>运算符与拷贝构造函数在功能上有些类似，都是用一个对象去填另一个对象，但拷贝构造函数是在对象建立的时候执行，赋值运算符是在对象建立之后执行。 </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4.</a:t>
            </a:r>
            <a:r>
              <a:rPr lang="zh-CN" altLang="en-US" sz="3600" kern="0" dirty="0" smtClean="0">
                <a:solidFill>
                  <a:schemeClr val="bg1"/>
                </a:solidFill>
                <a:latin typeface="隶书" pitchFamily="49" charset="-122"/>
                <a:ea typeface="隶书" pitchFamily="49" charset="-122"/>
              </a:rPr>
              <a:t> 运算符重载 </a:t>
            </a:r>
            <a:endParaRPr lang="zh-CN" altLang="en-US" sz="3600" kern="0" dirty="0">
              <a:solidFill>
                <a:schemeClr val="bg1"/>
              </a:solidFill>
              <a:latin typeface="隶书" pitchFamily="49" charset="-122"/>
              <a:ea typeface="隶书" pitchFamily="49" charset="-122"/>
            </a:endParaRPr>
          </a:p>
        </p:txBody>
      </p:sp>
      <p:grpSp>
        <p:nvGrpSpPr>
          <p:cNvPr id="12" name="组合 11"/>
          <p:cNvGrpSpPr>
            <a:grpSpLocks/>
          </p:cNvGrpSpPr>
          <p:nvPr/>
        </p:nvGrpSpPr>
        <p:grpSpPr bwMode="auto">
          <a:xfrm>
            <a:off x="9915599" y="83890"/>
            <a:ext cx="2108200" cy="609600"/>
            <a:chOff x="755298" y="2917165"/>
            <a:chExt cx="1584454" cy="447077"/>
          </a:xfrm>
        </p:grpSpPr>
        <p:sp>
          <p:nvSpPr>
            <p:cNvPr id="13" name="Freeform 60"/>
            <p:cNvSpPr>
              <a:spLocks/>
            </p:cNvSpPr>
            <p:nvPr/>
          </p:nvSpPr>
          <p:spPr bwMode="auto">
            <a:xfrm>
              <a:off x="755298" y="2917165"/>
              <a:ext cx="416207" cy="447076"/>
            </a:xfrm>
            <a:custGeom>
              <a:avLst/>
              <a:gdLst>
                <a:gd name="T0" fmla="*/ 395254 w 437"/>
                <a:gd name="T1" fmla="*/ 346246 h 470"/>
                <a:gd name="T2" fmla="*/ 369538 w 437"/>
                <a:gd name="T3" fmla="*/ 318661 h 470"/>
                <a:gd name="T4" fmla="*/ 292393 w 437"/>
                <a:gd name="T5" fmla="*/ 276807 h 470"/>
                <a:gd name="T6" fmla="*/ 260010 w 437"/>
                <a:gd name="T7" fmla="*/ 244465 h 470"/>
                <a:gd name="T8" fmla="*/ 249534 w 437"/>
                <a:gd name="T9" fmla="*/ 228294 h 470"/>
                <a:gd name="T10" fmla="*/ 274297 w 437"/>
                <a:gd name="T11" fmla="*/ 189294 h 470"/>
                <a:gd name="T12" fmla="*/ 280011 w 437"/>
                <a:gd name="T13" fmla="*/ 175977 h 470"/>
                <a:gd name="T14" fmla="*/ 283821 w 437"/>
                <a:gd name="T15" fmla="*/ 139830 h 470"/>
                <a:gd name="T16" fmla="*/ 271439 w 437"/>
                <a:gd name="T17" fmla="*/ 54220 h 470"/>
                <a:gd name="T18" fmla="*/ 266677 w 437"/>
                <a:gd name="T19" fmla="*/ 49464 h 470"/>
                <a:gd name="T20" fmla="*/ 249534 w 437"/>
                <a:gd name="T21" fmla="*/ 35195 h 470"/>
                <a:gd name="T22" fmla="*/ 147625 w 437"/>
                <a:gd name="T23" fmla="*/ 47561 h 470"/>
                <a:gd name="T24" fmla="*/ 133339 w 437"/>
                <a:gd name="T25" fmla="*/ 133172 h 470"/>
                <a:gd name="T26" fmla="*/ 135243 w 437"/>
                <a:gd name="T27" fmla="*/ 170269 h 470"/>
                <a:gd name="T28" fmla="*/ 142863 w 437"/>
                <a:gd name="T29" fmla="*/ 185489 h 470"/>
                <a:gd name="T30" fmla="*/ 145720 w 437"/>
                <a:gd name="T31" fmla="*/ 192148 h 470"/>
                <a:gd name="T32" fmla="*/ 147625 w 437"/>
                <a:gd name="T33" fmla="*/ 191196 h 470"/>
                <a:gd name="T34" fmla="*/ 169531 w 437"/>
                <a:gd name="T35" fmla="*/ 227343 h 470"/>
                <a:gd name="T36" fmla="*/ 151435 w 437"/>
                <a:gd name="T37" fmla="*/ 243514 h 470"/>
                <a:gd name="T38" fmla="*/ 122862 w 437"/>
                <a:gd name="T39" fmla="*/ 276807 h 470"/>
                <a:gd name="T40" fmla="*/ 45716 w 437"/>
                <a:gd name="T41" fmla="*/ 318661 h 470"/>
                <a:gd name="T42" fmla="*/ 20001 w 437"/>
                <a:gd name="T43" fmla="*/ 346246 h 470"/>
                <a:gd name="T44" fmla="*/ 0 w 437"/>
                <a:gd name="T45" fmla="*/ 429003 h 470"/>
                <a:gd name="T46" fmla="*/ 0 w 437"/>
                <a:gd name="T47" fmla="*/ 447076 h 470"/>
                <a:gd name="T48" fmla="*/ 416207 w 437"/>
                <a:gd name="T49" fmla="*/ 447076 h 470"/>
                <a:gd name="T50" fmla="*/ 416207 w 437"/>
                <a:gd name="T51" fmla="*/ 429003 h 470"/>
                <a:gd name="T52" fmla="*/ 395254 w 437"/>
                <a:gd name="T53" fmla="*/ 346246 h 47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7"/>
                <a:gd name="T82" fmla="*/ 0 h 470"/>
                <a:gd name="T83" fmla="*/ 437 w 437"/>
                <a:gd name="T84" fmla="*/ 470 h 47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7" h="470">
                  <a:moveTo>
                    <a:pt x="415" y="364"/>
                  </a:moveTo>
                  <a:cubicBezTo>
                    <a:pt x="415" y="364"/>
                    <a:pt x="422" y="351"/>
                    <a:pt x="388" y="335"/>
                  </a:cubicBezTo>
                  <a:cubicBezTo>
                    <a:pt x="307" y="291"/>
                    <a:pt x="307" y="291"/>
                    <a:pt x="307" y="291"/>
                  </a:cubicBezTo>
                  <a:cubicBezTo>
                    <a:pt x="273" y="257"/>
                    <a:pt x="273" y="257"/>
                    <a:pt x="273" y="257"/>
                  </a:cubicBezTo>
                  <a:cubicBezTo>
                    <a:pt x="256" y="248"/>
                    <a:pt x="246" y="251"/>
                    <a:pt x="262" y="240"/>
                  </a:cubicBezTo>
                  <a:cubicBezTo>
                    <a:pt x="274" y="230"/>
                    <a:pt x="282" y="216"/>
                    <a:pt x="288" y="199"/>
                  </a:cubicBezTo>
                  <a:cubicBezTo>
                    <a:pt x="289" y="198"/>
                    <a:pt x="292" y="194"/>
                    <a:pt x="294" y="185"/>
                  </a:cubicBezTo>
                  <a:cubicBezTo>
                    <a:pt x="294" y="185"/>
                    <a:pt x="325" y="148"/>
                    <a:pt x="298" y="147"/>
                  </a:cubicBezTo>
                  <a:cubicBezTo>
                    <a:pt x="298" y="147"/>
                    <a:pt x="326" y="96"/>
                    <a:pt x="285" y="57"/>
                  </a:cubicBezTo>
                  <a:cubicBezTo>
                    <a:pt x="285" y="57"/>
                    <a:pt x="283" y="55"/>
                    <a:pt x="280" y="52"/>
                  </a:cubicBezTo>
                  <a:cubicBezTo>
                    <a:pt x="271" y="42"/>
                    <a:pt x="262" y="37"/>
                    <a:pt x="262" y="37"/>
                  </a:cubicBezTo>
                  <a:cubicBezTo>
                    <a:pt x="203" y="0"/>
                    <a:pt x="155" y="50"/>
                    <a:pt x="155" y="50"/>
                  </a:cubicBezTo>
                  <a:cubicBezTo>
                    <a:pt x="113" y="88"/>
                    <a:pt x="140" y="140"/>
                    <a:pt x="140" y="140"/>
                  </a:cubicBezTo>
                  <a:cubicBezTo>
                    <a:pt x="112" y="140"/>
                    <a:pt x="142" y="179"/>
                    <a:pt x="142" y="179"/>
                  </a:cubicBezTo>
                  <a:cubicBezTo>
                    <a:pt x="146" y="197"/>
                    <a:pt x="150" y="195"/>
                    <a:pt x="150" y="195"/>
                  </a:cubicBezTo>
                  <a:cubicBezTo>
                    <a:pt x="152" y="195"/>
                    <a:pt x="152" y="198"/>
                    <a:pt x="153" y="202"/>
                  </a:cubicBezTo>
                  <a:cubicBezTo>
                    <a:pt x="154" y="201"/>
                    <a:pt x="154" y="201"/>
                    <a:pt x="155" y="201"/>
                  </a:cubicBezTo>
                  <a:cubicBezTo>
                    <a:pt x="160" y="216"/>
                    <a:pt x="168" y="229"/>
                    <a:pt x="178" y="239"/>
                  </a:cubicBezTo>
                  <a:cubicBezTo>
                    <a:pt x="187" y="251"/>
                    <a:pt x="163" y="251"/>
                    <a:pt x="159" y="256"/>
                  </a:cubicBezTo>
                  <a:cubicBezTo>
                    <a:pt x="157" y="259"/>
                    <a:pt x="129" y="291"/>
                    <a:pt x="129" y="291"/>
                  </a:cubicBezTo>
                  <a:cubicBezTo>
                    <a:pt x="48" y="335"/>
                    <a:pt x="48" y="335"/>
                    <a:pt x="48" y="335"/>
                  </a:cubicBezTo>
                  <a:cubicBezTo>
                    <a:pt x="15" y="351"/>
                    <a:pt x="21" y="364"/>
                    <a:pt x="21" y="364"/>
                  </a:cubicBezTo>
                  <a:cubicBezTo>
                    <a:pt x="0" y="451"/>
                    <a:pt x="0" y="451"/>
                    <a:pt x="0" y="451"/>
                  </a:cubicBezTo>
                  <a:cubicBezTo>
                    <a:pt x="0" y="470"/>
                    <a:pt x="0" y="470"/>
                    <a:pt x="0" y="470"/>
                  </a:cubicBezTo>
                  <a:cubicBezTo>
                    <a:pt x="437" y="470"/>
                    <a:pt x="437" y="470"/>
                    <a:pt x="437" y="470"/>
                  </a:cubicBezTo>
                  <a:cubicBezTo>
                    <a:pt x="437" y="451"/>
                    <a:pt x="437" y="451"/>
                    <a:pt x="437" y="451"/>
                  </a:cubicBezTo>
                  <a:lnTo>
                    <a:pt x="415" y="364"/>
                  </a:lnTo>
                  <a:close/>
                </a:path>
              </a:pathLst>
            </a:custGeom>
            <a:solidFill>
              <a:srgbClr val="A23C82"/>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endParaRPr lang="zh-CN" altLang="en-US"/>
            </a:p>
          </p:txBody>
        </p:sp>
        <p:sp>
          <p:nvSpPr>
            <p:cNvPr id="14" name="圆角矩形 13"/>
            <p:cNvSpPr/>
            <p:nvPr/>
          </p:nvSpPr>
          <p:spPr>
            <a:xfrm>
              <a:off x="1256405" y="3037084"/>
              <a:ext cx="1083347" cy="327158"/>
            </a:xfrm>
            <a:prstGeom prst="roundRect">
              <a:avLst>
                <a:gd name="adj" fmla="val 9938"/>
              </a:avLst>
            </a:prstGeom>
            <a:solidFill>
              <a:srgbClr val="A23C8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algn="ctr" defTabSz="1228725"/>
              <a:r>
                <a:rPr lang="zh-CN" altLang="en-US" dirty="0">
                  <a:solidFill>
                    <a:srgbClr val="FFFFFF"/>
                  </a:solidFill>
                  <a:latin typeface="微软雅黑" pitchFamily="34" charset="-122"/>
                  <a:ea typeface="微软雅黑" pitchFamily="34" charset="-122"/>
                  <a:cs typeface="Arial Unicode MS" pitchFamily="34" charset="-122"/>
                </a:rPr>
                <a:t>简要说明</a:t>
              </a:r>
            </a:p>
          </p:txBody>
        </p:sp>
        <p:sp>
          <p:nvSpPr>
            <p:cNvPr id="15" name="等腰三角形 29"/>
            <p:cNvSpPr>
              <a:spLocks noChangeArrowheads="1"/>
            </p:cNvSpPr>
            <p:nvPr/>
          </p:nvSpPr>
          <p:spPr bwMode="auto">
            <a:xfrm rot="-5400000">
              <a:off x="1200093" y="3087287"/>
              <a:ext cx="55973" cy="113148"/>
            </a:xfrm>
            <a:prstGeom prst="triangle">
              <a:avLst>
                <a:gd name="adj" fmla="val 50000"/>
              </a:avLst>
            </a:prstGeom>
            <a:solidFill>
              <a:srgbClr val="A23C82"/>
            </a:solidFill>
            <a:ln>
              <a:noFill/>
            </a:ln>
            <a:extLst>
              <a:ext uri="{91240B29-F687-4F45-9708-019B960494DF}">
                <a14:hiddenLine xmlns:a14="http://schemas.microsoft.com/office/drawing/2010/main" w="25400" algn="ctr">
                  <a:solidFill>
                    <a:srgbClr val="000000"/>
                  </a:solidFill>
                  <a:miter lim="800000"/>
                  <a:headEnd/>
                  <a:tailEnd/>
                </a14:hiddenLine>
              </a:ext>
            </a:extLst>
          </p:spPr>
          <p:txBody>
            <a:bodyPr vert="eaVert" lIns="0" tIns="0" rIns="0" bIns="0" anchor="ctr"/>
            <a:lstStyle/>
            <a:p>
              <a:pPr algn="ctr" defTabSz="1228725"/>
              <a:endParaRPr lang="zh-CN" altLang="en-US">
                <a:solidFill>
                  <a:srgbClr val="FFFFFF"/>
                </a:solidFill>
                <a:latin typeface="微软雅黑" pitchFamily="34" charset="-122"/>
                <a:ea typeface="微软雅黑" pitchFamily="34" charset="-122"/>
                <a:cs typeface="Arial Unicode MS" pitchFamily="34" charset="-122"/>
              </a:endParaRPr>
            </a:p>
          </p:txBody>
        </p:sp>
      </p:grpSp>
    </p:spTree>
    <p:extLst>
      <p:ext uri="{BB962C8B-B14F-4D97-AF65-F5344CB8AC3E}">
        <p14:creationId xmlns:p14="http://schemas.microsoft.com/office/powerpoint/2010/main" val="417433910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par>
                          <p:cTn id="14" fill="hold">
                            <p:stCondLst>
                              <p:cond delay="2200"/>
                            </p:stCondLst>
                            <p:childTnLst>
                              <p:par>
                                <p:cTn id="15" presetID="22" presetClass="entr" presetSubtype="8"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left)">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338535" y="909514"/>
            <a:ext cx="11593288" cy="583367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buNone/>
              <a:defRPr/>
            </a:pPr>
            <a:r>
              <a:rPr lang="en-US" altLang="zh-CN" sz="2400" kern="0" dirty="0" smtClean="0">
                <a:solidFill>
                  <a:srgbClr val="339933"/>
                </a:solidFill>
              </a:rPr>
              <a:t>//</a:t>
            </a:r>
            <a:r>
              <a:rPr lang="zh-CN" altLang="en-US" sz="2400" kern="0" dirty="0">
                <a:solidFill>
                  <a:srgbClr val="339933"/>
                </a:solidFill>
              </a:rPr>
              <a:t>演示使用运算符重载为友元函数的方法重做两点加减法运算</a:t>
            </a:r>
          </a:p>
          <a:p>
            <a:pPr marL="0" indent="0">
              <a:buNone/>
              <a:defRPr/>
            </a:pPr>
            <a:r>
              <a:rPr lang="en-US" altLang="zh-CN" sz="2400" b="0" kern="0" dirty="0"/>
              <a:t>#include &lt;</a:t>
            </a:r>
            <a:r>
              <a:rPr lang="en-US" altLang="zh-CN" sz="2400" b="0" kern="0" dirty="0" err="1"/>
              <a:t>iostream.h</a:t>
            </a:r>
            <a:r>
              <a:rPr lang="en-US" altLang="zh-CN" sz="2400" b="0" kern="0" dirty="0"/>
              <a:t>&gt;		</a:t>
            </a:r>
          </a:p>
          <a:p>
            <a:pPr marL="0" indent="0">
              <a:buNone/>
              <a:defRPr/>
            </a:pPr>
            <a:r>
              <a:rPr lang="en-US" altLang="zh-CN" sz="2400" b="0" kern="0" dirty="0"/>
              <a:t>class point	</a:t>
            </a:r>
          </a:p>
          <a:p>
            <a:pPr marL="0" indent="0">
              <a:buNone/>
              <a:defRPr/>
            </a:pPr>
            <a:r>
              <a:rPr lang="en-US" altLang="zh-CN" sz="2400" b="0" kern="0" dirty="0"/>
              <a:t>{</a:t>
            </a:r>
          </a:p>
          <a:p>
            <a:pPr marL="0" indent="0">
              <a:buNone/>
              <a:defRPr/>
            </a:pPr>
            <a:r>
              <a:rPr lang="en-US" altLang="zh-CN" sz="2400" b="0" kern="0" dirty="0"/>
              <a:t>   private:</a:t>
            </a:r>
          </a:p>
          <a:p>
            <a:pPr marL="0" indent="0">
              <a:buNone/>
              <a:defRPr/>
            </a:pPr>
            <a:r>
              <a:rPr lang="en-US" altLang="zh-CN" sz="2400" b="0" kern="0" dirty="0"/>
              <a:t>       float x, y ;</a:t>
            </a:r>
          </a:p>
          <a:p>
            <a:pPr marL="0" indent="0">
              <a:buNone/>
              <a:defRPr/>
            </a:pPr>
            <a:r>
              <a:rPr lang="en-US" altLang="zh-CN" sz="2400" b="0" kern="0" dirty="0"/>
              <a:t>   public:</a:t>
            </a:r>
          </a:p>
          <a:p>
            <a:pPr marL="0" indent="0">
              <a:buNone/>
              <a:defRPr/>
            </a:pPr>
            <a:r>
              <a:rPr lang="en-US" altLang="zh-CN" sz="2400" b="0" kern="0" dirty="0"/>
              <a:t>       point ( float xx=0, float </a:t>
            </a:r>
            <a:r>
              <a:rPr lang="en-US" altLang="zh-CN" sz="2400" b="0" kern="0" dirty="0" err="1"/>
              <a:t>yy</a:t>
            </a:r>
            <a:r>
              <a:rPr lang="en-US" altLang="zh-CN" sz="2400" b="0" kern="0" dirty="0"/>
              <a:t>=0 ) { x=xx; y=</a:t>
            </a:r>
            <a:r>
              <a:rPr lang="en-US" altLang="zh-CN" sz="2400" b="0" kern="0" dirty="0" err="1"/>
              <a:t>yy</a:t>
            </a:r>
            <a:r>
              <a:rPr lang="en-US" altLang="zh-CN" sz="2400" b="0" kern="0" dirty="0"/>
              <a:t>; }</a:t>
            </a:r>
          </a:p>
          <a:p>
            <a:pPr marL="0" indent="0">
              <a:buNone/>
              <a:defRPr/>
            </a:pPr>
            <a:r>
              <a:rPr lang="en-US" altLang="zh-CN" sz="2400" b="0" kern="0" dirty="0"/>
              <a:t>       float </a:t>
            </a:r>
            <a:r>
              <a:rPr lang="en-US" altLang="zh-CN" sz="2400" b="0" kern="0" dirty="0" err="1"/>
              <a:t>get_x</a:t>
            </a:r>
            <a:r>
              <a:rPr lang="en-US" altLang="zh-CN" sz="2400" b="0" kern="0" dirty="0"/>
              <a:t>( ) { return x ; }</a:t>
            </a:r>
          </a:p>
          <a:p>
            <a:pPr marL="0" indent="0">
              <a:buNone/>
              <a:defRPr/>
            </a:pPr>
            <a:r>
              <a:rPr lang="en-US" altLang="zh-CN" sz="2400" b="0" kern="0" dirty="0"/>
              <a:t>       float </a:t>
            </a:r>
            <a:r>
              <a:rPr lang="en-US" altLang="zh-CN" sz="2400" b="0" kern="0" dirty="0" err="1"/>
              <a:t>get_y</a:t>
            </a:r>
            <a:r>
              <a:rPr lang="en-US" altLang="zh-CN" sz="2400" b="0" kern="0" dirty="0"/>
              <a:t>( ) { return y ; }</a:t>
            </a:r>
          </a:p>
          <a:p>
            <a:pPr marL="0" indent="0">
              <a:buNone/>
              <a:defRPr/>
            </a:pPr>
            <a:r>
              <a:rPr lang="en-US" altLang="zh-CN" sz="2400" b="0" kern="0" dirty="0"/>
              <a:t>       friend point </a:t>
            </a:r>
            <a:r>
              <a:rPr lang="en-US" altLang="zh-CN" sz="2400" b="0" kern="0" dirty="0">
                <a:solidFill>
                  <a:schemeClr val="bg2"/>
                </a:solidFill>
              </a:rPr>
              <a:t>operator +</a:t>
            </a:r>
            <a:r>
              <a:rPr lang="en-US" altLang="zh-CN" sz="2400" b="0" kern="0" dirty="0"/>
              <a:t> (point p1, point p2) ; </a:t>
            </a:r>
            <a:r>
              <a:rPr lang="en-US" altLang="zh-CN" sz="2400" b="0" kern="0" dirty="0" smtClean="0"/>
              <a:t>	</a:t>
            </a:r>
            <a:r>
              <a:rPr lang="en-US" altLang="zh-CN" sz="2400" b="0" kern="0" dirty="0" smtClean="0">
                <a:solidFill>
                  <a:srgbClr val="339933"/>
                </a:solidFill>
              </a:rPr>
              <a:t>//</a:t>
            </a:r>
            <a:r>
              <a:rPr lang="zh-CN" altLang="en-US" sz="2400" b="0" kern="0" dirty="0">
                <a:solidFill>
                  <a:srgbClr val="339933"/>
                </a:solidFill>
              </a:rPr>
              <a:t>重载“</a:t>
            </a:r>
            <a:r>
              <a:rPr lang="en-US" altLang="zh-CN" sz="2400" b="0" kern="0" dirty="0">
                <a:solidFill>
                  <a:srgbClr val="339933"/>
                </a:solidFill>
              </a:rPr>
              <a:t>+”</a:t>
            </a:r>
            <a:r>
              <a:rPr lang="zh-CN" altLang="en-US" sz="2400" b="0" kern="0" dirty="0">
                <a:solidFill>
                  <a:srgbClr val="339933"/>
                </a:solidFill>
              </a:rPr>
              <a:t>和</a:t>
            </a:r>
          </a:p>
          <a:p>
            <a:pPr marL="0" indent="0">
              <a:buNone/>
              <a:defRPr/>
            </a:pPr>
            <a:r>
              <a:rPr lang="zh-CN" altLang="en-US" sz="2400" b="0" kern="0" dirty="0"/>
              <a:t>       </a:t>
            </a:r>
            <a:r>
              <a:rPr lang="en-US" altLang="zh-CN" sz="2400" b="0" kern="0" dirty="0"/>
              <a:t>friend point </a:t>
            </a:r>
            <a:r>
              <a:rPr lang="en-US" altLang="zh-CN" sz="2400" b="0" kern="0" dirty="0" smtClean="0">
                <a:solidFill>
                  <a:schemeClr val="bg2"/>
                </a:solidFill>
              </a:rPr>
              <a:t>operator - </a:t>
            </a:r>
            <a:r>
              <a:rPr lang="en-US" altLang="zh-CN" sz="2400" b="0" kern="0" dirty="0" smtClean="0"/>
              <a:t>(</a:t>
            </a:r>
            <a:r>
              <a:rPr lang="en-US" altLang="zh-CN" sz="2400" b="0" kern="0" dirty="0"/>
              <a:t>point p1, point p2) </a:t>
            </a:r>
            <a:r>
              <a:rPr lang="en-US" altLang="zh-CN" sz="2400" b="0" kern="0" dirty="0" smtClean="0"/>
              <a:t>;		</a:t>
            </a:r>
            <a:r>
              <a:rPr lang="en-US" altLang="zh-CN" sz="2400" b="0" kern="0" dirty="0" smtClean="0">
                <a:solidFill>
                  <a:srgbClr val="339933"/>
                </a:solidFill>
              </a:rPr>
              <a:t>//“-”</a:t>
            </a:r>
            <a:r>
              <a:rPr lang="zh-CN" altLang="en-US" sz="2400" b="0" kern="0" dirty="0">
                <a:solidFill>
                  <a:srgbClr val="339933"/>
                </a:solidFill>
              </a:rPr>
              <a:t>为友元函数</a:t>
            </a:r>
          </a:p>
          <a:p>
            <a:pPr marL="0" indent="0">
              <a:buNone/>
              <a:defRPr/>
            </a:pPr>
            <a:r>
              <a:rPr lang="en-US" altLang="zh-CN" sz="2400" b="0" kern="0" dirty="0"/>
              <a:t>};</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5.</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两点加减法运算 </a:t>
            </a:r>
          </a:p>
        </p:txBody>
      </p:sp>
    </p:spTree>
    <p:extLst>
      <p:ext uri="{BB962C8B-B14F-4D97-AF65-F5344CB8AC3E}">
        <p14:creationId xmlns:p14="http://schemas.microsoft.com/office/powerpoint/2010/main" val="342573469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230212" y="609742"/>
            <a:ext cx="11629603" cy="606041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buNone/>
              <a:defRPr/>
            </a:pPr>
            <a:r>
              <a:rPr lang="en-US" altLang="zh-CN" sz="2400" b="0" kern="0" dirty="0"/>
              <a:t>point </a:t>
            </a:r>
            <a:r>
              <a:rPr lang="en-US" altLang="zh-CN" sz="2400" b="0" kern="0" dirty="0">
                <a:solidFill>
                  <a:schemeClr val="bg2"/>
                </a:solidFill>
              </a:rPr>
              <a:t>operator +</a:t>
            </a:r>
            <a:r>
              <a:rPr lang="en-US" altLang="zh-CN" sz="2400" b="0" kern="0" dirty="0"/>
              <a:t> ( point p1, point p2 )</a:t>
            </a:r>
          </a:p>
          <a:p>
            <a:pPr marL="0" indent="0">
              <a:buNone/>
              <a:defRPr/>
            </a:pPr>
            <a:r>
              <a:rPr lang="en-US" altLang="zh-CN" sz="2400" b="0" kern="0" dirty="0"/>
              <a:t>{ return  point (p1.x+p2.x,  p1.y+p2.y) ; }</a:t>
            </a:r>
          </a:p>
          <a:p>
            <a:pPr>
              <a:lnSpc>
                <a:spcPct val="50000"/>
              </a:lnSpc>
              <a:defRPr/>
            </a:pPr>
            <a:endParaRPr lang="en-US" altLang="zh-CN" sz="2400" b="0" kern="0" dirty="0"/>
          </a:p>
          <a:p>
            <a:pPr marL="0" indent="0">
              <a:buNone/>
              <a:defRPr/>
            </a:pPr>
            <a:r>
              <a:rPr lang="en-US" altLang="zh-CN" sz="2400" b="0" kern="0" dirty="0"/>
              <a:t>point </a:t>
            </a:r>
            <a:r>
              <a:rPr lang="en-US" altLang="zh-CN" sz="2400" b="0" kern="0" dirty="0">
                <a:solidFill>
                  <a:schemeClr val="bg2"/>
                </a:solidFill>
              </a:rPr>
              <a:t>operator - </a:t>
            </a:r>
            <a:r>
              <a:rPr lang="en-US" altLang="zh-CN" sz="2400" b="0" kern="0" dirty="0"/>
              <a:t>( point p1, point p2 )</a:t>
            </a:r>
          </a:p>
          <a:p>
            <a:pPr marL="0" indent="0">
              <a:buNone/>
              <a:defRPr/>
            </a:pPr>
            <a:r>
              <a:rPr lang="en-US" altLang="zh-CN" sz="2400" b="0" kern="0" dirty="0"/>
              <a:t>{ return  point (p1.x- p2.x,  p1.y-p2.y) ; }	</a:t>
            </a:r>
          </a:p>
          <a:p>
            <a:pPr marL="0" indent="0">
              <a:buNone/>
              <a:defRPr/>
            </a:pPr>
            <a:r>
              <a:rPr lang="en-US" altLang="zh-CN" sz="2400" b="0" kern="0" dirty="0"/>
              <a:t>void main( )</a:t>
            </a:r>
          </a:p>
          <a:p>
            <a:pPr marL="0" indent="0">
              <a:buNone/>
              <a:defRPr/>
            </a:pPr>
            <a:r>
              <a:rPr lang="en-US" altLang="zh-CN" sz="2400" b="0" kern="0" dirty="0"/>
              <a:t>{ point  p1(3, 3),  p2(2, 2),  p3,  p4 ;	</a:t>
            </a:r>
            <a:r>
              <a:rPr lang="en-US" altLang="zh-CN" sz="2400" b="0" kern="0" dirty="0">
                <a:solidFill>
                  <a:srgbClr val="339933"/>
                </a:solidFill>
              </a:rPr>
              <a:t>//</a:t>
            </a:r>
            <a:r>
              <a:rPr lang="zh-CN" altLang="en-US" sz="2400" b="0" kern="0" dirty="0">
                <a:solidFill>
                  <a:srgbClr val="339933"/>
                </a:solidFill>
              </a:rPr>
              <a:t>声明</a:t>
            </a:r>
            <a:r>
              <a:rPr lang="en-US" altLang="zh-CN" sz="2400" b="0" kern="0" dirty="0">
                <a:solidFill>
                  <a:srgbClr val="339933"/>
                </a:solidFill>
              </a:rPr>
              <a:t>point</a:t>
            </a:r>
            <a:r>
              <a:rPr lang="zh-CN" altLang="en-US" sz="2400" b="0" kern="0" dirty="0">
                <a:solidFill>
                  <a:srgbClr val="339933"/>
                </a:solidFill>
              </a:rPr>
              <a:t>类的对象</a:t>
            </a:r>
          </a:p>
          <a:p>
            <a:pPr marL="0" indent="0">
              <a:buNone/>
              <a:defRPr/>
            </a:pPr>
            <a:r>
              <a:rPr lang="zh-CN" altLang="en-US" sz="2400" b="0" kern="0" dirty="0"/>
              <a:t>   </a:t>
            </a:r>
            <a:r>
              <a:rPr lang="en-US" altLang="zh-CN" sz="2400" b="0" kern="0" dirty="0"/>
              <a:t>p3=p1+p2;					</a:t>
            </a:r>
            <a:r>
              <a:rPr lang="en-US" altLang="zh-CN" sz="2400" b="0" kern="0" dirty="0">
                <a:solidFill>
                  <a:srgbClr val="339933"/>
                </a:solidFill>
              </a:rPr>
              <a:t>//</a:t>
            </a:r>
            <a:r>
              <a:rPr lang="zh-CN" altLang="en-US" sz="2400" b="0" kern="0" dirty="0">
                <a:solidFill>
                  <a:srgbClr val="339933"/>
                </a:solidFill>
              </a:rPr>
              <a:t>两点相加</a:t>
            </a:r>
          </a:p>
          <a:p>
            <a:pPr marL="0" indent="0">
              <a:buNone/>
              <a:defRPr/>
            </a:pPr>
            <a:r>
              <a:rPr lang="zh-CN" altLang="en-US" sz="2400" b="0" kern="0" dirty="0"/>
              <a:t>   </a:t>
            </a:r>
            <a:r>
              <a:rPr lang="en-US" altLang="zh-CN" sz="2400" b="0" kern="0" dirty="0"/>
              <a:t>p4=p1- p2;					</a:t>
            </a:r>
            <a:r>
              <a:rPr lang="en-US" altLang="zh-CN" sz="2400" b="0" kern="0" dirty="0">
                <a:solidFill>
                  <a:srgbClr val="339933"/>
                </a:solidFill>
              </a:rPr>
              <a:t>//</a:t>
            </a:r>
            <a:r>
              <a:rPr lang="zh-CN" altLang="en-US" sz="2400" b="0" kern="0" dirty="0">
                <a:solidFill>
                  <a:srgbClr val="339933"/>
                </a:solidFill>
              </a:rPr>
              <a:t>两点相减</a:t>
            </a:r>
          </a:p>
          <a:p>
            <a:pPr marL="0" indent="0">
              <a:buNone/>
              <a:defRPr/>
            </a:pPr>
            <a:r>
              <a:rPr lang="zh-CN" altLang="en-US" sz="2400" b="0" kern="0" dirty="0"/>
              <a:t>   </a:t>
            </a:r>
            <a:r>
              <a:rPr lang="en-US" altLang="zh-CN" sz="2400" b="0" kern="0" dirty="0" err="1"/>
              <a:t>cout</a:t>
            </a:r>
            <a:r>
              <a:rPr lang="en-US" altLang="zh-CN" sz="2400" b="0" kern="0" dirty="0"/>
              <a:t>&lt;&lt;"p1+p2: x="&lt;&lt;p3.get_x( )&lt;&lt;", y="&lt;&lt;p3.get_y( )&lt;&lt;</a:t>
            </a:r>
            <a:r>
              <a:rPr lang="en-US" altLang="zh-CN" sz="2400" b="0" kern="0" dirty="0" err="1"/>
              <a:t>endl</a:t>
            </a:r>
            <a:r>
              <a:rPr lang="en-US" altLang="zh-CN" sz="2400" b="0" kern="0" dirty="0"/>
              <a:t> ;</a:t>
            </a:r>
          </a:p>
          <a:p>
            <a:pPr marL="0" indent="0">
              <a:buNone/>
              <a:defRPr/>
            </a:pPr>
            <a:r>
              <a:rPr lang="en-US" altLang="zh-CN" sz="2400" b="0" kern="0" dirty="0"/>
              <a:t>   </a:t>
            </a:r>
            <a:r>
              <a:rPr lang="en-US" altLang="zh-CN" sz="2400" b="0" kern="0" dirty="0" err="1"/>
              <a:t>cout</a:t>
            </a:r>
            <a:r>
              <a:rPr lang="en-US" altLang="zh-CN" sz="2400" b="0" kern="0" dirty="0"/>
              <a:t>&lt;&lt;"p1- p2: x="&lt;&lt;p4.get_x( )&lt;&lt;", y="&lt;&lt;p4.get_y( )&lt;&lt;</a:t>
            </a:r>
            <a:r>
              <a:rPr lang="en-US" altLang="zh-CN" sz="2400" b="0" kern="0" dirty="0" err="1"/>
              <a:t>endl</a:t>
            </a:r>
            <a:r>
              <a:rPr lang="en-US" altLang="zh-CN" sz="2400" b="0" kern="0" dirty="0"/>
              <a:t> ;</a:t>
            </a:r>
          </a:p>
          <a:p>
            <a:pPr marL="0" indent="0">
              <a:buNone/>
              <a:defRPr/>
            </a:pPr>
            <a:r>
              <a:rPr lang="en-US" altLang="zh-CN" sz="2400" b="0" kern="0" dirty="0"/>
              <a:t>}</a:t>
            </a:r>
          </a:p>
          <a:p>
            <a:pPr marL="0" indent="0">
              <a:buNone/>
              <a:defRPr/>
            </a:pPr>
            <a:r>
              <a:rPr lang="zh-CN" altLang="en-US" sz="2400" b="0" kern="0" dirty="0">
                <a:solidFill>
                  <a:srgbClr val="CC3300"/>
                </a:solidFill>
              </a:rPr>
              <a:t>程序运行结果</a:t>
            </a:r>
            <a:r>
              <a:rPr lang="zh-CN" altLang="en-US" sz="2400" b="0" kern="0" dirty="0" smtClean="0">
                <a:solidFill>
                  <a:srgbClr val="CC3300"/>
                </a:solidFill>
              </a:rPr>
              <a:t>： </a:t>
            </a:r>
            <a:r>
              <a:rPr lang="en-US" altLang="zh-CN" sz="2400" b="0" kern="0" dirty="0" smtClean="0">
                <a:solidFill>
                  <a:srgbClr val="CC3300"/>
                </a:solidFill>
              </a:rPr>
              <a:t>p1+p2</a:t>
            </a:r>
            <a:r>
              <a:rPr lang="en-US" altLang="zh-CN" sz="2400" b="0" kern="0" dirty="0">
                <a:solidFill>
                  <a:srgbClr val="CC3300"/>
                </a:solidFill>
              </a:rPr>
              <a:t>: x=5,  y=5</a:t>
            </a:r>
          </a:p>
          <a:p>
            <a:pPr marL="0" indent="0">
              <a:buNone/>
              <a:defRPr/>
            </a:pPr>
            <a:r>
              <a:rPr lang="en-US" altLang="zh-CN" sz="2400" b="0" kern="0" dirty="0">
                <a:solidFill>
                  <a:srgbClr val="CC3300"/>
                </a:solidFill>
              </a:rPr>
              <a:t>                          p1- p2: x=1,  y=1</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5.</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两点加减法运算 </a:t>
            </a:r>
          </a:p>
        </p:txBody>
      </p:sp>
    </p:spTree>
    <p:extLst>
      <p:ext uri="{BB962C8B-B14F-4D97-AF65-F5344CB8AC3E}">
        <p14:creationId xmlns:p14="http://schemas.microsoft.com/office/powerpoint/2010/main" val="146765228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914599" y="1485579"/>
            <a:ext cx="10225136" cy="468052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#include &lt;</a:t>
            </a:r>
            <a:r>
              <a:rPr lang="en-US" altLang="zh-CN" sz="2400" b="0" kern="0" dirty="0" err="1"/>
              <a:t>iostream</a:t>
            </a:r>
            <a:r>
              <a:rPr lang="en-US" altLang="zh-CN" sz="2400" b="0" kern="0" dirty="0"/>
              <a:t>&gt;</a:t>
            </a:r>
          </a:p>
          <a:p>
            <a:pPr>
              <a:lnSpc>
                <a:spcPct val="80000"/>
              </a:lnSpc>
              <a:buFont typeface="Wingdings" pitchFamily="2" charset="2"/>
              <a:buNone/>
              <a:defRPr/>
            </a:pPr>
            <a:r>
              <a:rPr lang="en-US" altLang="zh-CN" sz="2400" b="0" kern="0" dirty="0"/>
              <a:t>using namespace </a:t>
            </a:r>
            <a:r>
              <a:rPr lang="en-US" altLang="zh-CN" sz="2400" b="0" kern="0" dirty="0" err="1"/>
              <a:t>std</a:t>
            </a:r>
            <a:r>
              <a:rPr lang="en-US" altLang="zh-CN" sz="2400" b="0" kern="0" dirty="0"/>
              <a:t>;</a:t>
            </a:r>
          </a:p>
          <a:p>
            <a:pPr>
              <a:lnSpc>
                <a:spcPct val="80000"/>
              </a:lnSpc>
              <a:buFont typeface="Wingdings" pitchFamily="2" charset="2"/>
              <a:buNone/>
              <a:defRPr/>
            </a:pPr>
            <a:r>
              <a:rPr lang="en-US" altLang="zh-CN" sz="2400" b="0" kern="0" dirty="0"/>
              <a:t>class Complex</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private:</a:t>
            </a:r>
          </a:p>
          <a:p>
            <a:pPr>
              <a:lnSpc>
                <a:spcPct val="80000"/>
              </a:lnSpc>
              <a:buFont typeface="Wingdings" pitchFamily="2" charset="2"/>
              <a:buNone/>
              <a:defRPr/>
            </a:pPr>
            <a:r>
              <a:rPr lang="en-US" altLang="zh-CN" sz="2400" b="0" kern="0" dirty="0"/>
              <a:t>        float </a:t>
            </a:r>
            <a:r>
              <a:rPr lang="en-US" altLang="zh-CN" sz="2400" b="0" kern="0" dirty="0" err="1"/>
              <a:t>real,image</a:t>
            </a:r>
            <a:r>
              <a:rPr lang="en-US" altLang="zh-CN" sz="2400" b="0" kern="0" dirty="0"/>
              <a:t>;</a:t>
            </a:r>
          </a:p>
          <a:p>
            <a:pPr>
              <a:lnSpc>
                <a:spcPct val="80000"/>
              </a:lnSpc>
              <a:buFont typeface="Wingdings" pitchFamily="2" charset="2"/>
              <a:buNone/>
              <a:defRPr/>
            </a:pPr>
            <a:r>
              <a:rPr lang="en-US" altLang="zh-CN" sz="2400" b="0" kern="0" dirty="0"/>
              <a:t>    public:</a:t>
            </a:r>
          </a:p>
          <a:p>
            <a:pPr>
              <a:lnSpc>
                <a:spcPct val="80000"/>
              </a:lnSpc>
              <a:buFont typeface="Wingdings" pitchFamily="2" charset="2"/>
              <a:buNone/>
              <a:defRPr/>
            </a:pPr>
            <a:r>
              <a:rPr lang="en-US" altLang="zh-CN" sz="2400" b="0" kern="0" dirty="0"/>
              <a:t>        Complex(float r=0,float </a:t>
            </a:r>
            <a:r>
              <a:rPr lang="en-US" altLang="zh-CN" sz="2400" b="0" kern="0" dirty="0" err="1"/>
              <a:t>i</a:t>
            </a:r>
            <a:r>
              <a:rPr lang="en-US" altLang="zh-CN" sz="2400" b="0" kern="0" dirty="0"/>
              <a:t>=0);</a:t>
            </a:r>
          </a:p>
          <a:p>
            <a:pPr>
              <a:lnSpc>
                <a:spcPct val="80000"/>
              </a:lnSpc>
              <a:buFont typeface="Wingdings" pitchFamily="2" charset="2"/>
              <a:buNone/>
              <a:defRPr/>
            </a:pPr>
            <a:r>
              <a:rPr lang="en-US" altLang="zh-CN" sz="2400" b="0" kern="0" dirty="0"/>
              <a:t>        </a:t>
            </a:r>
            <a:r>
              <a:rPr lang="en-US" altLang="zh-CN" sz="2400" b="0" kern="0" dirty="0">
                <a:solidFill>
                  <a:schemeClr val="bg2"/>
                </a:solidFill>
              </a:rPr>
              <a:t>friend Complex operator+</a:t>
            </a:r>
            <a:r>
              <a:rPr lang="en-US" altLang="zh-CN" sz="2400" b="0" kern="0" dirty="0"/>
              <a:t>( </a:t>
            </a:r>
            <a:r>
              <a:rPr lang="en-US" altLang="zh-CN" sz="2400" b="0" kern="0" dirty="0" err="1"/>
              <a:t>const</a:t>
            </a:r>
            <a:r>
              <a:rPr lang="en-US" altLang="zh-CN" sz="2400" b="0" kern="0" dirty="0"/>
              <a:t> Complex &amp;, </a:t>
            </a:r>
            <a:r>
              <a:rPr lang="en-US" altLang="zh-CN" sz="2400" b="0" kern="0" dirty="0" err="1"/>
              <a:t>const</a:t>
            </a:r>
            <a:r>
              <a:rPr lang="en-US" altLang="zh-CN" sz="2400" b="0" kern="0" dirty="0"/>
              <a:t> Complex &amp;);</a:t>
            </a:r>
          </a:p>
          <a:p>
            <a:pPr>
              <a:lnSpc>
                <a:spcPct val="80000"/>
              </a:lnSpc>
              <a:buFont typeface="Wingdings" pitchFamily="2" charset="2"/>
              <a:buNone/>
              <a:defRPr/>
            </a:pPr>
            <a:r>
              <a:rPr lang="en-US" altLang="zh-CN" sz="2400" b="0" kern="0" dirty="0"/>
              <a:t>        </a:t>
            </a:r>
            <a:r>
              <a:rPr lang="en-US" altLang="zh-CN" sz="2400" b="0" kern="0" dirty="0">
                <a:solidFill>
                  <a:schemeClr val="bg2"/>
                </a:solidFill>
              </a:rPr>
              <a:t>friend Complex operator-</a:t>
            </a:r>
            <a:r>
              <a:rPr lang="en-US" altLang="zh-CN" sz="2400" b="0" kern="0" dirty="0"/>
              <a:t>( </a:t>
            </a:r>
            <a:r>
              <a:rPr lang="en-US" altLang="zh-CN" sz="2400" b="0" kern="0" dirty="0" err="1"/>
              <a:t>const</a:t>
            </a:r>
            <a:r>
              <a:rPr lang="en-US" altLang="zh-CN" sz="2400" b="0" kern="0" dirty="0"/>
              <a:t> Complex &amp;, </a:t>
            </a:r>
            <a:r>
              <a:rPr lang="en-US" altLang="zh-CN" sz="2400" b="0" kern="0" dirty="0" err="1"/>
              <a:t>const</a:t>
            </a:r>
            <a:r>
              <a:rPr lang="en-US" altLang="zh-CN" sz="2400" b="0" kern="0" dirty="0"/>
              <a:t> Complex &amp;);</a:t>
            </a:r>
          </a:p>
          <a:p>
            <a:pPr>
              <a:lnSpc>
                <a:spcPct val="80000"/>
              </a:lnSpc>
              <a:buFont typeface="Wingdings" pitchFamily="2" charset="2"/>
              <a:buNone/>
              <a:defRPr/>
            </a:pPr>
            <a:r>
              <a:rPr lang="en-US" altLang="zh-CN" sz="2400" b="0" kern="0" dirty="0"/>
              <a:t>        void Show(</a:t>
            </a:r>
            <a:r>
              <a:rPr lang="en-US" altLang="zh-CN" sz="2400" b="0" kern="0" dirty="0" err="1"/>
              <a:t>int</a:t>
            </a:r>
            <a:r>
              <a:rPr lang="en-US" altLang="zh-CN" sz="2400" b="0" kern="0" dirty="0"/>
              <a:t> </a:t>
            </a:r>
            <a:r>
              <a:rPr lang="en-US" altLang="zh-CN" sz="2400" b="0" kern="0" dirty="0" err="1"/>
              <a:t>i</a:t>
            </a:r>
            <a:r>
              <a:rPr lang="en-US" altLang="zh-CN" sz="2400" b="0" kern="0" dirty="0"/>
              <a:t>);</a:t>
            </a:r>
          </a:p>
          <a:p>
            <a:pPr>
              <a:lnSpc>
                <a:spcPct val="80000"/>
              </a:lnSpc>
              <a:buFont typeface="Wingdings" pitchFamily="2" charset="2"/>
              <a:buNone/>
              <a:defRPr/>
            </a:pPr>
            <a:r>
              <a:rPr lang="en-US" altLang="zh-CN" sz="2400" b="0" kern="0" dirty="0"/>
              <a:t>};</a:t>
            </a:r>
            <a:endParaRPr lang="zh-CN" altLang="en-US" sz="2400" b="0" kern="0" dirty="0"/>
          </a:p>
        </p:txBody>
      </p:sp>
      <p:pic>
        <p:nvPicPr>
          <p:cNvPr id="6"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7" name="组合 6"/>
          <p:cNvGrpSpPr>
            <a:grpSpLocks/>
          </p:cNvGrpSpPr>
          <p:nvPr/>
        </p:nvGrpSpPr>
        <p:grpSpPr bwMode="auto">
          <a:xfrm>
            <a:off x="122511" y="71835"/>
            <a:ext cx="466725" cy="468313"/>
            <a:chOff x="1192404" y="608225"/>
            <a:chExt cx="1755828" cy="1759616"/>
          </a:xfrm>
        </p:grpSpPr>
        <p:grpSp>
          <p:nvGrpSpPr>
            <p:cNvPr id="8" name="组合 79"/>
            <p:cNvGrpSpPr>
              <a:grpSpLocks/>
            </p:cNvGrpSpPr>
            <p:nvPr/>
          </p:nvGrpSpPr>
          <p:grpSpPr bwMode="auto">
            <a:xfrm>
              <a:off x="1192404" y="608225"/>
              <a:ext cx="1755828" cy="1759616"/>
              <a:chOff x="6379729" y="2488774"/>
              <a:chExt cx="2513016" cy="2513016"/>
            </a:xfrm>
          </p:grpSpPr>
          <p:sp>
            <p:nvSpPr>
              <p:cNvPr id="10"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 name="任意多边形 83"/>
              <p:cNvGrpSpPr>
                <a:grpSpLocks/>
              </p:cNvGrpSpPr>
              <p:nvPr/>
            </p:nvGrpSpPr>
            <p:grpSpPr bwMode="auto">
              <a:xfrm>
                <a:off x="6397313" y="2490687"/>
                <a:ext cx="2505748" cy="2500354"/>
                <a:chOff x="1883664" y="1987296"/>
                <a:chExt cx="1322832" cy="1322832"/>
              </a:xfrm>
            </p:grpSpPr>
            <p:pic>
              <p:nvPicPr>
                <p:cNvPr id="12"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4"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复数的加减</a:t>
            </a:r>
            <a:r>
              <a:rPr lang="zh-CN" altLang="en-US" sz="3600" kern="0" dirty="0" smtClean="0">
                <a:solidFill>
                  <a:schemeClr val="bg1"/>
                </a:solidFill>
                <a:latin typeface="隶书" pitchFamily="49" charset="-122"/>
                <a:ea typeface="隶书" pitchFamily="49" charset="-122"/>
              </a:rPr>
              <a:t>运算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80163483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ppt_w</p:attrName>
                                        </p:attrNameLst>
                                      </p:cBhvr>
                                      <p:tavLst>
                                        <p:tav tm="0" fmla="#ppt_w*sin(2.5*pi*$)">
                                          <p:val>
                                            <p:fltVal val="0"/>
                                          </p:val>
                                        </p:tav>
                                        <p:tav tm="100000">
                                          <p:val>
                                            <p:fltVal val="1"/>
                                          </p:val>
                                        </p:tav>
                                      </p:tavLst>
                                    </p:anim>
                                    <p:anim calcmode="lin" valueType="num">
                                      <p:cBhvr>
                                        <p:cTn id="9" dur="1000" fill="hold"/>
                                        <p:tgtEl>
                                          <p:spTgt spid="14"/>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4"/>
                                        </p:tgtEl>
                                      </p:cBhvr>
                                    </p:animEffect>
                                    <p:animScale>
                                      <p:cBhvr>
                                        <p:cTn id="13" dur="250" autoRev="1" fill="hold"/>
                                        <p:tgtEl>
                                          <p:spTgt spid="1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914599" y="979237"/>
            <a:ext cx="9577063" cy="5690917"/>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801" b="0" kern="0" dirty="0"/>
              <a:t>Complex::Complex(float </a:t>
            </a:r>
            <a:r>
              <a:rPr lang="en-US" altLang="zh-CN" sz="2801" b="0" kern="0" dirty="0" err="1"/>
              <a:t>r,float</a:t>
            </a:r>
            <a:r>
              <a:rPr lang="en-US" altLang="zh-CN" sz="2801" b="0" kern="0" dirty="0"/>
              <a:t> </a:t>
            </a:r>
            <a:r>
              <a:rPr lang="en-US" altLang="zh-CN" sz="2801" b="0" kern="0" dirty="0" err="1"/>
              <a:t>i</a:t>
            </a:r>
            <a:r>
              <a:rPr lang="en-US" altLang="zh-CN" sz="2801" b="0" kern="0" dirty="0"/>
              <a:t>)</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    real=r;  image=</a:t>
            </a:r>
            <a:r>
              <a:rPr lang="en-US" altLang="zh-CN" sz="2801" b="0" kern="0" dirty="0" err="1"/>
              <a:t>i</a:t>
            </a:r>
            <a:r>
              <a:rPr lang="en-US" altLang="zh-CN" sz="2801" b="0" kern="0" dirty="0"/>
              <a:t>;</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void Complex::Show(</a:t>
            </a:r>
            <a:r>
              <a:rPr lang="en-US" altLang="zh-CN" sz="2801" b="0" kern="0" dirty="0" err="1"/>
              <a:t>int</a:t>
            </a:r>
            <a:r>
              <a:rPr lang="en-US" altLang="zh-CN" sz="2801" b="0" kern="0" dirty="0"/>
              <a:t> </a:t>
            </a:r>
            <a:r>
              <a:rPr lang="en-US" altLang="zh-CN" sz="2801" b="0" kern="0" dirty="0" err="1"/>
              <a:t>i</a:t>
            </a:r>
            <a:r>
              <a:rPr lang="en-US" altLang="zh-CN" sz="2801" b="0" kern="0" dirty="0"/>
              <a:t>)</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a:t>
            </a:r>
            <a:r>
              <a:rPr lang="zh-CN" altLang="en-US" sz="2801" b="0" kern="0" dirty="0"/>
              <a:t>复数</a:t>
            </a:r>
            <a:r>
              <a:rPr lang="en-US" altLang="zh-CN" sz="2801" b="0" kern="0" dirty="0"/>
              <a:t>:c"&lt;&lt;</a:t>
            </a:r>
            <a:r>
              <a:rPr lang="en-US" altLang="zh-CN" sz="2801" b="0" kern="0" dirty="0" err="1"/>
              <a:t>i</a:t>
            </a:r>
            <a:r>
              <a:rPr lang="en-US" altLang="zh-CN" sz="2801" b="0" kern="0" dirty="0"/>
              <a:t>&lt;&lt;"="&lt;&lt;real;</a:t>
            </a:r>
          </a:p>
          <a:p>
            <a:pPr>
              <a:lnSpc>
                <a:spcPct val="80000"/>
              </a:lnSpc>
              <a:buFont typeface="Wingdings" pitchFamily="2" charset="2"/>
              <a:buNone/>
              <a:defRPr/>
            </a:pPr>
            <a:r>
              <a:rPr lang="en-US" altLang="zh-CN" sz="2801" b="0" kern="0" dirty="0"/>
              <a:t>    if(image&gt;0)</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&lt;&lt;"+"&lt;&lt;image&lt;&lt;"</a:t>
            </a:r>
            <a:r>
              <a:rPr lang="en-US" altLang="zh-CN" sz="2801" b="0" kern="0" dirty="0" err="1"/>
              <a:t>i</a:t>
            </a:r>
            <a:r>
              <a:rPr lang="en-US" altLang="zh-CN" sz="2801" b="0" kern="0" dirty="0"/>
              <a:t>"&lt;&lt;</a:t>
            </a:r>
            <a:r>
              <a:rPr lang="en-US" altLang="zh-CN" sz="2801" b="0" kern="0" dirty="0" err="1"/>
              <a:t>endl</a:t>
            </a:r>
            <a:r>
              <a:rPr lang="en-US" altLang="zh-CN" sz="2801" b="0" kern="0" dirty="0"/>
              <a:t>;</a:t>
            </a:r>
          </a:p>
          <a:p>
            <a:pPr>
              <a:lnSpc>
                <a:spcPct val="80000"/>
              </a:lnSpc>
              <a:buFont typeface="Wingdings" pitchFamily="2" charset="2"/>
              <a:buNone/>
              <a:defRPr/>
            </a:pPr>
            <a:r>
              <a:rPr lang="en-US" altLang="zh-CN" sz="2801" b="0" kern="0" dirty="0"/>
              <a:t>    if(image&lt;0)</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&lt;&lt;image&lt;&lt;"</a:t>
            </a:r>
            <a:r>
              <a:rPr lang="en-US" altLang="zh-CN" sz="2801" b="0" kern="0" dirty="0" err="1"/>
              <a:t>i</a:t>
            </a:r>
            <a:r>
              <a:rPr lang="en-US" altLang="zh-CN" sz="2801" b="0" kern="0" dirty="0"/>
              <a:t>"&lt;&lt;</a:t>
            </a:r>
            <a:r>
              <a:rPr lang="en-US" altLang="zh-CN" sz="2801" b="0" kern="0" dirty="0" err="1"/>
              <a:t>endl</a:t>
            </a:r>
            <a:r>
              <a:rPr lang="en-US" altLang="zh-CN" sz="2801" b="0" kern="0" dirty="0"/>
              <a:t>;</a:t>
            </a:r>
          </a:p>
          <a:p>
            <a:pPr>
              <a:lnSpc>
                <a:spcPct val="80000"/>
              </a:lnSpc>
              <a:buFont typeface="Wingdings" pitchFamily="2" charset="2"/>
              <a:buNone/>
              <a:defRPr/>
            </a:pPr>
            <a:r>
              <a:rPr lang="en-US" altLang="zh-CN" sz="2801" b="0" kern="0" dirty="0"/>
              <a:t>}</a:t>
            </a:r>
            <a:endParaRPr lang="zh-CN" altLang="en-US" sz="2801" b="0" kern="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复数的加减</a:t>
            </a:r>
            <a:r>
              <a:rPr lang="zh-CN" altLang="en-US" sz="3600" kern="0" dirty="0" smtClean="0">
                <a:solidFill>
                  <a:schemeClr val="bg1"/>
                </a:solidFill>
                <a:latin typeface="隶书" pitchFamily="49" charset="-122"/>
                <a:ea typeface="隶书" pitchFamily="49" charset="-122"/>
              </a:rPr>
              <a:t>运算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295362359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94519" y="837511"/>
            <a:ext cx="11521279" cy="590465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801" b="0" kern="0" dirty="0"/>
              <a:t>Complex operator+( </a:t>
            </a:r>
            <a:r>
              <a:rPr lang="en-US" altLang="zh-CN" sz="2801" b="0" kern="0" dirty="0" err="1"/>
              <a:t>const</a:t>
            </a:r>
            <a:r>
              <a:rPr lang="en-US" altLang="zh-CN" sz="2801" b="0" kern="0" dirty="0"/>
              <a:t> Complex &amp;c1, </a:t>
            </a:r>
            <a:r>
              <a:rPr lang="en-US" altLang="zh-CN" sz="2801" b="0" kern="0" dirty="0" err="1"/>
              <a:t>const</a:t>
            </a:r>
            <a:r>
              <a:rPr lang="en-US" altLang="zh-CN" sz="2801" b="0" kern="0" dirty="0"/>
              <a:t> Complex &amp;c2)</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    Complex t;</a:t>
            </a:r>
          </a:p>
          <a:p>
            <a:pPr>
              <a:lnSpc>
                <a:spcPct val="80000"/>
              </a:lnSpc>
              <a:buFont typeface="Wingdings" pitchFamily="2" charset="2"/>
              <a:buNone/>
              <a:defRPr/>
            </a:pPr>
            <a:r>
              <a:rPr lang="en-US" altLang="zh-CN" sz="2801" b="0" kern="0" dirty="0"/>
              <a:t>    </a:t>
            </a:r>
            <a:r>
              <a:rPr lang="en-US" altLang="zh-CN" sz="2801" b="0" kern="0" dirty="0" err="1"/>
              <a:t>t.real</a:t>
            </a:r>
            <a:r>
              <a:rPr lang="en-US" altLang="zh-CN" sz="2801" b="0" kern="0" dirty="0"/>
              <a:t>=c1.real+c2.real;</a:t>
            </a:r>
          </a:p>
          <a:p>
            <a:pPr>
              <a:lnSpc>
                <a:spcPct val="80000"/>
              </a:lnSpc>
              <a:buFont typeface="Wingdings" pitchFamily="2" charset="2"/>
              <a:buNone/>
              <a:defRPr/>
            </a:pPr>
            <a:r>
              <a:rPr lang="en-US" altLang="zh-CN" sz="2801" b="0" kern="0" dirty="0"/>
              <a:t>    </a:t>
            </a:r>
            <a:r>
              <a:rPr lang="fr-FR" altLang="zh-CN" sz="2801" b="0" kern="0" dirty="0"/>
              <a:t>t.image=c1.image+c2.image;</a:t>
            </a:r>
          </a:p>
          <a:p>
            <a:pPr>
              <a:lnSpc>
                <a:spcPct val="80000"/>
              </a:lnSpc>
              <a:buFont typeface="Wingdings" pitchFamily="2" charset="2"/>
              <a:buNone/>
              <a:defRPr/>
            </a:pPr>
            <a:r>
              <a:rPr lang="fr-FR" altLang="zh-CN" sz="2801" b="0" kern="0" dirty="0"/>
              <a:t>    </a:t>
            </a:r>
            <a:r>
              <a:rPr lang="en-US" altLang="zh-CN" sz="2801" b="0" kern="0" dirty="0"/>
              <a:t>return t;</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Complex operator-( </a:t>
            </a:r>
            <a:r>
              <a:rPr lang="en-US" altLang="zh-CN" sz="2801" b="0" kern="0" dirty="0" err="1"/>
              <a:t>const</a:t>
            </a:r>
            <a:r>
              <a:rPr lang="en-US" altLang="zh-CN" sz="2801" b="0" kern="0" dirty="0"/>
              <a:t> Complex &amp;c1, </a:t>
            </a:r>
            <a:r>
              <a:rPr lang="en-US" altLang="zh-CN" sz="2801" b="0" kern="0" dirty="0" err="1"/>
              <a:t>const</a:t>
            </a:r>
            <a:r>
              <a:rPr lang="en-US" altLang="zh-CN" sz="2801" b="0" kern="0" dirty="0"/>
              <a:t> Complex &amp;c2)</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    Complex t;</a:t>
            </a:r>
          </a:p>
          <a:p>
            <a:pPr>
              <a:lnSpc>
                <a:spcPct val="80000"/>
              </a:lnSpc>
              <a:buFont typeface="Wingdings" pitchFamily="2" charset="2"/>
              <a:buNone/>
              <a:defRPr/>
            </a:pPr>
            <a:r>
              <a:rPr lang="en-US" altLang="zh-CN" sz="2801" b="0" kern="0" dirty="0"/>
              <a:t>    </a:t>
            </a:r>
            <a:r>
              <a:rPr lang="en-US" altLang="zh-CN" sz="2801" b="0" kern="0" dirty="0" err="1"/>
              <a:t>t.real</a:t>
            </a:r>
            <a:r>
              <a:rPr lang="en-US" altLang="zh-CN" sz="2801" b="0" kern="0" dirty="0"/>
              <a:t>=c1.real-c2.real;</a:t>
            </a:r>
          </a:p>
          <a:p>
            <a:pPr>
              <a:lnSpc>
                <a:spcPct val="80000"/>
              </a:lnSpc>
              <a:buFont typeface="Wingdings" pitchFamily="2" charset="2"/>
              <a:buNone/>
              <a:defRPr/>
            </a:pPr>
            <a:r>
              <a:rPr lang="en-US" altLang="zh-CN" sz="2801" b="0" kern="0" dirty="0"/>
              <a:t>    </a:t>
            </a:r>
            <a:r>
              <a:rPr lang="fr-FR" altLang="zh-CN" sz="2801" b="0" kern="0" dirty="0"/>
              <a:t>t.image=c1.image-c2.image;</a:t>
            </a:r>
          </a:p>
          <a:p>
            <a:pPr>
              <a:lnSpc>
                <a:spcPct val="80000"/>
              </a:lnSpc>
              <a:buFont typeface="Wingdings" pitchFamily="2" charset="2"/>
              <a:buNone/>
              <a:defRPr/>
            </a:pPr>
            <a:r>
              <a:rPr lang="fr-FR" altLang="zh-CN" sz="2801" b="0" kern="0" dirty="0"/>
              <a:t>    </a:t>
            </a:r>
            <a:r>
              <a:rPr lang="en-US" altLang="zh-CN" sz="2801" b="0" kern="0" dirty="0"/>
              <a:t>return t;</a:t>
            </a:r>
          </a:p>
          <a:p>
            <a:pPr>
              <a:lnSpc>
                <a:spcPct val="80000"/>
              </a:lnSpc>
              <a:buFont typeface="Wingdings" pitchFamily="2" charset="2"/>
              <a:buNone/>
              <a:defRPr/>
            </a:pPr>
            <a:r>
              <a:rPr lang="en-US" altLang="zh-CN" sz="2801" b="0" kern="0" dirty="0"/>
              <a:t>}</a:t>
            </a:r>
            <a:endParaRPr lang="zh-CN" altLang="en-US" sz="2801" b="0" kern="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复数的加减</a:t>
            </a:r>
            <a:r>
              <a:rPr lang="zh-CN" altLang="en-US" sz="3600" kern="0" dirty="0" smtClean="0">
                <a:solidFill>
                  <a:schemeClr val="bg1"/>
                </a:solidFill>
                <a:latin typeface="隶书" pitchFamily="49" charset="-122"/>
                <a:ea typeface="隶书" pitchFamily="49" charset="-122"/>
              </a:rPr>
              <a:t>运算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30361005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subTitle" idx="1"/>
          </p:nvPr>
        </p:nvSpPr>
        <p:spPr>
          <a:xfrm>
            <a:off x="125777" y="605532"/>
            <a:ext cx="10089150" cy="6208638"/>
          </a:xfrm>
          <a:noFill/>
        </p:spPr>
        <p:txBody>
          <a:bodyPr/>
          <a:lstStyle/>
          <a:p>
            <a:pPr indent="-6351" algn="l"/>
            <a:r>
              <a:rPr lang="en-US" altLang="zh-CN" sz="1800" dirty="0" smtClean="0"/>
              <a:t>void </a:t>
            </a:r>
            <a:r>
              <a:rPr lang="en-US" altLang="zh-CN" sz="1800" dirty="0" err="1"/>
              <a:t>Complex∷display</a:t>
            </a:r>
            <a:r>
              <a:rPr lang="en-US" altLang="zh-CN" sz="1800" dirty="0"/>
              <a:t>( )                            //</a:t>
            </a:r>
            <a:r>
              <a:rPr lang="zh-CN" altLang="en-US" sz="1800" dirty="0"/>
              <a:t>定义输出函数</a:t>
            </a:r>
          </a:p>
          <a:p>
            <a:pPr indent="-6351" algn="l"/>
            <a:r>
              <a:rPr lang="zh-CN" altLang="en-US" sz="1800" dirty="0" smtClean="0"/>
              <a:t>{</a:t>
            </a:r>
            <a:endParaRPr lang="en-US" altLang="zh-CN" sz="1800" dirty="0" smtClean="0"/>
          </a:p>
          <a:p>
            <a:pPr indent="-6351" algn="l"/>
            <a:r>
              <a:rPr lang="en-US" altLang="zh-CN" sz="1800" dirty="0" smtClean="0"/>
              <a:t>        </a:t>
            </a:r>
            <a:r>
              <a:rPr lang="en-US" altLang="zh-CN" sz="1800" dirty="0" err="1" smtClean="0"/>
              <a:t>cout</a:t>
            </a:r>
            <a:r>
              <a:rPr lang="en-US" altLang="zh-CN" sz="1800" dirty="0"/>
              <a:t>&lt;&lt;″(″&lt;&lt;real&lt;&lt;″,″&lt;&lt;</a:t>
            </a:r>
            <a:r>
              <a:rPr lang="en-US" altLang="zh-CN" sz="1800" dirty="0" err="1"/>
              <a:t>imag</a:t>
            </a:r>
            <a:r>
              <a:rPr lang="en-US" altLang="zh-CN" sz="1800" dirty="0"/>
              <a:t>&lt;&lt;″</a:t>
            </a:r>
            <a:r>
              <a:rPr lang="en-US" altLang="zh-CN" sz="1800" dirty="0" err="1"/>
              <a:t>i</a:t>
            </a:r>
            <a:r>
              <a:rPr lang="en-US" altLang="zh-CN" sz="1800" dirty="0"/>
              <a:t>)″&lt;&lt;</a:t>
            </a:r>
            <a:r>
              <a:rPr lang="en-US" altLang="zh-CN" sz="1800" dirty="0" err="1"/>
              <a:t>endl</a:t>
            </a:r>
            <a:r>
              <a:rPr lang="en-US" altLang="zh-CN" sz="1800" dirty="0" smtClean="0"/>
              <a:t>;</a:t>
            </a:r>
          </a:p>
          <a:p>
            <a:pPr indent="-6351" algn="l"/>
            <a:r>
              <a:rPr lang="en-US" altLang="zh-CN" sz="1800" dirty="0" smtClean="0"/>
              <a:t>}</a:t>
            </a:r>
            <a:endParaRPr lang="en-US" altLang="zh-CN" sz="1800" dirty="0"/>
          </a:p>
          <a:p>
            <a:pPr indent="-6351" algn="l"/>
            <a:r>
              <a:rPr lang="en-US" altLang="zh-CN" sz="1800" dirty="0" err="1" smtClean="0"/>
              <a:t>int</a:t>
            </a:r>
            <a:r>
              <a:rPr lang="en-US" altLang="zh-CN" sz="1800" dirty="0" smtClean="0"/>
              <a:t> </a:t>
            </a:r>
            <a:r>
              <a:rPr lang="en-US" altLang="zh-CN" sz="1800" dirty="0"/>
              <a:t>main( )</a:t>
            </a:r>
          </a:p>
          <a:p>
            <a:pPr indent="-6351" algn="l"/>
            <a:r>
              <a:rPr lang="en-US" altLang="zh-CN" sz="1800" dirty="0" smtClean="0"/>
              <a:t>{</a:t>
            </a:r>
          </a:p>
          <a:p>
            <a:pPr indent="-6351" algn="l"/>
            <a:r>
              <a:rPr lang="en-US" altLang="zh-CN" sz="1800" dirty="0"/>
              <a:t> </a:t>
            </a:r>
            <a:r>
              <a:rPr lang="en-US" altLang="zh-CN" sz="1800" dirty="0" smtClean="0"/>
              <a:t>       Complex </a:t>
            </a:r>
            <a:r>
              <a:rPr lang="en-US" altLang="zh-CN" sz="1800" dirty="0"/>
              <a:t>c1(3,4),c2(5,-10),c3;                     //</a:t>
            </a:r>
            <a:r>
              <a:rPr lang="zh-CN" altLang="en-US" sz="1800" dirty="0"/>
              <a:t>定义3个复数对象</a:t>
            </a:r>
          </a:p>
          <a:p>
            <a:pPr indent="-6351" algn="l"/>
            <a:r>
              <a:rPr lang="en-US" altLang="zh-CN" sz="1800" dirty="0" smtClean="0"/>
              <a:t>        c3=c1.complex_add(c2</a:t>
            </a:r>
            <a:r>
              <a:rPr lang="en-US" altLang="zh-CN" sz="1800" dirty="0"/>
              <a:t>);                            //</a:t>
            </a:r>
            <a:r>
              <a:rPr lang="zh-CN" altLang="en-US" sz="1800" dirty="0"/>
              <a:t>调用复数相加函数</a:t>
            </a:r>
          </a:p>
          <a:p>
            <a:pPr indent="-6351" algn="l"/>
            <a:r>
              <a:rPr lang="en-US" altLang="zh-CN" sz="1800" dirty="0" smtClean="0"/>
              <a:t>        </a:t>
            </a:r>
            <a:r>
              <a:rPr lang="en-US" altLang="zh-CN" sz="1800" dirty="0" err="1" smtClean="0"/>
              <a:t>cout</a:t>
            </a:r>
            <a:r>
              <a:rPr lang="en-US" altLang="zh-CN" sz="1800" dirty="0"/>
              <a:t>&lt;&lt;″c1=″; c1.display( );                        //</a:t>
            </a:r>
            <a:r>
              <a:rPr lang="zh-CN" altLang="en-US" sz="1800" dirty="0"/>
              <a:t>输出</a:t>
            </a:r>
            <a:r>
              <a:rPr lang="en-US" altLang="zh-CN" sz="1800" dirty="0"/>
              <a:t>c1</a:t>
            </a:r>
            <a:r>
              <a:rPr lang="zh-CN" altLang="en-US" sz="1800" dirty="0"/>
              <a:t>的值</a:t>
            </a:r>
          </a:p>
          <a:p>
            <a:pPr indent="-6351" algn="l"/>
            <a:r>
              <a:rPr lang="en-US" altLang="zh-CN" sz="1800" dirty="0" smtClean="0"/>
              <a:t>        </a:t>
            </a:r>
            <a:r>
              <a:rPr lang="en-US" altLang="zh-CN" sz="1800" dirty="0" err="1" smtClean="0"/>
              <a:t>cout</a:t>
            </a:r>
            <a:r>
              <a:rPr lang="en-US" altLang="zh-CN" sz="1800" dirty="0"/>
              <a:t>&lt;&lt;″c2=″; c2.display( );                        //</a:t>
            </a:r>
            <a:r>
              <a:rPr lang="zh-CN" altLang="en-US" sz="1800" dirty="0"/>
              <a:t>输出</a:t>
            </a:r>
            <a:r>
              <a:rPr lang="en-US" altLang="zh-CN" sz="1800" dirty="0"/>
              <a:t>c2</a:t>
            </a:r>
            <a:r>
              <a:rPr lang="zh-CN" altLang="en-US" sz="1800" dirty="0"/>
              <a:t>的值</a:t>
            </a:r>
          </a:p>
          <a:p>
            <a:pPr indent="-6351" algn="l"/>
            <a:r>
              <a:rPr lang="en-US" altLang="zh-CN" sz="1800" dirty="0" smtClean="0"/>
              <a:t>        </a:t>
            </a:r>
            <a:r>
              <a:rPr lang="en-US" altLang="zh-CN" sz="1800" dirty="0" err="1" smtClean="0"/>
              <a:t>cout</a:t>
            </a:r>
            <a:r>
              <a:rPr lang="en-US" altLang="zh-CN" sz="1800" dirty="0"/>
              <a:t>&lt;&lt;″c1+c2=″; c3.display( );                     //</a:t>
            </a:r>
            <a:r>
              <a:rPr lang="zh-CN" altLang="en-US" sz="1800" dirty="0"/>
              <a:t>输出</a:t>
            </a:r>
            <a:r>
              <a:rPr lang="en-US" altLang="zh-CN" sz="1800" dirty="0"/>
              <a:t>c3</a:t>
            </a:r>
            <a:r>
              <a:rPr lang="zh-CN" altLang="en-US" sz="1800" dirty="0"/>
              <a:t>的值</a:t>
            </a:r>
          </a:p>
          <a:p>
            <a:pPr indent="-6351" algn="l"/>
            <a:r>
              <a:rPr lang="en-US" altLang="zh-CN" sz="1800" dirty="0" smtClean="0"/>
              <a:t>        return </a:t>
            </a:r>
            <a:r>
              <a:rPr lang="en-US" altLang="zh-CN" sz="1800" dirty="0"/>
              <a:t>0;</a:t>
            </a:r>
          </a:p>
          <a:p>
            <a:pPr indent="-6351" algn="l"/>
            <a:r>
              <a:rPr lang="en-US" altLang="zh-CN" sz="1800" dirty="0"/>
              <a:t>}</a:t>
            </a:r>
            <a:endParaRPr lang="zh-CN" altLang="en-US" sz="1800" dirty="0"/>
          </a:p>
          <a:p>
            <a:pPr indent="-6351" algn="l"/>
            <a:r>
              <a:rPr lang="zh-CN" altLang="en-US" sz="3200" b="0" dirty="0" smtClean="0"/>
              <a:t>运行结果如下： </a:t>
            </a:r>
          </a:p>
          <a:p>
            <a:pPr indent="-6351" algn="l"/>
            <a:r>
              <a:rPr lang="en-US" altLang="zh-CN" sz="1800" dirty="0" smtClean="0"/>
              <a:t>	c1</a:t>
            </a:r>
            <a:r>
              <a:rPr lang="en-US" altLang="zh-CN" sz="1800" dirty="0"/>
              <a:t>=(3+4i)</a:t>
            </a:r>
          </a:p>
          <a:p>
            <a:pPr indent="-6351" algn="l"/>
            <a:r>
              <a:rPr lang="en-US" altLang="zh-CN" sz="1800" dirty="0" smtClean="0"/>
              <a:t>	c2</a:t>
            </a:r>
            <a:r>
              <a:rPr lang="en-US" altLang="zh-CN" sz="1800" dirty="0"/>
              <a:t>=(5-10i)</a:t>
            </a:r>
          </a:p>
          <a:p>
            <a:pPr indent="-6351" algn="l"/>
            <a:r>
              <a:rPr lang="en-US" altLang="zh-CN" sz="1800" dirty="0" smtClean="0"/>
              <a:t>	c1+c2</a:t>
            </a:r>
            <a:r>
              <a:rPr lang="en-US" altLang="zh-CN" sz="1800" dirty="0"/>
              <a:t>=(8,-6i)</a:t>
            </a:r>
            <a:endParaRPr lang="zh-CN" altLang="en-US" sz="180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6262737"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5545385"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通过函数来实现复数相加</a:t>
            </a:r>
          </a:p>
        </p:txBody>
      </p:sp>
    </p:spTree>
    <p:extLst>
      <p:ext uri="{BB962C8B-B14F-4D97-AF65-F5344CB8AC3E}">
        <p14:creationId xmlns:p14="http://schemas.microsoft.com/office/powerpoint/2010/main" val="338601814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25777" y="1197546"/>
            <a:ext cx="8782922" cy="533047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801" b="0" kern="0" dirty="0" err="1"/>
              <a:t>int</a:t>
            </a:r>
            <a:r>
              <a:rPr lang="en-US" altLang="zh-CN" sz="2801" b="0" kern="0" dirty="0"/>
              <a:t> main()</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    Complex c1(12,35),c2(20,46),c3,c4;</a:t>
            </a:r>
          </a:p>
          <a:p>
            <a:pPr>
              <a:lnSpc>
                <a:spcPct val="80000"/>
              </a:lnSpc>
              <a:buFont typeface="Wingdings" pitchFamily="2" charset="2"/>
              <a:buNone/>
              <a:defRPr/>
            </a:pPr>
            <a:r>
              <a:rPr lang="en-US" altLang="zh-CN" sz="2801" b="0" kern="0" dirty="0"/>
              <a:t>    c1.Show(1);</a:t>
            </a:r>
          </a:p>
          <a:p>
            <a:pPr>
              <a:lnSpc>
                <a:spcPct val="80000"/>
              </a:lnSpc>
              <a:buFont typeface="Wingdings" pitchFamily="2" charset="2"/>
              <a:buNone/>
              <a:defRPr/>
            </a:pPr>
            <a:r>
              <a:rPr lang="en-US" altLang="zh-CN" sz="2801" b="0" kern="0" dirty="0"/>
              <a:t>    c2.Show(2);</a:t>
            </a:r>
          </a:p>
          <a:p>
            <a:pPr>
              <a:lnSpc>
                <a:spcPct val="80000"/>
              </a:lnSpc>
              <a:buFont typeface="Wingdings" pitchFamily="2" charset="2"/>
              <a:buNone/>
              <a:defRPr/>
            </a:pPr>
            <a:r>
              <a:rPr lang="en-US" altLang="zh-CN" sz="2801" b="0" kern="0" dirty="0"/>
              <a:t>    c3=c1+c2;</a:t>
            </a:r>
          </a:p>
          <a:p>
            <a:pPr>
              <a:lnSpc>
                <a:spcPct val="80000"/>
              </a:lnSpc>
              <a:buFont typeface="Wingdings" pitchFamily="2" charset="2"/>
              <a:buNone/>
              <a:defRPr/>
            </a:pPr>
            <a:r>
              <a:rPr lang="en-US" altLang="zh-CN" sz="2801" b="0" kern="0" dirty="0"/>
              <a:t>    c3.Show(3);</a:t>
            </a:r>
          </a:p>
          <a:p>
            <a:pPr>
              <a:lnSpc>
                <a:spcPct val="80000"/>
              </a:lnSpc>
              <a:buFont typeface="Wingdings" pitchFamily="2" charset="2"/>
              <a:buNone/>
              <a:defRPr/>
            </a:pPr>
            <a:r>
              <a:rPr lang="en-US" altLang="zh-CN" sz="2801" b="0" kern="0" dirty="0"/>
              <a:t>    c4=c1-c2;</a:t>
            </a:r>
          </a:p>
          <a:p>
            <a:pPr>
              <a:lnSpc>
                <a:spcPct val="80000"/>
              </a:lnSpc>
              <a:buFont typeface="Wingdings" pitchFamily="2" charset="2"/>
              <a:buNone/>
              <a:defRPr/>
            </a:pPr>
            <a:r>
              <a:rPr lang="en-US" altLang="zh-CN" sz="2801" b="0" kern="0" dirty="0"/>
              <a:t>    c4.Show(4);</a:t>
            </a:r>
          </a:p>
          <a:p>
            <a:pPr>
              <a:lnSpc>
                <a:spcPct val="80000"/>
              </a:lnSpc>
              <a:buFont typeface="Wingdings" pitchFamily="2" charset="2"/>
              <a:buNone/>
              <a:defRPr/>
            </a:pPr>
            <a:r>
              <a:rPr lang="en-US" altLang="zh-CN" sz="2801" b="0" kern="0" dirty="0"/>
              <a:t>    return 0;</a:t>
            </a:r>
          </a:p>
          <a:p>
            <a:pPr>
              <a:lnSpc>
                <a:spcPct val="80000"/>
              </a:lnSpc>
              <a:buFont typeface="Wingdings" pitchFamily="2" charset="2"/>
              <a:buNone/>
              <a:defRPr/>
            </a:pPr>
            <a:r>
              <a:rPr lang="en-US" altLang="zh-CN" sz="2801" b="0" kern="0" dirty="0"/>
              <a:t>}</a:t>
            </a:r>
            <a:endParaRPr lang="zh-CN" altLang="en-US" sz="2801" b="0" kern="0" dirty="0"/>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复数的加减</a:t>
            </a:r>
            <a:r>
              <a:rPr lang="zh-CN" altLang="en-US" sz="3600" kern="0" dirty="0" smtClean="0">
                <a:solidFill>
                  <a:schemeClr val="bg1"/>
                </a:solidFill>
                <a:latin typeface="隶书" pitchFamily="49" charset="-122"/>
                <a:ea typeface="隶书" pitchFamily="49" charset="-122"/>
              </a:rPr>
              <a:t>运算 </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10953868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93513" y="683808"/>
            <a:ext cx="12035402" cy="55446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buFont typeface="Wingdings" pitchFamily="2" charset="2"/>
              <a:buNone/>
              <a:defRPr/>
            </a:pPr>
            <a:r>
              <a:rPr lang="zh-CN" altLang="en-US" sz="2400" b="0" kern="0" dirty="0"/>
              <a:t>定义一个时间类</a:t>
            </a:r>
            <a:r>
              <a:rPr lang="en-US" altLang="zh-CN" sz="2400" b="0" kern="0" dirty="0"/>
              <a:t>Time</a:t>
            </a:r>
            <a:r>
              <a:rPr lang="zh-CN" altLang="en-US" sz="2400" b="0" kern="0" dirty="0"/>
              <a:t>，其数据成员为表示时间的小时（</a:t>
            </a:r>
            <a:r>
              <a:rPr lang="en-US" altLang="zh-CN" sz="2400" b="0" kern="0" dirty="0"/>
              <a:t>hour</a:t>
            </a:r>
            <a:r>
              <a:rPr lang="zh-CN" altLang="en-US" sz="2400" b="0" kern="0" dirty="0"/>
              <a:t>）、分（</a:t>
            </a:r>
            <a:r>
              <a:rPr lang="en-US" altLang="zh-CN" sz="2400" b="0" kern="0" dirty="0"/>
              <a:t>minute</a:t>
            </a:r>
            <a:r>
              <a:rPr lang="zh-CN" altLang="en-US" sz="2400" b="0" kern="0" dirty="0"/>
              <a:t>），秒（</a:t>
            </a:r>
            <a:r>
              <a:rPr lang="en-US" altLang="zh-CN" sz="2400" b="0" kern="0" dirty="0"/>
              <a:t>second</a:t>
            </a:r>
            <a:r>
              <a:rPr lang="zh-CN" altLang="en-US" sz="2400" b="0" kern="0" dirty="0"/>
              <a:t>）。</a:t>
            </a:r>
            <a:r>
              <a:rPr lang="zh-CN" altLang="en-US" sz="2400" b="0" kern="0" dirty="0">
                <a:solidFill>
                  <a:schemeClr val="bg2"/>
                </a:solidFill>
              </a:rPr>
              <a:t>重载运算符“</a:t>
            </a:r>
            <a:r>
              <a:rPr lang="en-US" altLang="zh-CN" sz="2400" b="0" kern="0" dirty="0">
                <a:solidFill>
                  <a:schemeClr val="bg2"/>
                </a:solidFill>
              </a:rPr>
              <a:t>+”</a:t>
            </a:r>
            <a:r>
              <a:rPr lang="zh-CN" altLang="en-US" sz="2400" b="0" kern="0" dirty="0"/>
              <a:t>，使之能用于时间对象的加法运算；</a:t>
            </a:r>
            <a:r>
              <a:rPr lang="zh-CN" altLang="en-US" sz="2400" b="0" kern="0" dirty="0">
                <a:solidFill>
                  <a:schemeClr val="bg2"/>
                </a:solidFill>
              </a:rPr>
              <a:t>重载运算符“</a:t>
            </a:r>
            <a:r>
              <a:rPr lang="en-US" altLang="zh-CN" sz="2400" b="0" kern="0" dirty="0">
                <a:solidFill>
                  <a:schemeClr val="bg2"/>
                </a:solidFill>
              </a:rPr>
              <a:t>&lt;&lt;”</a:t>
            </a:r>
            <a:r>
              <a:rPr lang="zh-CN" altLang="en-US" sz="2400" b="0" kern="0" dirty="0"/>
              <a:t>，使之能用于时间对象的输出操作</a:t>
            </a:r>
            <a:r>
              <a:rPr lang="zh-CN" altLang="en-US" sz="2400" b="0" kern="0" dirty="0" smtClean="0"/>
              <a:t>。</a:t>
            </a:r>
            <a:endParaRPr lang="en-US" altLang="zh-CN" sz="2400" b="0" kern="0" dirty="0" smtClean="0"/>
          </a:p>
          <a:p>
            <a:pPr marL="0">
              <a:lnSpc>
                <a:spcPct val="150000"/>
              </a:lnSpc>
              <a:spcBef>
                <a:spcPts val="0"/>
              </a:spcBef>
              <a:buFont typeface="Wingdings" pitchFamily="2" charset="2"/>
              <a:buNone/>
              <a:defRPr/>
            </a:pPr>
            <a:r>
              <a:rPr lang="zh-CN" altLang="en-US" sz="2400" b="0" kern="0" dirty="0" smtClean="0"/>
              <a:t>（</a:t>
            </a:r>
            <a:r>
              <a:rPr lang="en-US" altLang="zh-CN" sz="2400" b="0" kern="0" dirty="0"/>
              <a:t>1</a:t>
            </a:r>
            <a:r>
              <a:rPr lang="zh-CN" altLang="en-US" sz="2400" b="0" kern="0" dirty="0"/>
              <a:t>）参加运算的两个操作数可以都是时间类对象，也可以其中有一个是整数（表示秒），顺序任意。例如，</a:t>
            </a:r>
            <a:r>
              <a:rPr lang="en-US" altLang="zh-CN" sz="2400" b="0" kern="0" dirty="0"/>
              <a:t>t1+t2,i+t1,t1+i</a:t>
            </a:r>
            <a:r>
              <a:rPr lang="zh-CN" altLang="en-US" sz="2400" b="0" kern="0" dirty="0"/>
              <a:t>均合法</a:t>
            </a:r>
            <a:r>
              <a:rPr lang="en-US" altLang="zh-CN" sz="2400" b="0" kern="0" dirty="0"/>
              <a:t>(</a:t>
            </a:r>
            <a:r>
              <a:rPr lang="zh-CN" altLang="en-US" sz="2400" b="0" kern="0" dirty="0"/>
              <a:t>设</a:t>
            </a:r>
            <a:r>
              <a:rPr lang="en-US" altLang="zh-CN" sz="2400" b="0" kern="0" dirty="0" err="1"/>
              <a:t>i</a:t>
            </a:r>
            <a:r>
              <a:rPr lang="zh-CN" altLang="en-US" sz="2400" b="0" kern="0" dirty="0"/>
              <a:t>为整数表示秒数</a:t>
            </a:r>
            <a:r>
              <a:rPr lang="en-US" altLang="zh-CN" sz="2400" b="0" kern="0" dirty="0"/>
              <a:t>, t1,t2</a:t>
            </a:r>
            <a:r>
              <a:rPr lang="zh-CN" altLang="en-US" sz="2400" b="0" kern="0" dirty="0"/>
              <a:t>为时间类</a:t>
            </a:r>
            <a:r>
              <a:rPr lang="en-US" altLang="zh-CN" sz="2400" b="0" kern="0" dirty="0"/>
              <a:t>Time</a:t>
            </a:r>
            <a:r>
              <a:rPr lang="zh-CN" altLang="en-US" sz="2400" b="0" kern="0" dirty="0"/>
              <a:t>对象</a:t>
            </a:r>
            <a:r>
              <a:rPr lang="en-US" altLang="zh-CN" sz="2400" b="0" kern="0" dirty="0"/>
              <a:t>)</a:t>
            </a:r>
            <a:r>
              <a:rPr lang="zh-CN" altLang="en-US" sz="2400" b="0" kern="0" dirty="0" smtClean="0"/>
              <a:t>。</a:t>
            </a:r>
            <a:endParaRPr lang="en-US" altLang="zh-CN" sz="2400" b="0" kern="0" dirty="0" smtClean="0"/>
          </a:p>
          <a:p>
            <a:pPr marL="0">
              <a:lnSpc>
                <a:spcPct val="150000"/>
              </a:lnSpc>
              <a:spcBef>
                <a:spcPts val="0"/>
              </a:spcBef>
              <a:buFont typeface="Wingdings" pitchFamily="2" charset="2"/>
              <a:buNone/>
              <a:defRPr/>
            </a:pPr>
            <a:r>
              <a:rPr lang="zh-CN" altLang="en-US" sz="2400" b="0" kern="0" dirty="0" smtClean="0"/>
              <a:t>（</a:t>
            </a:r>
            <a:r>
              <a:rPr lang="en-US" altLang="zh-CN" sz="2400" b="0" kern="0" dirty="0"/>
              <a:t>2</a:t>
            </a:r>
            <a:r>
              <a:rPr lang="zh-CN" altLang="en-US" sz="2400" b="0" kern="0" dirty="0"/>
              <a:t>）输出时间对象的方式为 小时</a:t>
            </a:r>
            <a:r>
              <a:rPr lang="en-US" altLang="zh-CN" sz="2400" b="0" kern="0" dirty="0"/>
              <a:t>:</a:t>
            </a:r>
            <a:r>
              <a:rPr lang="zh-CN" altLang="en-US" sz="2400" b="0" kern="0" dirty="0"/>
              <a:t>分</a:t>
            </a:r>
            <a:r>
              <a:rPr lang="en-US" altLang="zh-CN" sz="2400" b="0" kern="0" dirty="0"/>
              <a:t>:</a:t>
            </a:r>
            <a:r>
              <a:rPr lang="zh-CN" altLang="en-US" sz="2400" b="0" kern="0" dirty="0"/>
              <a:t>秒，例如 </a:t>
            </a:r>
            <a:r>
              <a:rPr lang="en-US" altLang="zh-CN" sz="2400" b="0" kern="0" dirty="0"/>
              <a:t>14:23:55</a:t>
            </a:r>
            <a:r>
              <a:rPr lang="zh-CN" altLang="en-US" sz="2400" b="0" kern="0" dirty="0"/>
              <a:t>、</a:t>
            </a:r>
            <a:r>
              <a:rPr lang="en-US" altLang="zh-CN" sz="2400" b="0" kern="0" dirty="0"/>
              <a:t>00:00:00</a:t>
            </a:r>
            <a:r>
              <a:rPr lang="zh-CN" altLang="en-US" sz="2400" b="0" kern="0" dirty="0"/>
              <a:t>、</a:t>
            </a:r>
            <a:r>
              <a:rPr lang="en-US" altLang="zh-CN" sz="2400" b="0" kern="0" dirty="0"/>
              <a:t>23:59:59</a:t>
            </a:r>
            <a:r>
              <a:rPr lang="zh-CN" altLang="en-US" sz="2400" b="0" kern="0" dirty="0"/>
              <a:t>等</a:t>
            </a:r>
            <a:r>
              <a:rPr lang="zh-CN" altLang="en-US" sz="2400" b="0" kern="0" dirty="0" smtClean="0"/>
              <a:t>。</a:t>
            </a:r>
            <a:endParaRPr lang="en-US" altLang="zh-CN" sz="2400" b="0" kern="0" dirty="0" smtClean="0"/>
          </a:p>
          <a:p>
            <a:pPr marL="0">
              <a:lnSpc>
                <a:spcPct val="150000"/>
              </a:lnSpc>
              <a:spcBef>
                <a:spcPts val="0"/>
              </a:spcBef>
              <a:buFont typeface="Wingdings" pitchFamily="2" charset="2"/>
              <a:buNone/>
              <a:defRPr/>
            </a:pPr>
            <a:r>
              <a:rPr lang="zh-CN" altLang="en-US" sz="2400" b="0" kern="0" dirty="0" smtClean="0"/>
              <a:t>编写</a:t>
            </a:r>
            <a:r>
              <a:rPr lang="zh-CN" altLang="en-US" sz="2400" b="0" kern="0" dirty="0"/>
              <a:t>程序，分别求两个时间对象之和、整数和时间对象之和，时间对象和整数之和，并且输出</a:t>
            </a:r>
            <a:r>
              <a:rPr lang="zh-CN" altLang="en-US" sz="2400" b="0" kern="0" dirty="0" smtClean="0"/>
              <a:t>。</a:t>
            </a:r>
            <a:endParaRPr lang="en-US" altLang="zh-CN" sz="2400" b="0" kern="0" dirty="0" smtClean="0"/>
          </a:p>
          <a:p>
            <a:pPr marL="0">
              <a:lnSpc>
                <a:spcPct val="150000"/>
              </a:lnSpc>
              <a:spcBef>
                <a:spcPts val="0"/>
              </a:spcBef>
              <a:buFont typeface="Wingdings" pitchFamily="2" charset="2"/>
              <a:buNone/>
              <a:defRPr/>
            </a:pPr>
            <a:endParaRPr lang="zh-CN" altLang="en-US" sz="2400" b="0" kern="0" dirty="0"/>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时间</a:t>
            </a:r>
            <a:r>
              <a:rPr lang="zh-CN" altLang="en-US" sz="3600" kern="0" dirty="0" smtClean="0">
                <a:solidFill>
                  <a:schemeClr val="bg1"/>
                </a:solidFill>
                <a:latin typeface="隶书" pitchFamily="49" charset="-122"/>
                <a:ea typeface="隶书" pitchFamily="49" charset="-122"/>
              </a:rPr>
              <a:t>类</a:t>
            </a:r>
            <a:endParaRPr lang="zh-CN" altLang="en-US" sz="3600" kern="0" dirty="0">
              <a:solidFill>
                <a:schemeClr val="bg1"/>
              </a:solidFill>
              <a:latin typeface="隶书" pitchFamily="49" charset="-122"/>
              <a:ea typeface="隶书" pitchFamily="49" charset="-122"/>
            </a:endParaRPr>
          </a:p>
        </p:txBody>
      </p:sp>
    </p:spTree>
    <p:extLst>
      <p:ext uri="{BB962C8B-B14F-4D97-AF65-F5344CB8AC3E}">
        <p14:creationId xmlns:p14="http://schemas.microsoft.com/office/powerpoint/2010/main" val="61048994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332011" y="716776"/>
            <a:ext cx="11737304" cy="55446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include &lt;</a:t>
            </a:r>
            <a:r>
              <a:rPr lang="en-US" altLang="zh-CN" sz="2400" b="0" kern="0" dirty="0" err="1"/>
              <a:t>iostream.h</a:t>
            </a:r>
            <a:r>
              <a:rPr lang="en-US" altLang="zh-CN" sz="2400" b="0" kern="0" dirty="0" smtClean="0"/>
              <a:t>&gt;</a:t>
            </a:r>
          </a:p>
          <a:p>
            <a:pPr>
              <a:lnSpc>
                <a:spcPct val="80000"/>
              </a:lnSpc>
              <a:buFont typeface="Wingdings" pitchFamily="2" charset="2"/>
              <a:buNone/>
              <a:defRPr/>
            </a:pPr>
            <a:r>
              <a:rPr lang="en-US" altLang="zh-CN" sz="2400" b="0" kern="0" dirty="0" smtClean="0"/>
              <a:t>//</a:t>
            </a:r>
            <a:r>
              <a:rPr lang="en-US" altLang="zh-CN" sz="2400" b="0" kern="0" dirty="0"/>
              <a:t>using namespace </a:t>
            </a:r>
            <a:r>
              <a:rPr lang="en-US" altLang="zh-CN" sz="2400" b="0" kern="0" dirty="0" err="1"/>
              <a:t>std</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class </a:t>
            </a:r>
            <a:r>
              <a:rPr lang="en-US" altLang="zh-CN" sz="2400" b="0" kern="0" dirty="0"/>
              <a:t>Time</a:t>
            </a:r>
            <a:r>
              <a:rPr lang="en-US" altLang="zh-CN" sz="2400" b="0" kern="0" dirty="0" smtClean="0"/>
              <a:t>{</a:t>
            </a:r>
          </a:p>
          <a:p>
            <a:pPr>
              <a:lnSpc>
                <a:spcPct val="80000"/>
              </a:lnSpc>
              <a:buFont typeface="Wingdings" pitchFamily="2" charset="2"/>
              <a:buNone/>
              <a:defRPr/>
            </a:pPr>
            <a:r>
              <a:rPr lang="en-US" altLang="zh-CN" sz="2400" b="0" kern="0" dirty="0" smtClean="0"/>
              <a:t>public</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Time</a:t>
            </a:r>
            <a:r>
              <a:rPr lang="en-US" altLang="zh-CN" sz="2400" b="0" kern="0" dirty="0"/>
              <a:t>():hour(0),minute(0),second(0) {}	</a:t>
            </a:r>
            <a:endParaRPr lang="en-US" altLang="zh-CN" sz="2400" b="0" kern="0" dirty="0" smtClean="0"/>
          </a:p>
          <a:p>
            <a:pPr>
              <a:lnSpc>
                <a:spcPct val="80000"/>
              </a:lnSpc>
              <a:buFont typeface="Wingdings" pitchFamily="2" charset="2"/>
              <a:buNone/>
              <a:defRPr/>
            </a:pPr>
            <a:r>
              <a:rPr lang="en-US" altLang="zh-CN" sz="2400" b="0" kern="0" dirty="0" smtClean="0"/>
              <a:t>		Time(</a:t>
            </a:r>
            <a:r>
              <a:rPr lang="en-US" altLang="zh-CN" sz="2400" b="0" kern="0" dirty="0" err="1" smtClean="0"/>
              <a:t>int</a:t>
            </a:r>
            <a:r>
              <a:rPr lang="en-US" altLang="zh-CN" sz="2400" b="0" kern="0" dirty="0" smtClean="0"/>
              <a:t> </a:t>
            </a:r>
            <a:r>
              <a:rPr lang="en-US" altLang="zh-CN" sz="2400" b="0" kern="0" dirty="0" err="1"/>
              <a:t>h,int</a:t>
            </a:r>
            <a:r>
              <a:rPr lang="en-US" altLang="zh-CN" sz="2400" b="0" kern="0" dirty="0"/>
              <a:t> </a:t>
            </a:r>
            <a:r>
              <a:rPr lang="en-US" altLang="zh-CN" sz="2400" b="0" kern="0" dirty="0" err="1"/>
              <a:t>m,int</a:t>
            </a:r>
            <a:r>
              <a:rPr lang="en-US" altLang="zh-CN" sz="2400" b="0" kern="0" dirty="0"/>
              <a:t> s</a:t>
            </a:r>
            <a:r>
              <a:rPr lang="en-US" altLang="zh-CN" sz="2400" b="0" kern="0" dirty="0" smtClean="0"/>
              <a:t>) {</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hour</a:t>
            </a:r>
            <a:r>
              <a:rPr lang="en-US" altLang="zh-CN" sz="2400" b="0" kern="0" dirty="0"/>
              <a:t>=(h&gt;=24||h&lt;0</a:t>
            </a:r>
            <a:r>
              <a:rPr lang="en-US" altLang="zh-CN" sz="2400" b="0" kern="0" dirty="0" smtClean="0"/>
              <a:t>)?0:h</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minute</a:t>
            </a:r>
            <a:r>
              <a:rPr lang="en-US" altLang="zh-CN" sz="2400" b="0" kern="0" dirty="0"/>
              <a:t>=(m&gt;=60||m&lt;0</a:t>
            </a:r>
            <a:r>
              <a:rPr lang="en-US" altLang="zh-CN" sz="2400" b="0" kern="0" dirty="0" smtClean="0"/>
              <a:t>)?0:m</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second</a:t>
            </a:r>
            <a:r>
              <a:rPr lang="en-US" altLang="zh-CN" sz="2400" b="0" kern="0" dirty="0"/>
              <a:t>=(s&gt;=60||s&lt;0</a:t>
            </a:r>
            <a:r>
              <a:rPr lang="en-US" altLang="zh-CN" sz="2400" b="0" kern="0" dirty="0" smtClean="0"/>
              <a:t>)?0:s</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smtClean="0">
                <a:solidFill>
                  <a:schemeClr val="bg2"/>
                </a:solidFill>
              </a:rPr>
              <a:t>Time </a:t>
            </a:r>
            <a:r>
              <a:rPr lang="en-US" altLang="zh-CN" sz="2400" b="0" kern="0" dirty="0">
                <a:solidFill>
                  <a:schemeClr val="bg2"/>
                </a:solidFill>
              </a:rPr>
              <a:t>operator+</a:t>
            </a:r>
            <a:r>
              <a:rPr lang="en-US" altLang="zh-CN" sz="2400" b="0" kern="0" dirty="0"/>
              <a:t>(Time &amp;);	</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smtClean="0">
                <a:solidFill>
                  <a:schemeClr val="bg2"/>
                </a:solidFill>
              </a:rPr>
              <a:t>Time </a:t>
            </a:r>
            <a:r>
              <a:rPr lang="en-US" altLang="zh-CN" sz="2400" b="0" kern="0" dirty="0">
                <a:solidFill>
                  <a:schemeClr val="bg2"/>
                </a:solidFill>
              </a:rPr>
              <a:t>operator+</a:t>
            </a:r>
            <a:r>
              <a:rPr lang="en-US" altLang="zh-CN" sz="2400" b="0" kern="0" dirty="0"/>
              <a:t>(</a:t>
            </a:r>
            <a:r>
              <a:rPr lang="en-US" altLang="zh-CN" sz="2400" b="0" kern="0" dirty="0" err="1"/>
              <a:t>int</a:t>
            </a:r>
            <a:r>
              <a:rPr lang="en-US" altLang="zh-CN" sz="2400" b="0" kern="0" dirty="0"/>
              <a:t> &amp;);	</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smtClean="0">
                <a:solidFill>
                  <a:schemeClr val="bg2"/>
                </a:solidFill>
              </a:rPr>
              <a:t>friend </a:t>
            </a:r>
            <a:r>
              <a:rPr lang="en-US" altLang="zh-CN" sz="2400" b="0" kern="0" dirty="0">
                <a:solidFill>
                  <a:schemeClr val="bg2"/>
                </a:solidFill>
              </a:rPr>
              <a:t>Time operator+</a:t>
            </a:r>
            <a:r>
              <a:rPr lang="en-US" altLang="zh-CN" sz="2400" b="0" kern="0" dirty="0"/>
              <a:t>(</a:t>
            </a:r>
            <a:r>
              <a:rPr lang="en-US" altLang="zh-CN" sz="2400" b="0" kern="0" dirty="0" err="1"/>
              <a:t>int,Time</a:t>
            </a:r>
            <a:r>
              <a:rPr lang="en-US" altLang="zh-CN" sz="2400" b="0" kern="0" dirty="0"/>
              <a:t> &amp;);	</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smtClean="0">
                <a:solidFill>
                  <a:schemeClr val="bg2"/>
                </a:solidFill>
              </a:rPr>
              <a:t>friend </a:t>
            </a:r>
            <a:r>
              <a:rPr lang="en-US" altLang="zh-CN" sz="2400" b="0" kern="0" dirty="0" err="1">
                <a:solidFill>
                  <a:schemeClr val="bg2"/>
                </a:solidFill>
              </a:rPr>
              <a:t>ostream</a:t>
            </a:r>
            <a:r>
              <a:rPr lang="en-US" altLang="zh-CN" sz="2400" b="0" kern="0" dirty="0">
                <a:solidFill>
                  <a:schemeClr val="bg2"/>
                </a:solidFill>
              </a:rPr>
              <a:t>&amp; operator &lt;&lt; </a:t>
            </a:r>
            <a:r>
              <a:rPr lang="en-US" altLang="zh-CN" sz="2400" b="0" kern="0" dirty="0"/>
              <a:t>(</a:t>
            </a:r>
            <a:r>
              <a:rPr lang="en-US" altLang="zh-CN" sz="2400" b="0" kern="0" dirty="0" err="1"/>
              <a:t>ostream</a:t>
            </a:r>
            <a:r>
              <a:rPr lang="en-US" altLang="zh-CN" sz="2400" b="0" kern="0" dirty="0"/>
              <a:t>&amp; output, Time &amp; c);	</a:t>
            </a:r>
            <a:endParaRPr lang="en-US" altLang="zh-CN" sz="2400" b="0" kern="0" dirty="0" smtClean="0"/>
          </a:p>
          <a:p>
            <a:pPr>
              <a:lnSpc>
                <a:spcPct val="80000"/>
              </a:lnSpc>
              <a:buFont typeface="Wingdings" pitchFamily="2" charset="2"/>
              <a:buNone/>
              <a:defRPr/>
            </a:pPr>
            <a:r>
              <a:rPr lang="en-US" altLang="zh-CN" sz="2400" b="0" kern="0" dirty="0" smtClean="0"/>
              <a:t>private</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err="1" smtClean="0"/>
              <a:t>int</a:t>
            </a:r>
            <a:r>
              <a:rPr lang="en-US" altLang="zh-CN" sz="2400" b="0" kern="0" dirty="0" smtClean="0"/>
              <a:t> </a:t>
            </a:r>
            <a:r>
              <a:rPr lang="en-US" altLang="zh-CN" sz="2400" b="0" kern="0" dirty="0"/>
              <a:t>hour;	</a:t>
            </a:r>
            <a:r>
              <a:rPr lang="en-US" altLang="zh-CN" sz="2400" b="0" kern="0" dirty="0" err="1"/>
              <a:t>int</a:t>
            </a:r>
            <a:r>
              <a:rPr lang="en-US" altLang="zh-CN" sz="2400" b="0" kern="0" dirty="0"/>
              <a:t> minute;	</a:t>
            </a:r>
            <a:r>
              <a:rPr lang="en-US" altLang="zh-CN" sz="2400" b="0" kern="0" dirty="0" err="1"/>
              <a:t>int</a:t>
            </a:r>
            <a:r>
              <a:rPr lang="en-US" altLang="zh-CN" sz="2400" b="0" kern="0" dirty="0"/>
              <a:t> second</a:t>
            </a:r>
            <a:r>
              <a:rPr lang="en-US" altLang="zh-CN" sz="2400" b="0" kern="0" dirty="0" smtClean="0"/>
              <a:t>;</a:t>
            </a:r>
          </a:p>
          <a:p>
            <a:pPr>
              <a:lnSpc>
                <a:spcPct val="80000"/>
              </a:lnSpc>
              <a:buFont typeface="Wingdings" pitchFamily="2" charset="2"/>
              <a:buNone/>
              <a:defRPr/>
            </a:pPr>
            <a:r>
              <a:rPr lang="en-US" altLang="zh-CN" sz="2400" b="0" kern="0" dirty="0" smtClean="0"/>
              <a:t>};</a:t>
            </a:r>
            <a:endParaRPr lang="en-US" altLang="zh-CN" sz="2400" b="0" kern="0" dirty="0"/>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时间类的“</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运算符</a:t>
            </a:r>
          </a:p>
        </p:txBody>
      </p:sp>
    </p:spTree>
    <p:extLst>
      <p:ext uri="{BB962C8B-B14F-4D97-AF65-F5344CB8AC3E}">
        <p14:creationId xmlns:p14="http://schemas.microsoft.com/office/powerpoint/2010/main" val="425469730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261051" y="716776"/>
            <a:ext cx="11737304" cy="614281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Time Time::operator+( Time &amp;t </a:t>
            </a:r>
            <a:r>
              <a:rPr lang="en-US" altLang="zh-CN" sz="2400" b="0" kern="0" dirty="0" smtClean="0"/>
              <a:t>)</a:t>
            </a:r>
          </a:p>
          <a:p>
            <a:pPr>
              <a:lnSpc>
                <a:spcPct val="80000"/>
              </a:lnSpc>
              <a:buFont typeface="Wingdings" pitchFamily="2" charset="2"/>
              <a:buNone/>
              <a:defRPr/>
            </a:pPr>
            <a:r>
              <a:rPr lang="en-US" altLang="zh-CN" sz="2400" b="0" kern="0" dirty="0" smtClean="0"/>
              <a:t>{</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err="1" smtClean="0"/>
              <a:t>int</a:t>
            </a:r>
            <a:r>
              <a:rPr lang="en-US" altLang="zh-CN" sz="2400" b="0" kern="0" dirty="0" smtClean="0"/>
              <a:t> </a:t>
            </a:r>
            <a:r>
              <a:rPr lang="en-US" altLang="zh-CN" sz="2400" b="0" kern="0" dirty="0"/>
              <a:t>h, m, s;	</a:t>
            </a:r>
            <a:endParaRPr lang="en-US" altLang="zh-CN" sz="2400" b="0" kern="0" dirty="0" smtClean="0"/>
          </a:p>
          <a:p>
            <a:pPr>
              <a:lnSpc>
                <a:spcPct val="80000"/>
              </a:lnSpc>
              <a:buFont typeface="Wingdings" pitchFamily="2" charset="2"/>
              <a:buNone/>
              <a:defRPr/>
            </a:pPr>
            <a:r>
              <a:rPr lang="en-US" altLang="zh-CN" sz="2400" b="0" kern="0" dirty="0" smtClean="0"/>
              <a:t>		s = </a:t>
            </a:r>
            <a:r>
              <a:rPr lang="en-US" altLang="zh-CN" sz="2400" b="0" kern="0" dirty="0"/>
              <a:t>second + </a:t>
            </a:r>
            <a:r>
              <a:rPr lang="en-US" altLang="zh-CN" sz="2400" b="0" kern="0" dirty="0" err="1"/>
              <a:t>t.second</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m = </a:t>
            </a:r>
            <a:r>
              <a:rPr lang="en-US" altLang="zh-CN" sz="2400" b="0" kern="0" dirty="0"/>
              <a:t>minute + </a:t>
            </a:r>
            <a:r>
              <a:rPr lang="en-US" altLang="zh-CN" sz="2400" b="0" kern="0" dirty="0" err="1"/>
              <a:t>t.minute</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h= </a:t>
            </a:r>
            <a:r>
              <a:rPr lang="en-US" altLang="zh-CN" sz="2400" b="0" kern="0" dirty="0"/>
              <a:t>hour + </a:t>
            </a:r>
            <a:r>
              <a:rPr lang="en-US" altLang="zh-CN" sz="2400" b="0" kern="0" dirty="0" err="1"/>
              <a:t>t.hour</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if </a:t>
            </a:r>
            <a:r>
              <a:rPr lang="en-US" altLang="zh-CN" sz="2400" b="0" kern="0" dirty="0"/>
              <a:t>( s &gt; 59 </a:t>
            </a:r>
            <a:r>
              <a:rPr lang="en-US" altLang="zh-CN" sz="2400" b="0" kern="0" dirty="0" smtClean="0"/>
              <a:t>) {</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s </a:t>
            </a:r>
            <a:r>
              <a:rPr lang="en-US" altLang="zh-CN" sz="2400" b="0" kern="0" dirty="0"/>
              <a:t>-= 60</a:t>
            </a:r>
            <a:r>
              <a:rPr lang="en-US" altLang="zh-CN" sz="2400" b="0" kern="0" dirty="0" smtClean="0"/>
              <a:t>;  m</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if </a:t>
            </a:r>
            <a:r>
              <a:rPr lang="en-US" altLang="zh-CN" sz="2400" b="0" kern="0" dirty="0"/>
              <a:t>( m &gt; 59 )	{		</a:t>
            </a:r>
            <a:endParaRPr lang="en-US" altLang="zh-CN" sz="2400" b="0" kern="0" dirty="0" smtClean="0"/>
          </a:p>
          <a:p>
            <a:pPr>
              <a:lnSpc>
                <a:spcPct val="80000"/>
              </a:lnSpc>
              <a:buFont typeface="Wingdings" pitchFamily="2" charset="2"/>
              <a:buNone/>
              <a:defRPr/>
            </a:pPr>
            <a:r>
              <a:rPr lang="en-US" altLang="zh-CN" sz="2400" b="0" kern="0" dirty="0" smtClean="0"/>
              <a:t>			m </a:t>
            </a:r>
            <a:r>
              <a:rPr lang="en-US" altLang="zh-CN" sz="2400" b="0" kern="0" dirty="0"/>
              <a:t>-= </a:t>
            </a:r>
            <a:r>
              <a:rPr lang="en-US" altLang="zh-CN" sz="2400" b="0" kern="0" dirty="0" smtClean="0"/>
              <a:t>60; h</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while </a:t>
            </a:r>
            <a:r>
              <a:rPr lang="en-US" altLang="zh-CN" sz="2400" b="0" kern="0" dirty="0"/>
              <a:t>( h &gt; 23 )		</a:t>
            </a:r>
            <a:endParaRPr lang="en-US" altLang="zh-CN" sz="2400" b="0" kern="0" dirty="0" smtClean="0"/>
          </a:p>
          <a:p>
            <a:pPr>
              <a:lnSpc>
                <a:spcPct val="80000"/>
              </a:lnSpc>
              <a:buFont typeface="Wingdings" pitchFamily="2" charset="2"/>
              <a:buNone/>
              <a:defRPr/>
            </a:pPr>
            <a:r>
              <a:rPr lang="en-US" altLang="zh-CN" sz="2400" b="0" kern="0" dirty="0" smtClean="0"/>
              <a:t>			h </a:t>
            </a:r>
            <a:r>
              <a:rPr lang="en-US" altLang="zh-CN" sz="2400" b="0" kern="0" dirty="0"/>
              <a:t>-= 24;	</a:t>
            </a:r>
            <a:endParaRPr lang="en-US" altLang="zh-CN" sz="2400" b="0" kern="0" dirty="0" smtClean="0"/>
          </a:p>
          <a:p>
            <a:pPr>
              <a:lnSpc>
                <a:spcPct val="80000"/>
              </a:lnSpc>
              <a:buFont typeface="Wingdings" pitchFamily="2" charset="2"/>
              <a:buNone/>
              <a:defRPr/>
            </a:pPr>
            <a:r>
              <a:rPr lang="en-US" altLang="zh-CN" sz="2400" b="0" kern="0" dirty="0" smtClean="0"/>
              <a:t>		Time </a:t>
            </a:r>
            <a:r>
              <a:rPr lang="en-US" altLang="zh-CN" sz="2400" b="0" kern="0" dirty="0"/>
              <a:t>t0( h, m, s );	</a:t>
            </a:r>
            <a:endParaRPr lang="en-US" altLang="zh-CN" sz="2400" b="0" kern="0" dirty="0" smtClean="0"/>
          </a:p>
          <a:p>
            <a:pPr>
              <a:lnSpc>
                <a:spcPct val="80000"/>
              </a:lnSpc>
              <a:buFont typeface="Wingdings" pitchFamily="2" charset="2"/>
              <a:buNone/>
              <a:defRPr/>
            </a:pPr>
            <a:r>
              <a:rPr lang="en-US" altLang="zh-CN" sz="2400" b="0" kern="0" dirty="0" smtClean="0"/>
              <a:t>		return(t0);</a:t>
            </a:r>
          </a:p>
          <a:p>
            <a:pPr>
              <a:lnSpc>
                <a:spcPct val="80000"/>
              </a:lnSpc>
              <a:buFont typeface="Wingdings" pitchFamily="2" charset="2"/>
              <a:buNone/>
              <a:defRPr/>
            </a:pPr>
            <a:r>
              <a:rPr lang="en-US" altLang="zh-CN" sz="2400" b="0" kern="0" dirty="0" smtClean="0"/>
              <a:t>}</a:t>
            </a:r>
            <a:endParaRPr lang="en-US" altLang="zh-CN" sz="2400" b="0" kern="0" dirty="0"/>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时间类的“</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运算符</a:t>
            </a:r>
          </a:p>
        </p:txBody>
      </p:sp>
    </p:spTree>
    <p:extLst>
      <p:ext uri="{BB962C8B-B14F-4D97-AF65-F5344CB8AC3E}">
        <p14:creationId xmlns:p14="http://schemas.microsoft.com/office/powerpoint/2010/main" val="338796933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50503" y="693490"/>
            <a:ext cx="4752528" cy="55446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000" b="0" kern="0" dirty="0"/>
              <a:t>Time Time::operator+( </a:t>
            </a:r>
            <a:r>
              <a:rPr lang="en-US" altLang="zh-CN" sz="2000" b="0" kern="0" dirty="0" err="1"/>
              <a:t>int</a:t>
            </a:r>
            <a:r>
              <a:rPr lang="en-US" altLang="zh-CN" sz="2000" b="0" kern="0" dirty="0"/>
              <a:t> &amp;</a:t>
            </a:r>
            <a:r>
              <a:rPr lang="en-US" altLang="zh-CN" sz="2000" b="0" kern="0" dirty="0" err="1"/>
              <a:t>i</a:t>
            </a:r>
            <a:r>
              <a:rPr lang="en-US" altLang="zh-CN" sz="2000" b="0" kern="0" dirty="0"/>
              <a:t> </a:t>
            </a:r>
            <a:r>
              <a:rPr lang="en-US" altLang="zh-CN" sz="2000" b="0" kern="0" dirty="0" smtClean="0"/>
              <a:t>)</a:t>
            </a:r>
          </a:p>
          <a:p>
            <a:pPr>
              <a:lnSpc>
                <a:spcPct val="80000"/>
              </a:lnSpc>
              <a:buFont typeface="Wingdings" pitchFamily="2" charset="2"/>
              <a:buNone/>
              <a:defRPr/>
            </a:pPr>
            <a:r>
              <a:rPr lang="en-US" altLang="zh-CN" sz="2000" b="0" kern="0" dirty="0" smtClean="0"/>
              <a:t>{</a:t>
            </a:r>
            <a:r>
              <a:rPr lang="en-US" altLang="zh-CN" sz="2000" b="0" kern="0" dirty="0"/>
              <a:t>	</a:t>
            </a:r>
            <a:endParaRPr lang="en-US" altLang="zh-CN" sz="2000" b="0" kern="0" dirty="0" smtClean="0"/>
          </a:p>
          <a:p>
            <a:pPr>
              <a:lnSpc>
                <a:spcPct val="80000"/>
              </a:lnSpc>
              <a:buFont typeface="Wingdings" pitchFamily="2" charset="2"/>
              <a:buNone/>
              <a:defRPr/>
            </a:pPr>
            <a:r>
              <a:rPr lang="en-US" altLang="zh-CN" sz="2000" b="0" kern="0" dirty="0" smtClean="0"/>
              <a:t>	</a:t>
            </a:r>
            <a:r>
              <a:rPr lang="en-US" altLang="zh-CN" sz="2000" b="0" kern="0" dirty="0" err="1" smtClean="0"/>
              <a:t>int</a:t>
            </a:r>
            <a:r>
              <a:rPr lang="en-US" altLang="zh-CN" sz="2000" b="0" kern="0" dirty="0"/>
              <a:t>	</a:t>
            </a:r>
            <a:r>
              <a:rPr lang="en-US" altLang="zh-CN" sz="2000" b="0" kern="0" dirty="0" err="1"/>
              <a:t>ss</a:t>
            </a:r>
            <a:r>
              <a:rPr lang="en-US" altLang="zh-CN" sz="2000" b="0" kern="0" dirty="0"/>
              <a:t>	= </a:t>
            </a:r>
            <a:r>
              <a:rPr lang="en-US" altLang="zh-CN" sz="2000" b="0" kern="0" dirty="0" err="1"/>
              <a:t>i</a:t>
            </a:r>
            <a:r>
              <a:rPr lang="en-US" altLang="zh-CN" sz="2000" b="0" kern="0" dirty="0"/>
              <a:t> % 60;	</a:t>
            </a:r>
            <a:endParaRPr lang="en-US" altLang="zh-CN" sz="2000" b="0" kern="0" dirty="0" smtClean="0"/>
          </a:p>
          <a:p>
            <a:pPr>
              <a:lnSpc>
                <a:spcPct val="80000"/>
              </a:lnSpc>
              <a:buFont typeface="Wingdings" pitchFamily="2" charset="2"/>
              <a:buNone/>
              <a:defRPr/>
            </a:pPr>
            <a:r>
              <a:rPr lang="en-US" altLang="zh-CN" sz="2000" b="0" kern="0" dirty="0" smtClean="0"/>
              <a:t>	</a:t>
            </a:r>
            <a:r>
              <a:rPr lang="en-US" altLang="zh-CN" sz="2000" b="0" kern="0" dirty="0" err="1" smtClean="0"/>
              <a:t>int</a:t>
            </a:r>
            <a:r>
              <a:rPr lang="en-US" altLang="zh-CN" sz="2000" b="0" kern="0" dirty="0"/>
              <a:t>	mm	= (</a:t>
            </a:r>
            <a:r>
              <a:rPr lang="en-US" altLang="zh-CN" sz="2000" b="0" kern="0" dirty="0" err="1"/>
              <a:t>i</a:t>
            </a:r>
            <a:r>
              <a:rPr lang="en-US" altLang="zh-CN" sz="2000" b="0" kern="0" dirty="0"/>
              <a:t> / 60) % 60;	</a:t>
            </a:r>
            <a:endParaRPr lang="en-US" altLang="zh-CN" sz="2000" b="0" kern="0" dirty="0" smtClean="0"/>
          </a:p>
          <a:p>
            <a:pPr>
              <a:lnSpc>
                <a:spcPct val="80000"/>
              </a:lnSpc>
              <a:buFont typeface="Wingdings" pitchFamily="2" charset="2"/>
              <a:buNone/>
              <a:defRPr/>
            </a:pPr>
            <a:r>
              <a:rPr lang="en-US" altLang="zh-CN" sz="2000" b="0" kern="0" dirty="0" smtClean="0"/>
              <a:t>	</a:t>
            </a:r>
            <a:r>
              <a:rPr lang="en-US" altLang="zh-CN" sz="2000" b="0" kern="0" dirty="0" err="1" smtClean="0"/>
              <a:t>int</a:t>
            </a:r>
            <a:r>
              <a:rPr lang="en-US" altLang="zh-CN" sz="2000" b="0" kern="0" dirty="0"/>
              <a:t>	</a:t>
            </a:r>
            <a:r>
              <a:rPr lang="en-US" altLang="zh-CN" sz="2000" b="0" kern="0" dirty="0" err="1"/>
              <a:t>hh</a:t>
            </a:r>
            <a:r>
              <a:rPr lang="en-US" altLang="zh-CN" sz="2000" b="0" kern="0" dirty="0"/>
              <a:t>	= </a:t>
            </a:r>
            <a:r>
              <a:rPr lang="en-US" altLang="zh-CN" sz="2000" b="0" kern="0" dirty="0" err="1"/>
              <a:t>i</a:t>
            </a:r>
            <a:r>
              <a:rPr lang="en-US" altLang="zh-CN" sz="2000" b="0" kern="0" dirty="0"/>
              <a:t> / 3600;	</a:t>
            </a:r>
            <a:endParaRPr lang="en-US" altLang="zh-CN" sz="2000" b="0" kern="0" dirty="0" smtClean="0"/>
          </a:p>
          <a:p>
            <a:pPr>
              <a:lnSpc>
                <a:spcPct val="80000"/>
              </a:lnSpc>
              <a:buFont typeface="Wingdings" pitchFamily="2" charset="2"/>
              <a:buNone/>
              <a:defRPr/>
            </a:pPr>
            <a:r>
              <a:rPr lang="en-US" altLang="zh-CN" sz="2000" b="0" kern="0" dirty="0" smtClean="0"/>
              <a:t>	Time</a:t>
            </a:r>
            <a:r>
              <a:rPr lang="en-US" altLang="zh-CN" sz="2000" b="0" kern="0" dirty="0"/>
              <a:t>	t0( </a:t>
            </a:r>
            <a:r>
              <a:rPr lang="en-US" altLang="zh-CN" sz="2000" b="0" kern="0" dirty="0" err="1"/>
              <a:t>hh</a:t>
            </a:r>
            <a:r>
              <a:rPr lang="en-US" altLang="zh-CN" sz="2000" b="0" kern="0" dirty="0"/>
              <a:t>, mm, </a:t>
            </a:r>
            <a:r>
              <a:rPr lang="en-US" altLang="zh-CN" sz="2000" b="0" kern="0" dirty="0" err="1"/>
              <a:t>ss</a:t>
            </a:r>
            <a:r>
              <a:rPr lang="en-US" altLang="zh-CN" sz="2000" b="0" kern="0" dirty="0"/>
              <a:t> );	</a:t>
            </a:r>
            <a:endParaRPr lang="en-US" altLang="zh-CN" sz="2000" b="0" kern="0" dirty="0" smtClean="0"/>
          </a:p>
          <a:p>
            <a:pPr>
              <a:lnSpc>
                <a:spcPct val="80000"/>
              </a:lnSpc>
              <a:buFont typeface="Wingdings" pitchFamily="2" charset="2"/>
              <a:buNone/>
              <a:defRPr/>
            </a:pPr>
            <a:r>
              <a:rPr lang="en-US" altLang="zh-CN" sz="2000" b="0" kern="0" dirty="0" smtClean="0"/>
              <a:t>	return</a:t>
            </a:r>
            <a:r>
              <a:rPr lang="en-US" altLang="zh-CN" sz="2000" b="0" kern="0" dirty="0"/>
              <a:t>(*this + t0</a:t>
            </a:r>
            <a:r>
              <a:rPr lang="en-US" altLang="zh-CN" sz="2000" b="0" kern="0" dirty="0" smtClean="0"/>
              <a:t>);</a:t>
            </a:r>
          </a:p>
          <a:p>
            <a:pPr>
              <a:lnSpc>
                <a:spcPct val="80000"/>
              </a:lnSpc>
              <a:buFont typeface="Wingdings" pitchFamily="2" charset="2"/>
              <a:buNone/>
              <a:defRPr/>
            </a:pPr>
            <a:r>
              <a:rPr lang="en-US" altLang="zh-CN" sz="2000" b="0" kern="0" dirty="0" smtClean="0"/>
              <a:t>}  </a:t>
            </a:r>
          </a:p>
          <a:p>
            <a:pPr>
              <a:lnSpc>
                <a:spcPct val="80000"/>
              </a:lnSpc>
              <a:buFont typeface="Wingdings" pitchFamily="2" charset="2"/>
              <a:buNone/>
              <a:defRPr/>
            </a:pPr>
            <a:r>
              <a:rPr lang="en-US" altLang="zh-CN" sz="2000" b="0" kern="0" dirty="0" smtClean="0"/>
              <a:t>Time </a:t>
            </a:r>
            <a:r>
              <a:rPr lang="en-US" altLang="zh-CN" sz="2000" b="0" kern="0" dirty="0"/>
              <a:t>operator+( </a:t>
            </a:r>
            <a:r>
              <a:rPr lang="en-US" altLang="zh-CN" sz="2000" b="0" kern="0" dirty="0" err="1"/>
              <a:t>int</a:t>
            </a:r>
            <a:r>
              <a:rPr lang="en-US" altLang="zh-CN" sz="2000" b="0" kern="0" dirty="0"/>
              <a:t> </a:t>
            </a:r>
            <a:r>
              <a:rPr lang="en-US" altLang="zh-CN" sz="2000" b="0" kern="0" dirty="0" err="1"/>
              <a:t>i</a:t>
            </a:r>
            <a:r>
              <a:rPr lang="en-US" altLang="zh-CN" sz="2000" b="0" kern="0" dirty="0"/>
              <a:t>, Time &amp;c1 </a:t>
            </a:r>
            <a:r>
              <a:rPr lang="en-US" altLang="zh-CN" sz="2000" b="0" kern="0" dirty="0" smtClean="0"/>
              <a:t>)</a:t>
            </a:r>
          </a:p>
          <a:p>
            <a:pPr>
              <a:lnSpc>
                <a:spcPct val="80000"/>
              </a:lnSpc>
              <a:buFont typeface="Wingdings" pitchFamily="2" charset="2"/>
              <a:buNone/>
              <a:defRPr/>
            </a:pPr>
            <a:r>
              <a:rPr lang="en-US" altLang="zh-CN" sz="2000" b="0" kern="0" dirty="0" smtClean="0"/>
              <a:t>{</a:t>
            </a:r>
            <a:r>
              <a:rPr lang="en-US" altLang="zh-CN" sz="2000" b="0" kern="0" dirty="0"/>
              <a:t>	</a:t>
            </a:r>
            <a:endParaRPr lang="en-US" altLang="zh-CN" sz="2000" b="0" kern="0" dirty="0" smtClean="0"/>
          </a:p>
          <a:p>
            <a:pPr>
              <a:lnSpc>
                <a:spcPct val="80000"/>
              </a:lnSpc>
              <a:buFont typeface="Wingdings" pitchFamily="2" charset="2"/>
              <a:buNone/>
              <a:defRPr/>
            </a:pPr>
            <a:r>
              <a:rPr lang="en-US" altLang="zh-CN" sz="2000" b="0" kern="0" dirty="0" smtClean="0"/>
              <a:t>	</a:t>
            </a:r>
            <a:r>
              <a:rPr lang="en-US" altLang="zh-CN" sz="2000" b="0" kern="0" dirty="0" err="1" smtClean="0"/>
              <a:t>int</a:t>
            </a:r>
            <a:r>
              <a:rPr lang="en-US" altLang="zh-CN" sz="2000" b="0" kern="0" dirty="0"/>
              <a:t>	</a:t>
            </a:r>
            <a:r>
              <a:rPr lang="en-US" altLang="zh-CN" sz="2000" b="0" kern="0" dirty="0" err="1"/>
              <a:t>ss</a:t>
            </a:r>
            <a:r>
              <a:rPr lang="en-US" altLang="zh-CN" sz="2000" b="0" kern="0" dirty="0"/>
              <a:t>	= </a:t>
            </a:r>
            <a:r>
              <a:rPr lang="en-US" altLang="zh-CN" sz="2000" b="0" kern="0" dirty="0" err="1"/>
              <a:t>i</a:t>
            </a:r>
            <a:r>
              <a:rPr lang="en-US" altLang="zh-CN" sz="2000" b="0" kern="0" dirty="0"/>
              <a:t> % 60;	</a:t>
            </a:r>
            <a:endParaRPr lang="en-US" altLang="zh-CN" sz="2000" b="0" kern="0" dirty="0" smtClean="0"/>
          </a:p>
          <a:p>
            <a:pPr>
              <a:lnSpc>
                <a:spcPct val="80000"/>
              </a:lnSpc>
              <a:buFont typeface="Wingdings" pitchFamily="2" charset="2"/>
              <a:buNone/>
              <a:defRPr/>
            </a:pPr>
            <a:r>
              <a:rPr lang="en-US" altLang="zh-CN" sz="2000" b="0" kern="0" dirty="0" smtClean="0"/>
              <a:t>	</a:t>
            </a:r>
            <a:r>
              <a:rPr lang="en-US" altLang="zh-CN" sz="2000" b="0" kern="0" dirty="0" err="1" smtClean="0"/>
              <a:t>int</a:t>
            </a:r>
            <a:r>
              <a:rPr lang="en-US" altLang="zh-CN" sz="2000" b="0" kern="0" dirty="0"/>
              <a:t>	mm	= (</a:t>
            </a:r>
            <a:r>
              <a:rPr lang="en-US" altLang="zh-CN" sz="2000" b="0" kern="0" dirty="0" err="1"/>
              <a:t>i</a:t>
            </a:r>
            <a:r>
              <a:rPr lang="en-US" altLang="zh-CN" sz="2000" b="0" kern="0" dirty="0"/>
              <a:t> / 60) % 60;	</a:t>
            </a:r>
            <a:endParaRPr lang="en-US" altLang="zh-CN" sz="2000" b="0" kern="0" dirty="0" smtClean="0"/>
          </a:p>
          <a:p>
            <a:pPr>
              <a:lnSpc>
                <a:spcPct val="80000"/>
              </a:lnSpc>
              <a:buFont typeface="Wingdings" pitchFamily="2" charset="2"/>
              <a:buNone/>
              <a:defRPr/>
            </a:pPr>
            <a:r>
              <a:rPr lang="en-US" altLang="zh-CN" sz="2000" b="0" kern="0" dirty="0" smtClean="0"/>
              <a:t>	</a:t>
            </a:r>
            <a:r>
              <a:rPr lang="en-US" altLang="zh-CN" sz="2000" b="0" kern="0" dirty="0" err="1" smtClean="0"/>
              <a:t>int</a:t>
            </a:r>
            <a:r>
              <a:rPr lang="en-US" altLang="zh-CN" sz="2000" b="0" kern="0" dirty="0"/>
              <a:t>	</a:t>
            </a:r>
            <a:r>
              <a:rPr lang="en-US" altLang="zh-CN" sz="2000" b="0" kern="0" dirty="0" err="1"/>
              <a:t>hh</a:t>
            </a:r>
            <a:r>
              <a:rPr lang="en-US" altLang="zh-CN" sz="2000" b="0" kern="0" dirty="0"/>
              <a:t>	= </a:t>
            </a:r>
            <a:r>
              <a:rPr lang="en-US" altLang="zh-CN" sz="2000" b="0" kern="0" dirty="0" err="1"/>
              <a:t>i</a:t>
            </a:r>
            <a:r>
              <a:rPr lang="en-US" altLang="zh-CN" sz="2000" b="0" kern="0" dirty="0"/>
              <a:t> / 3600;	</a:t>
            </a:r>
            <a:endParaRPr lang="en-US" altLang="zh-CN" sz="2000" b="0" kern="0" dirty="0" smtClean="0"/>
          </a:p>
          <a:p>
            <a:pPr>
              <a:lnSpc>
                <a:spcPct val="80000"/>
              </a:lnSpc>
              <a:buFont typeface="Wingdings" pitchFamily="2" charset="2"/>
              <a:buNone/>
              <a:defRPr/>
            </a:pPr>
            <a:r>
              <a:rPr lang="en-US" altLang="zh-CN" sz="2000" b="0" kern="0" dirty="0" smtClean="0"/>
              <a:t>	Time</a:t>
            </a:r>
            <a:r>
              <a:rPr lang="en-US" altLang="zh-CN" sz="2000" b="0" kern="0" dirty="0"/>
              <a:t>	t0( </a:t>
            </a:r>
            <a:r>
              <a:rPr lang="en-US" altLang="zh-CN" sz="2000" b="0" kern="0" dirty="0" err="1"/>
              <a:t>hh</a:t>
            </a:r>
            <a:r>
              <a:rPr lang="en-US" altLang="zh-CN" sz="2000" b="0" kern="0" dirty="0"/>
              <a:t>, mm, </a:t>
            </a:r>
            <a:r>
              <a:rPr lang="en-US" altLang="zh-CN" sz="2000" b="0" kern="0" dirty="0" err="1"/>
              <a:t>ss</a:t>
            </a:r>
            <a:r>
              <a:rPr lang="en-US" altLang="zh-CN" sz="2000" b="0" kern="0" dirty="0"/>
              <a:t> );	</a:t>
            </a:r>
            <a:endParaRPr lang="en-US" altLang="zh-CN" sz="2000" b="0" kern="0" dirty="0" smtClean="0"/>
          </a:p>
          <a:p>
            <a:pPr>
              <a:lnSpc>
                <a:spcPct val="80000"/>
              </a:lnSpc>
              <a:buFont typeface="Wingdings" pitchFamily="2" charset="2"/>
              <a:buNone/>
              <a:defRPr/>
            </a:pPr>
            <a:r>
              <a:rPr lang="en-US" altLang="zh-CN" sz="2000" b="0" kern="0" dirty="0" smtClean="0"/>
              <a:t>	return(t0 </a:t>
            </a:r>
            <a:r>
              <a:rPr lang="en-US" altLang="zh-CN" sz="2000" b="0" kern="0" dirty="0"/>
              <a:t>+ c1</a:t>
            </a:r>
            <a:r>
              <a:rPr lang="en-US" altLang="zh-CN" sz="2000" b="0" kern="0" dirty="0" smtClean="0"/>
              <a:t>);</a:t>
            </a:r>
          </a:p>
          <a:p>
            <a:pPr>
              <a:lnSpc>
                <a:spcPct val="80000"/>
              </a:lnSpc>
              <a:buFont typeface="Wingdings" pitchFamily="2" charset="2"/>
              <a:buNone/>
              <a:defRPr/>
            </a:pPr>
            <a:r>
              <a:rPr lang="en-US" altLang="zh-CN" sz="2000" b="0" kern="0" dirty="0" smtClean="0"/>
              <a:t>}</a:t>
            </a:r>
            <a:endParaRPr lang="en-US" altLang="zh-CN" sz="2000" b="0" kern="0" dirty="0"/>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时间类的“</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运算符</a:t>
            </a:r>
          </a:p>
        </p:txBody>
      </p:sp>
      <p:sp>
        <p:nvSpPr>
          <p:cNvPr id="13" name="Rectangle 3"/>
          <p:cNvSpPr txBox="1">
            <a:spLocks noChangeArrowheads="1"/>
          </p:cNvSpPr>
          <p:nvPr/>
        </p:nvSpPr>
        <p:spPr bwMode="auto">
          <a:xfrm>
            <a:off x="4875040" y="909514"/>
            <a:ext cx="7323310" cy="55446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err="1" smtClean="0"/>
              <a:t>ostream</a:t>
            </a:r>
            <a:r>
              <a:rPr lang="en-US" altLang="zh-CN" sz="2400" b="0" kern="0" dirty="0" smtClean="0"/>
              <a:t> </a:t>
            </a:r>
            <a:r>
              <a:rPr lang="en-US" altLang="zh-CN" sz="2400" b="0" kern="0" dirty="0"/>
              <a:t>&amp; operator &lt;&lt;( </a:t>
            </a:r>
            <a:r>
              <a:rPr lang="en-US" altLang="zh-CN" sz="2400" b="0" kern="0" dirty="0" err="1"/>
              <a:t>ostream</a:t>
            </a:r>
            <a:r>
              <a:rPr lang="en-US" altLang="zh-CN" sz="2400" b="0" kern="0" dirty="0"/>
              <a:t> &amp; output, Time &amp; c </a:t>
            </a:r>
            <a:r>
              <a:rPr lang="en-US" altLang="zh-CN" sz="2400" b="0" kern="0" dirty="0" smtClean="0"/>
              <a:t>)</a:t>
            </a:r>
          </a:p>
          <a:p>
            <a:pPr>
              <a:lnSpc>
                <a:spcPct val="80000"/>
              </a:lnSpc>
              <a:buFont typeface="Wingdings" pitchFamily="2" charset="2"/>
              <a:buNone/>
              <a:defRPr/>
            </a:pPr>
            <a:r>
              <a:rPr lang="en-US" altLang="zh-CN" sz="2400" b="0" kern="0" dirty="0" smtClean="0"/>
              <a:t>{</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output </a:t>
            </a:r>
            <a:r>
              <a:rPr lang="en-US" altLang="zh-CN" sz="2400" b="0" kern="0" dirty="0"/>
              <a:t>&lt;&lt; </a:t>
            </a:r>
            <a:r>
              <a:rPr lang="en-US" altLang="zh-CN" sz="2400" b="0" kern="0" dirty="0" err="1"/>
              <a:t>c.hour</a:t>
            </a:r>
            <a:r>
              <a:rPr lang="en-US" altLang="zh-CN" sz="2400" b="0" kern="0" dirty="0"/>
              <a:t> &lt;&lt; ":" &lt;&lt; </a:t>
            </a:r>
            <a:r>
              <a:rPr lang="en-US" altLang="zh-CN" sz="2400" b="0" kern="0" dirty="0" err="1"/>
              <a:t>c.minute</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a:t> </a:t>
            </a:r>
            <a:r>
              <a:rPr lang="en-US" altLang="zh-CN" sz="2400" b="0" kern="0" dirty="0" smtClean="0"/>
              <a:t>                         &lt;&lt; </a:t>
            </a:r>
            <a:r>
              <a:rPr lang="en-US" altLang="zh-CN" sz="2400" b="0" kern="0" dirty="0"/>
              <a:t>":" &lt;&lt; </a:t>
            </a:r>
            <a:r>
              <a:rPr lang="en-US" altLang="zh-CN" sz="2400" b="0" kern="0" dirty="0" err="1"/>
              <a:t>c.second</a:t>
            </a:r>
            <a:r>
              <a:rPr lang="en-US" altLang="zh-CN" sz="2400" b="0" kern="0" dirty="0"/>
              <a:t> &lt;&lt; </a:t>
            </a:r>
            <a:r>
              <a:rPr lang="en-US" altLang="zh-CN" sz="2400" b="0" kern="0" dirty="0" err="1"/>
              <a:t>endl</a:t>
            </a:r>
            <a:r>
              <a:rPr lang="en-US" altLang="zh-CN" sz="2400" b="0" kern="0" dirty="0"/>
              <a:t>;	</a:t>
            </a:r>
            <a:endParaRPr lang="en-US" altLang="zh-CN" sz="2400" b="0" kern="0" dirty="0" smtClean="0"/>
          </a:p>
          <a:p>
            <a:pPr>
              <a:lnSpc>
                <a:spcPct val="80000"/>
              </a:lnSpc>
              <a:buFont typeface="Wingdings" pitchFamily="2" charset="2"/>
              <a:buNone/>
              <a:defRPr/>
            </a:pPr>
            <a:r>
              <a:rPr lang="en-US" altLang="zh-CN" sz="2400" b="0" kern="0" dirty="0" smtClean="0"/>
              <a:t>              return(output);</a:t>
            </a:r>
          </a:p>
          <a:p>
            <a:pPr>
              <a:lnSpc>
                <a:spcPct val="80000"/>
              </a:lnSpc>
              <a:buFont typeface="Wingdings" pitchFamily="2" charset="2"/>
              <a:buNone/>
              <a:defRPr/>
            </a:pPr>
            <a:r>
              <a:rPr lang="en-US" altLang="zh-CN" sz="2400" b="0" kern="0" dirty="0" smtClean="0"/>
              <a:t>}</a:t>
            </a:r>
            <a:endParaRPr lang="en-US" altLang="zh-CN" sz="2400" b="0" kern="0" dirty="0"/>
          </a:p>
        </p:txBody>
      </p:sp>
    </p:spTree>
    <p:extLst>
      <p:ext uri="{BB962C8B-B14F-4D97-AF65-F5344CB8AC3E}">
        <p14:creationId xmlns:p14="http://schemas.microsoft.com/office/powerpoint/2010/main" val="158943519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338535" y="1053530"/>
            <a:ext cx="5328592" cy="55446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err="1"/>
              <a:t>int</a:t>
            </a:r>
            <a:r>
              <a:rPr lang="en-US" altLang="zh-CN" sz="2400" b="0" kern="0" dirty="0"/>
              <a:t> main</a:t>
            </a:r>
            <a:r>
              <a:rPr lang="en-US" altLang="zh-CN" sz="2400" b="0" kern="0" dirty="0" smtClean="0"/>
              <a:t>()</a:t>
            </a:r>
          </a:p>
          <a:p>
            <a:pPr>
              <a:lnSpc>
                <a:spcPct val="80000"/>
              </a:lnSpc>
              <a:buFont typeface="Wingdings" pitchFamily="2" charset="2"/>
              <a:buNone/>
              <a:defRPr/>
            </a:pPr>
            <a:r>
              <a:rPr lang="en-US" altLang="zh-CN" sz="2400" b="0" kern="0" dirty="0" smtClean="0"/>
              <a:t>{//</a:t>
            </a:r>
            <a:r>
              <a:rPr lang="zh-CN" altLang="en-US" sz="2400" b="0" kern="0" dirty="0"/>
              <a:t>测试</a:t>
            </a:r>
            <a:r>
              <a:rPr lang="en-US" altLang="zh-CN" sz="2400" b="0" kern="0" dirty="0"/>
              <a:t>Time</a:t>
            </a:r>
            <a:r>
              <a:rPr lang="zh-CN" altLang="en-US" sz="2400" b="0" kern="0" dirty="0"/>
              <a:t>类对象加</a:t>
            </a:r>
            <a:r>
              <a:rPr lang="en-US" altLang="zh-CN" sz="2400" b="0" kern="0" dirty="0"/>
              <a:t>Time</a:t>
            </a:r>
            <a:r>
              <a:rPr lang="zh-CN" altLang="en-US" sz="2400" b="0" kern="0" dirty="0"/>
              <a:t>类</a:t>
            </a:r>
            <a:r>
              <a:rPr lang="zh-CN" altLang="en-US" sz="2400" b="0" kern="0" dirty="0" smtClean="0"/>
              <a:t>对象</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err="1" smtClean="0"/>
              <a:t>int</a:t>
            </a:r>
            <a:r>
              <a:rPr lang="en-US" altLang="zh-CN" sz="2400" b="0" kern="0" dirty="0" smtClean="0"/>
              <a:t> </a:t>
            </a:r>
            <a:r>
              <a:rPr lang="en-US" altLang="zh-CN" sz="2400" b="0" kern="0" dirty="0" err="1"/>
              <a:t>hour,minute,second</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cin</a:t>
            </a:r>
            <a:r>
              <a:rPr lang="en-US" altLang="zh-CN" sz="2400" b="0" kern="0" dirty="0"/>
              <a:t>&gt;&gt;hour&gt;&gt;minute&gt;&gt;second</a:t>
            </a:r>
            <a:r>
              <a:rPr lang="en-US" altLang="zh-CN" sz="2400" b="0" kern="0" dirty="0" smtClean="0"/>
              <a:t>;</a:t>
            </a:r>
          </a:p>
          <a:p>
            <a:pPr>
              <a:lnSpc>
                <a:spcPct val="80000"/>
              </a:lnSpc>
              <a:buFont typeface="Wingdings" pitchFamily="2" charset="2"/>
              <a:buNone/>
              <a:defRPr/>
            </a:pPr>
            <a:r>
              <a:rPr lang="en-US" altLang="zh-CN" sz="2400" b="0" kern="0" dirty="0" smtClean="0"/>
              <a:t>	Time </a:t>
            </a:r>
            <a:r>
              <a:rPr lang="en-US" altLang="zh-CN" sz="2400" b="0" kern="0" dirty="0"/>
              <a:t>t1(</a:t>
            </a:r>
            <a:r>
              <a:rPr lang="en-US" altLang="zh-CN" sz="2400" b="0" kern="0" dirty="0" err="1"/>
              <a:t>hour,minute,second</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cin</a:t>
            </a:r>
            <a:r>
              <a:rPr lang="en-US" altLang="zh-CN" sz="2400" b="0" kern="0" dirty="0"/>
              <a:t>&gt;&gt;hour&gt;&gt;minute&gt;&gt;second</a:t>
            </a:r>
            <a:r>
              <a:rPr lang="en-US" altLang="zh-CN" sz="2400" b="0" kern="0" dirty="0" smtClean="0"/>
              <a:t>;</a:t>
            </a:r>
          </a:p>
          <a:p>
            <a:pPr>
              <a:lnSpc>
                <a:spcPct val="80000"/>
              </a:lnSpc>
              <a:buFont typeface="Wingdings" pitchFamily="2" charset="2"/>
              <a:buNone/>
              <a:defRPr/>
            </a:pPr>
            <a:r>
              <a:rPr lang="en-US" altLang="zh-CN" sz="2400" b="0" kern="0" dirty="0" smtClean="0"/>
              <a:t>	Time </a:t>
            </a:r>
            <a:r>
              <a:rPr lang="en-US" altLang="zh-CN" sz="2400" b="0" kern="0" dirty="0"/>
              <a:t>t2(</a:t>
            </a:r>
            <a:r>
              <a:rPr lang="en-US" altLang="zh-CN" sz="2400" b="0" kern="0" dirty="0" err="1"/>
              <a:t>hour,minute,second</a:t>
            </a:r>
            <a:r>
              <a:rPr lang="en-US" altLang="zh-CN" sz="2400" b="0" kern="0" dirty="0" smtClean="0"/>
              <a:t>);</a:t>
            </a:r>
          </a:p>
          <a:p>
            <a:pPr>
              <a:lnSpc>
                <a:spcPct val="80000"/>
              </a:lnSpc>
              <a:buFont typeface="Wingdings" pitchFamily="2" charset="2"/>
              <a:buNone/>
              <a:defRPr/>
            </a:pPr>
            <a:r>
              <a:rPr lang="en-US" altLang="zh-CN" sz="2400" b="0" kern="0" dirty="0" smtClean="0"/>
              <a:t>	Time </a:t>
            </a:r>
            <a:r>
              <a:rPr lang="en-US" altLang="zh-CN" sz="2400" b="0" kern="0" dirty="0"/>
              <a:t>t3=t1+t2</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cout</a:t>
            </a:r>
            <a:r>
              <a:rPr lang="en-US" altLang="zh-CN" sz="2400" b="0" kern="0" dirty="0"/>
              <a:t>&lt;&lt;"t1+t2</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cout</a:t>
            </a:r>
            <a:r>
              <a:rPr lang="en-US" altLang="zh-CN" sz="2400" b="0" kern="0" dirty="0"/>
              <a:t>&lt;&lt;t3</a:t>
            </a:r>
            <a:r>
              <a:rPr lang="en-US" altLang="zh-CN" sz="2400" b="0" kern="0" dirty="0" smtClean="0"/>
              <a:t>;</a:t>
            </a:r>
            <a:endParaRPr lang="en-US" altLang="zh-CN" sz="2400" b="0" kern="0" dirty="0"/>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时间类的“</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运算符</a:t>
            </a:r>
          </a:p>
        </p:txBody>
      </p:sp>
      <p:sp>
        <p:nvSpPr>
          <p:cNvPr id="13" name="Rectangle 3"/>
          <p:cNvSpPr txBox="1">
            <a:spLocks noChangeArrowheads="1"/>
          </p:cNvSpPr>
          <p:nvPr/>
        </p:nvSpPr>
        <p:spPr bwMode="auto">
          <a:xfrm>
            <a:off x="6459215" y="837506"/>
            <a:ext cx="5328592" cy="55446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a:t>
            </a:r>
            <a:r>
              <a:rPr lang="zh-CN" altLang="en-US" sz="2400" b="0" kern="0" dirty="0"/>
              <a:t>测试时间对象加</a:t>
            </a:r>
            <a:r>
              <a:rPr lang="zh-CN" altLang="en-US" sz="2400" b="0" kern="0" dirty="0" smtClean="0"/>
              <a:t>整数</a:t>
            </a:r>
            <a:endParaRPr lang="en-US" altLang="zh-CN" sz="2400" b="0" kern="0" dirty="0" smtClean="0"/>
          </a:p>
          <a:p>
            <a:pPr>
              <a:lnSpc>
                <a:spcPct val="80000"/>
              </a:lnSpc>
              <a:buFont typeface="Wingdings" pitchFamily="2" charset="2"/>
              <a:buNone/>
              <a:defRPr/>
            </a:pPr>
            <a:r>
              <a:rPr lang="en-US" altLang="zh-CN" sz="2400" b="0" kern="0" dirty="0" smtClean="0"/>
              <a:t> 	</a:t>
            </a:r>
            <a:r>
              <a:rPr lang="en-US" altLang="zh-CN" sz="2400" b="0" kern="0" dirty="0" err="1" smtClean="0"/>
              <a:t>int</a:t>
            </a:r>
            <a:r>
              <a:rPr lang="en-US" altLang="zh-CN" sz="2400" b="0" kern="0" dirty="0" smtClean="0"/>
              <a:t> </a:t>
            </a:r>
            <a:r>
              <a:rPr lang="en-US" altLang="zh-CN" sz="2400" b="0" kern="0" dirty="0" err="1"/>
              <a:t>i</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cin</a:t>
            </a:r>
            <a:r>
              <a:rPr lang="en-US" altLang="zh-CN" sz="2400" b="0" kern="0" dirty="0"/>
              <a:t>&gt;&gt;hour&gt;&gt;minute&gt;&gt;second</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cin</a:t>
            </a:r>
            <a:r>
              <a:rPr lang="en-US" altLang="zh-CN" sz="2400" b="0" kern="0" dirty="0"/>
              <a:t>&gt;&gt;</a:t>
            </a:r>
            <a:r>
              <a:rPr lang="en-US" altLang="zh-CN" sz="2400" b="0" kern="0" dirty="0" err="1"/>
              <a:t>i</a:t>
            </a:r>
            <a:r>
              <a:rPr lang="en-US" altLang="zh-CN" sz="2400" b="0" kern="0" dirty="0" smtClean="0"/>
              <a:t>;</a:t>
            </a:r>
          </a:p>
          <a:p>
            <a:pPr>
              <a:lnSpc>
                <a:spcPct val="80000"/>
              </a:lnSpc>
              <a:buFont typeface="Wingdings" pitchFamily="2" charset="2"/>
              <a:buNone/>
              <a:defRPr/>
            </a:pPr>
            <a:r>
              <a:rPr lang="en-US" altLang="zh-CN" sz="2400" b="0" kern="0" dirty="0" smtClean="0"/>
              <a:t>	t3=Time(</a:t>
            </a:r>
            <a:r>
              <a:rPr lang="en-US" altLang="zh-CN" sz="2400" b="0" kern="0" dirty="0" err="1" smtClean="0"/>
              <a:t>hour,minute,second</a:t>
            </a:r>
            <a:r>
              <a:rPr lang="en-US" altLang="zh-CN" sz="2400" b="0" kern="0" dirty="0"/>
              <a:t>)+</a:t>
            </a:r>
            <a:r>
              <a:rPr lang="en-US" altLang="zh-CN" sz="2400" b="0" kern="0" dirty="0" err="1"/>
              <a:t>i</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cout</a:t>
            </a:r>
            <a:r>
              <a:rPr lang="en-US" altLang="zh-CN" sz="2400" b="0" kern="0" dirty="0"/>
              <a:t>&lt;&lt;"t1+i</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cout</a:t>
            </a:r>
            <a:r>
              <a:rPr lang="en-US" altLang="zh-CN" sz="2400" b="0" kern="0" dirty="0"/>
              <a:t>&lt;&lt;t3; </a:t>
            </a:r>
            <a:endParaRPr lang="en-US" altLang="zh-CN" sz="2400" b="0" kern="0" dirty="0" smtClean="0"/>
          </a:p>
          <a:p>
            <a:pPr>
              <a:lnSpc>
                <a:spcPct val="80000"/>
              </a:lnSpc>
              <a:buFont typeface="Wingdings" pitchFamily="2" charset="2"/>
              <a:buNone/>
              <a:defRPr/>
            </a:pPr>
            <a:r>
              <a:rPr lang="en-US" altLang="zh-CN" sz="2400" b="0" kern="0" dirty="0" smtClean="0"/>
              <a:t>//</a:t>
            </a:r>
            <a:r>
              <a:rPr lang="zh-CN" altLang="en-US" sz="2400" b="0" kern="0" dirty="0"/>
              <a:t>测试整数加时间</a:t>
            </a:r>
            <a:r>
              <a:rPr lang="zh-CN" altLang="en-US" sz="2400" b="0" kern="0" dirty="0" smtClean="0"/>
              <a:t>对象</a:t>
            </a:r>
            <a:endParaRPr lang="en-US" altLang="zh-CN" sz="2400" b="0" kern="0" dirty="0" smtClean="0"/>
          </a:p>
          <a:p>
            <a:pPr>
              <a:lnSpc>
                <a:spcPct val="80000"/>
              </a:lnSpc>
              <a:buFont typeface="Wingdings" pitchFamily="2" charset="2"/>
              <a:buNone/>
              <a:defRPr/>
            </a:pPr>
            <a:r>
              <a:rPr lang="en-US" altLang="zh-CN" sz="2400" b="0" kern="0" dirty="0"/>
              <a:t>	</a:t>
            </a:r>
            <a:r>
              <a:rPr lang="en-US" altLang="zh-CN" sz="2400" b="0" kern="0" dirty="0" err="1" smtClean="0"/>
              <a:t>cin</a:t>
            </a:r>
            <a:r>
              <a:rPr lang="en-US" altLang="zh-CN" sz="2400" b="0" kern="0" dirty="0"/>
              <a:t>&gt;&gt;</a:t>
            </a:r>
            <a:r>
              <a:rPr lang="en-US" altLang="zh-CN" sz="2400" b="0" kern="0" dirty="0" err="1"/>
              <a:t>i</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cin</a:t>
            </a:r>
            <a:r>
              <a:rPr lang="en-US" altLang="zh-CN" sz="2400" b="0" kern="0" dirty="0"/>
              <a:t>&gt;&gt;hour&gt;&gt;minute&gt;&gt;second</a:t>
            </a:r>
            <a:r>
              <a:rPr lang="en-US" altLang="zh-CN" sz="2400" b="0" kern="0" dirty="0" smtClean="0"/>
              <a:t>;</a:t>
            </a:r>
          </a:p>
          <a:p>
            <a:pPr>
              <a:lnSpc>
                <a:spcPct val="80000"/>
              </a:lnSpc>
              <a:buFont typeface="Wingdings" pitchFamily="2" charset="2"/>
              <a:buNone/>
              <a:defRPr/>
            </a:pPr>
            <a:r>
              <a:rPr lang="en-US" altLang="zh-CN" sz="2400" b="0" kern="0" dirty="0" smtClean="0"/>
              <a:t>	t1=Time(</a:t>
            </a:r>
            <a:r>
              <a:rPr lang="en-US" altLang="zh-CN" sz="2400" b="0" kern="0" dirty="0" err="1" smtClean="0"/>
              <a:t>hour,minute,second</a:t>
            </a:r>
            <a:r>
              <a:rPr lang="en-US" altLang="zh-CN" sz="2400" b="0" kern="0" dirty="0" smtClean="0"/>
              <a:t>);</a:t>
            </a:r>
          </a:p>
          <a:p>
            <a:pPr>
              <a:lnSpc>
                <a:spcPct val="80000"/>
              </a:lnSpc>
              <a:buFont typeface="Wingdings" pitchFamily="2" charset="2"/>
              <a:buNone/>
              <a:defRPr/>
            </a:pPr>
            <a:r>
              <a:rPr lang="en-US" altLang="zh-CN" sz="2400" b="0" kern="0" dirty="0" smtClean="0"/>
              <a:t>	t3=i+t1;</a:t>
            </a:r>
          </a:p>
          <a:p>
            <a:pPr>
              <a:lnSpc>
                <a:spcPct val="80000"/>
              </a:lnSpc>
              <a:buFont typeface="Wingdings" pitchFamily="2" charset="2"/>
              <a:buNone/>
              <a:defRPr/>
            </a:pPr>
            <a:r>
              <a:rPr lang="en-US" altLang="zh-CN" sz="2400" b="0" kern="0" dirty="0" smtClean="0"/>
              <a:t>	</a:t>
            </a:r>
            <a:r>
              <a:rPr lang="en-US" altLang="zh-CN" sz="2400" b="0" kern="0" dirty="0" err="1" smtClean="0"/>
              <a:t>cout</a:t>
            </a:r>
            <a:r>
              <a:rPr lang="en-US" altLang="zh-CN" sz="2400" b="0" kern="0" dirty="0"/>
              <a:t>&lt;&lt;"i+t1</a:t>
            </a:r>
            <a:r>
              <a:rPr lang="en-US" altLang="zh-CN" sz="2400" b="0" kern="0" dirty="0" smtClean="0"/>
              <a:t>=";</a:t>
            </a:r>
          </a:p>
          <a:p>
            <a:pPr>
              <a:lnSpc>
                <a:spcPct val="80000"/>
              </a:lnSpc>
              <a:buFont typeface="Wingdings" pitchFamily="2" charset="2"/>
              <a:buNone/>
              <a:defRPr/>
            </a:pPr>
            <a:r>
              <a:rPr lang="en-US" altLang="zh-CN" sz="2400" b="0" kern="0" dirty="0" smtClean="0"/>
              <a:t>	</a:t>
            </a:r>
            <a:r>
              <a:rPr lang="en-US" altLang="zh-CN" sz="2400" b="0" kern="0" dirty="0" err="1" smtClean="0"/>
              <a:t>cout</a:t>
            </a:r>
            <a:r>
              <a:rPr lang="en-US" altLang="zh-CN" sz="2400" b="0" kern="0" dirty="0"/>
              <a:t>&lt;&lt;t3; </a:t>
            </a:r>
            <a:endParaRPr lang="en-US" altLang="zh-CN" sz="2400" b="0" kern="0" dirty="0" smtClean="0"/>
          </a:p>
          <a:p>
            <a:pPr>
              <a:lnSpc>
                <a:spcPct val="80000"/>
              </a:lnSpc>
              <a:buFont typeface="Wingdings" pitchFamily="2" charset="2"/>
              <a:buNone/>
              <a:defRPr/>
            </a:pPr>
            <a:r>
              <a:rPr lang="en-US" altLang="zh-CN" sz="2400" b="0" kern="0" dirty="0" smtClean="0"/>
              <a:t>	return </a:t>
            </a:r>
            <a:r>
              <a:rPr lang="en-US" altLang="zh-CN" sz="2400" b="0" kern="0" dirty="0"/>
              <a:t>0</a:t>
            </a:r>
            <a:r>
              <a:rPr lang="en-US" altLang="zh-CN" sz="2400" b="0" kern="0" dirty="0" smtClean="0"/>
              <a:t>;</a:t>
            </a:r>
          </a:p>
          <a:p>
            <a:pPr>
              <a:lnSpc>
                <a:spcPct val="80000"/>
              </a:lnSpc>
              <a:buFont typeface="Wingdings" pitchFamily="2" charset="2"/>
              <a:buNone/>
              <a:defRPr/>
            </a:pPr>
            <a:r>
              <a:rPr lang="en-US" altLang="zh-CN" sz="2400" b="0" kern="0" dirty="0" smtClean="0"/>
              <a:t>} </a:t>
            </a:r>
            <a:endParaRPr lang="en-US" altLang="zh-CN" sz="2400" b="0" kern="0" dirty="0"/>
          </a:p>
        </p:txBody>
      </p:sp>
    </p:spTree>
    <p:extLst>
      <p:ext uri="{BB962C8B-B14F-4D97-AF65-F5344CB8AC3E}">
        <p14:creationId xmlns:p14="http://schemas.microsoft.com/office/powerpoint/2010/main" val="30552451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1706687" y="909514"/>
            <a:ext cx="4562856" cy="55446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None/>
              <a:defRPr/>
            </a:pPr>
            <a:r>
              <a:rPr lang="zh-CN" altLang="en-US" dirty="0" smtClean="0"/>
              <a:t>样</a:t>
            </a:r>
            <a:r>
              <a:rPr lang="zh-CN" altLang="en-US" dirty="0"/>
              <a:t>例输入</a:t>
            </a:r>
          </a:p>
          <a:p>
            <a:r>
              <a:rPr lang="en-US" altLang="zh-CN" b="0" dirty="0"/>
              <a:t>1 2 3 4 5 6</a:t>
            </a:r>
          </a:p>
          <a:p>
            <a:r>
              <a:rPr lang="en-US" altLang="zh-CN" b="0" dirty="0"/>
              <a:t>0 0 0 200</a:t>
            </a:r>
          </a:p>
          <a:p>
            <a:r>
              <a:rPr lang="en-US" altLang="zh-CN" b="0" dirty="0"/>
              <a:t>59 14 59 1</a:t>
            </a:r>
          </a:p>
          <a:p>
            <a:pPr>
              <a:lnSpc>
                <a:spcPct val="80000"/>
              </a:lnSpc>
              <a:buFont typeface="Wingdings" pitchFamily="2" charset="2"/>
              <a:buNone/>
              <a:defRPr/>
            </a:pPr>
            <a:endParaRPr lang="en-US" altLang="zh-CN" sz="2400" b="0" kern="0" dirty="0" smtClean="0"/>
          </a:p>
          <a:p>
            <a:pPr>
              <a:lnSpc>
                <a:spcPct val="80000"/>
              </a:lnSpc>
              <a:buFont typeface="Wingdings" pitchFamily="2" charset="2"/>
              <a:buNone/>
              <a:defRPr/>
            </a:pPr>
            <a:endParaRPr lang="en-US" altLang="zh-CN" sz="2400" b="0" kern="0" dirty="0"/>
          </a:p>
          <a:p>
            <a:pPr>
              <a:lnSpc>
                <a:spcPct val="80000"/>
              </a:lnSpc>
              <a:buNone/>
              <a:defRPr/>
            </a:pPr>
            <a:r>
              <a:rPr lang="zh-CN" altLang="en-US" dirty="0"/>
              <a:t>样例</a:t>
            </a:r>
            <a:r>
              <a:rPr lang="zh-CN" altLang="en-US" dirty="0" smtClean="0"/>
              <a:t>输出</a:t>
            </a:r>
            <a:endParaRPr lang="en-US" altLang="zh-CN" dirty="0" smtClean="0"/>
          </a:p>
          <a:p>
            <a:pPr>
              <a:lnSpc>
                <a:spcPct val="80000"/>
              </a:lnSpc>
              <a:buNone/>
              <a:defRPr/>
            </a:pPr>
            <a:r>
              <a:rPr lang="zh-CN" altLang="zh-CN" sz="2400" b="0" dirty="0" smtClean="0">
                <a:latin typeface="微软雅黑" panose="020B0503020204020204" pitchFamily="34" charset="-122"/>
                <a:ea typeface="Source Code Pro"/>
              </a:rPr>
              <a:t>t</a:t>
            </a:r>
            <a:r>
              <a:rPr lang="zh-CN" altLang="zh-CN" sz="2400" b="0" dirty="0">
                <a:latin typeface="微软雅黑" panose="020B0503020204020204" pitchFamily="34" charset="-122"/>
                <a:ea typeface="Source Code Pro"/>
              </a:rPr>
              <a:t>1+t2=5:7:9</a:t>
            </a:r>
            <a:endParaRPr lang="zh-CN" altLang="zh-CN" sz="3600" b="0" dirty="0">
              <a:latin typeface="微软雅黑" panose="020B0503020204020204" pitchFamily="34" charset="-122"/>
              <a:ea typeface="微软雅黑" panose="020B0503020204020204" pitchFamily="34" charset="-122"/>
            </a:endParaRPr>
          </a:p>
          <a:p>
            <a:pPr marL="0" lvl="0" indent="0">
              <a:spcBef>
                <a:spcPct val="0"/>
              </a:spcBef>
              <a:buNone/>
            </a:pPr>
            <a:r>
              <a:rPr lang="zh-CN" altLang="zh-CN" sz="2400" b="0" dirty="0">
                <a:latin typeface="微软雅黑" panose="020B0503020204020204" pitchFamily="34" charset="-122"/>
                <a:ea typeface="Source Code Pro"/>
              </a:rPr>
              <a:t>t1+i=0:3:20</a:t>
            </a:r>
            <a:endParaRPr lang="zh-CN" altLang="zh-CN" sz="3600" b="0" dirty="0">
              <a:latin typeface="微软雅黑" panose="020B0503020204020204" pitchFamily="34" charset="-122"/>
              <a:ea typeface="微软雅黑" panose="020B0503020204020204" pitchFamily="34" charset="-122"/>
            </a:endParaRPr>
          </a:p>
          <a:p>
            <a:pPr marL="0" lvl="0" indent="0">
              <a:spcBef>
                <a:spcPct val="0"/>
              </a:spcBef>
              <a:buNone/>
            </a:pPr>
            <a:r>
              <a:rPr lang="zh-CN" altLang="zh-CN" sz="2400" b="0" dirty="0">
                <a:latin typeface="微软雅黑" panose="020B0503020204020204" pitchFamily="34" charset="-122"/>
                <a:ea typeface="Source Code Pro"/>
              </a:rPr>
              <a:t>i+t1=15:0:0</a:t>
            </a:r>
            <a:endParaRPr lang="zh-CN" altLang="zh-CN" sz="3600" b="0" dirty="0">
              <a:latin typeface="微软雅黑" panose="020B0503020204020204" pitchFamily="34" charset="-122"/>
              <a:ea typeface="微软雅黑" panose="020B0503020204020204" pitchFamily="34" charset="-122"/>
            </a:endParaRPr>
          </a:p>
          <a:p>
            <a:pPr>
              <a:lnSpc>
                <a:spcPct val="80000"/>
              </a:lnSpc>
              <a:buFont typeface="Wingdings" pitchFamily="2" charset="2"/>
              <a:buNone/>
              <a:defRPr/>
            </a:pPr>
            <a:endParaRPr lang="en-US" altLang="zh-CN" sz="2400" b="0" kern="0" dirty="0" smtClean="0"/>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8893299"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8319963"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6.</a:t>
            </a:r>
            <a:r>
              <a:rPr lang="zh-CN" altLang="en-US" sz="3600" kern="0" dirty="0" smtClean="0">
                <a:solidFill>
                  <a:schemeClr val="bg1"/>
                </a:solidFill>
                <a:latin typeface="隶书" pitchFamily="49" charset="-122"/>
                <a:ea typeface="隶书" pitchFamily="49" charset="-122"/>
              </a:rPr>
              <a:t> 运算符重载</a:t>
            </a:r>
            <a:r>
              <a:rPr lang="en-US" altLang="zh-CN" sz="3600" kern="0" dirty="0" smtClean="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时间类的“</a:t>
            </a:r>
            <a:r>
              <a:rPr lang="en-US" altLang="zh-CN" sz="3600" kern="0" dirty="0">
                <a:solidFill>
                  <a:schemeClr val="bg1"/>
                </a:solidFill>
                <a:latin typeface="隶书" pitchFamily="49" charset="-122"/>
                <a:ea typeface="隶书" pitchFamily="49" charset="-122"/>
              </a:rPr>
              <a:t>++”</a:t>
            </a:r>
            <a:r>
              <a:rPr lang="zh-CN" altLang="en-US" sz="3600" kern="0" dirty="0">
                <a:solidFill>
                  <a:schemeClr val="bg1"/>
                </a:solidFill>
                <a:latin typeface="隶书" pitchFamily="49" charset="-122"/>
                <a:ea typeface="隶书" pitchFamily="49" charset="-122"/>
              </a:rPr>
              <a:t>运算符</a:t>
            </a:r>
          </a:p>
        </p:txBody>
      </p:sp>
    </p:spTree>
    <p:extLst>
      <p:ext uri="{BB962C8B-B14F-4D97-AF65-F5344CB8AC3E}">
        <p14:creationId xmlns:p14="http://schemas.microsoft.com/office/powerpoint/2010/main" val="87266804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9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68776" name="Picture 72" descr="未标题-84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2688" y="620713"/>
            <a:ext cx="4176712" cy="3597275"/>
          </a:xfrm>
          <a:prstGeom prst="rect">
            <a:avLst/>
          </a:prstGeom>
          <a:noFill/>
          <a:extLst>
            <a:ext uri="{909E8E84-426E-40DD-AFC4-6F175D3DCCD1}">
              <a14:hiddenFill xmlns:a14="http://schemas.microsoft.com/office/drawing/2010/main">
                <a:solidFill>
                  <a:srgbClr val="FFFFFF"/>
                </a:solidFill>
              </a14:hiddenFill>
            </a:ext>
          </a:extLst>
        </p:spPr>
      </p:pic>
      <p:sp>
        <p:nvSpPr>
          <p:cNvPr id="968708" name="文本框 45"/>
          <p:cNvSpPr txBox="1">
            <a:spLocks noChangeArrowheads="1"/>
          </p:cNvSpPr>
          <p:nvPr/>
        </p:nvSpPr>
        <p:spPr bwMode="auto">
          <a:xfrm>
            <a:off x="3028950" y="49895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2117" tIns="46058" rIns="92117" bIns="46058">
            <a:spAutoFit/>
          </a:bodyPr>
          <a:lstStyle>
            <a:lvl1pPr defTabSz="1228725" eaLnBrk="0" hangingPunct="0">
              <a:defRPr>
                <a:solidFill>
                  <a:schemeClr val="tx1"/>
                </a:solidFill>
                <a:latin typeface="Arial" pitchFamily="34" charset="0"/>
                <a:ea typeface="宋体" pitchFamily="2" charset="-122"/>
              </a:defRPr>
            </a:lvl1pPr>
            <a:lvl2pPr marL="998538" indent="-384175" defTabSz="1228725" eaLnBrk="0" hangingPunct="0">
              <a:defRPr>
                <a:solidFill>
                  <a:schemeClr val="tx1"/>
                </a:solidFill>
                <a:latin typeface="Arial" pitchFamily="34" charset="0"/>
                <a:ea typeface="宋体" pitchFamily="2" charset="-122"/>
              </a:defRPr>
            </a:lvl2pPr>
            <a:lvl3pPr marL="1535113" indent="-306388" defTabSz="1228725" eaLnBrk="0" hangingPunct="0">
              <a:defRPr>
                <a:solidFill>
                  <a:schemeClr val="tx1"/>
                </a:solidFill>
                <a:latin typeface="Arial" pitchFamily="34" charset="0"/>
                <a:ea typeface="宋体" pitchFamily="2" charset="-122"/>
              </a:defRPr>
            </a:lvl3pPr>
            <a:lvl4pPr marL="2149475" indent="-306388" defTabSz="1228725" eaLnBrk="0" hangingPunct="0">
              <a:defRPr>
                <a:solidFill>
                  <a:schemeClr val="tx1"/>
                </a:solidFill>
                <a:latin typeface="Arial" pitchFamily="34" charset="0"/>
                <a:ea typeface="宋体" pitchFamily="2" charset="-122"/>
              </a:defRPr>
            </a:lvl4pPr>
            <a:lvl5pPr marL="2763838" indent="-307975" defTabSz="1228725" eaLnBrk="0" hangingPunct="0">
              <a:defRPr>
                <a:solidFill>
                  <a:schemeClr val="tx1"/>
                </a:solidFill>
                <a:latin typeface="Arial" pitchFamily="34" charset="0"/>
                <a:ea typeface="宋体" pitchFamily="2" charset="-122"/>
              </a:defRPr>
            </a:lvl5pPr>
            <a:lvl6pPr marL="3221038" indent="-307975" defTabSz="1228725" eaLnBrk="0" fontAlgn="base" hangingPunct="0">
              <a:spcBef>
                <a:spcPct val="0"/>
              </a:spcBef>
              <a:spcAft>
                <a:spcPct val="0"/>
              </a:spcAft>
              <a:defRPr>
                <a:solidFill>
                  <a:schemeClr val="tx1"/>
                </a:solidFill>
                <a:latin typeface="Arial" pitchFamily="34" charset="0"/>
                <a:ea typeface="宋体" pitchFamily="2" charset="-122"/>
              </a:defRPr>
            </a:lvl6pPr>
            <a:lvl7pPr marL="3678238" indent="-307975" defTabSz="1228725" eaLnBrk="0" fontAlgn="base" hangingPunct="0">
              <a:spcBef>
                <a:spcPct val="0"/>
              </a:spcBef>
              <a:spcAft>
                <a:spcPct val="0"/>
              </a:spcAft>
              <a:defRPr>
                <a:solidFill>
                  <a:schemeClr val="tx1"/>
                </a:solidFill>
                <a:latin typeface="Arial" pitchFamily="34" charset="0"/>
                <a:ea typeface="宋体" pitchFamily="2" charset="-122"/>
              </a:defRPr>
            </a:lvl7pPr>
            <a:lvl8pPr marL="4135438" indent="-307975" defTabSz="1228725" eaLnBrk="0" fontAlgn="base" hangingPunct="0">
              <a:spcBef>
                <a:spcPct val="0"/>
              </a:spcBef>
              <a:spcAft>
                <a:spcPct val="0"/>
              </a:spcAft>
              <a:defRPr>
                <a:solidFill>
                  <a:schemeClr val="tx1"/>
                </a:solidFill>
                <a:latin typeface="Arial" pitchFamily="34" charset="0"/>
                <a:ea typeface="宋体" pitchFamily="2" charset="-122"/>
              </a:defRPr>
            </a:lvl8pPr>
            <a:lvl9pPr marL="4592638" indent="-307975" defTabSz="1228725"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solidFill>
                <a:srgbClr val="FEB54F"/>
              </a:solidFill>
              <a:latin typeface="微软雅黑" pitchFamily="34" charset="-122"/>
              <a:ea typeface="微软雅黑" pitchFamily="34" charset="-122"/>
            </a:endParaRPr>
          </a:p>
        </p:txBody>
      </p:sp>
      <p:sp>
        <p:nvSpPr>
          <p:cNvPr id="968709" name="矩形 134"/>
          <p:cNvSpPr>
            <a:spLocks noChangeArrowheads="1"/>
          </p:cNvSpPr>
          <p:nvPr/>
        </p:nvSpPr>
        <p:spPr bwMode="auto">
          <a:xfrm>
            <a:off x="5019675" y="1125538"/>
            <a:ext cx="1912938" cy="2051050"/>
          </a:xfrm>
          <a:prstGeom prst="rect">
            <a:avLst/>
          </a:prstGeom>
          <a:noFill/>
          <a:ln>
            <a:noFill/>
          </a:ln>
          <a:effectLst>
            <a:outerShdw dist="50800" dir="2700000" algn="tl" rotWithShape="0">
              <a:srgbClr val="000000">
                <a:alpha val="39999"/>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92" tIns="34295" rIns="68592" bIns="34295">
            <a:spAutoFit/>
          </a:bodyPr>
          <a:lstStyle/>
          <a:p>
            <a:pPr algn="ctr" defTabSz="685800"/>
            <a:r>
              <a:rPr lang="en-US" altLang="zh-CN" sz="13000" b="1">
                <a:solidFill>
                  <a:schemeClr val="bg1"/>
                </a:solidFill>
                <a:latin typeface="微软雅黑" pitchFamily="34" charset="-122"/>
                <a:ea typeface="微软雅黑" pitchFamily="34" charset="-122"/>
                <a:cs typeface="方正兰亭细黑_GBK"/>
                <a:sym typeface="微软雅黑" pitchFamily="34" charset="-122"/>
              </a:rPr>
              <a:t>3</a:t>
            </a:r>
          </a:p>
        </p:txBody>
      </p:sp>
      <p:grpSp>
        <p:nvGrpSpPr>
          <p:cNvPr id="91" name="组合 90"/>
          <p:cNvGrpSpPr>
            <a:grpSpLocks/>
          </p:cNvGrpSpPr>
          <p:nvPr/>
        </p:nvGrpSpPr>
        <p:grpSpPr bwMode="auto">
          <a:xfrm>
            <a:off x="4216400" y="944563"/>
            <a:ext cx="466725" cy="468312"/>
            <a:chOff x="1192404" y="608225"/>
            <a:chExt cx="1755828" cy="1759616"/>
          </a:xfrm>
        </p:grpSpPr>
        <p:grpSp>
          <p:nvGrpSpPr>
            <p:cNvPr id="968711"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68714"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15" name="Text Box 11"/>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96" name="组合 95"/>
          <p:cNvGrpSpPr>
            <a:grpSpLocks/>
          </p:cNvGrpSpPr>
          <p:nvPr/>
        </p:nvGrpSpPr>
        <p:grpSpPr bwMode="auto">
          <a:xfrm>
            <a:off x="4095750" y="2278063"/>
            <a:ext cx="552450" cy="554037"/>
            <a:chOff x="1192404" y="608225"/>
            <a:chExt cx="1755828" cy="1759616"/>
          </a:xfrm>
        </p:grpSpPr>
        <p:grpSp>
          <p:nvGrpSpPr>
            <p:cNvPr id="968720" name="组合 79"/>
            <p:cNvGrpSpPr>
              <a:grpSpLocks/>
            </p:cNvGrpSpPr>
            <p:nvPr/>
          </p:nvGrpSpPr>
          <p:grpSpPr bwMode="auto">
            <a:xfrm>
              <a:off x="1192404" y="608225"/>
              <a:ext cx="1755828" cy="1759616"/>
              <a:chOff x="6379729" y="2488774"/>
              <a:chExt cx="2513016" cy="2513016"/>
            </a:xfrm>
          </p:grpSpPr>
          <p:sp>
            <p:nvSpPr>
              <p:cNvPr id="99"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0" name="任意多边形 83"/>
              <p:cNvGrpSpPr>
                <a:grpSpLocks/>
              </p:cNvGrpSpPr>
              <p:nvPr/>
            </p:nvGrpSpPr>
            <p:grpSpPr bwMode="auto">
              <a:xfrm>
                <a:off x="6393826" y="2490687"/>
                <a:ext cx="2505748" cy="2500354"/>
                <a:chOff x="2950464" y="1987296"/>
                <a:chExt cx="1322832" cy="1322832"/>
              </a:xfrm>
            </p:grpSpPr>
            <p:pic>
              <p:nvPicPr>
                <p:cNvPr id="968723" name="任意多边形 83"/>
                <p:cNvPicPr>
                  <a:picLocks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504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24" name="Text Box 20"/>
                <p:cNvSpPr txBox="1">
                  <a:spLocks noChangeArrowheads="1"/>
                </p:cNvSpPr>
                <p:nvPr/>
              </p:nvSpPr>
              <p:spPr bwMode="auto">
                <a:xfrm rot="16377237">
                  <a:off x="2957338"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98" name="椭圆 80"/>
            <p:cNvSpPr/>
            <p:nvPr/>
          </p:nvSpPr>
          <p:spPr bwMode="auto">
            <a:xfrm>
              <a:off x="1449791" y="856764"/>
              <a:ext cx="1268851" cy="1271594"/>
            </a:xfrm>
            <a:prstGeom prst="ellipse">
              <a:avLst/>
            </a:prstGeom>
            <a:solidFill>
              <a:srgbClr val="FFC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1" name="组合 100"/>
          <p:cNvGrpSpPr>
            <a:grpSpLocks/>
          </p:cNvGrpSpPr>
          <p:nvPr/>
        </p:nvGrpSpPr>
        <p:grpSpPr bwMode="auto">
          <a:xfrm>
            <a:off x="7383463" y="2493963"/>
            <a:ext cx="527050" cy="528637"/>
            <a:chOff x="1192404" y="608225"/>
            <a:chExt cx="1755828" cy="1759616"/>
          </a:xfrm>
        </p:grpSpPr>
        <p:grpSp>
          <p:nvGrpSpPr>
            <p:cNvPr id="968729" name="组合 79"/>
            <p:cNvGrpSpPr>
              <a:grpSpLocks/>
            </p:cNvGrpSpPr>
            <p:nvPr/>
          </p:nvGrpSpPr>
          <p:grpSpPr bwMode="auto">
            <a:xfrm>
              <a:off x="1192404" y="608225"/>
              <a:ext cx="1755828" cy="1759616"/>
              <a:chOff x="6379729" y="2488774"/>
              <a:chExt cx="2513016" cy="2513016"/>
            </a:xfrm>
          </p:grpSpPr>
          <p:sp>
            <p:nvSpPr>
              <p:cNvPr id="104" name="任意多边形 82"/>
              <p:cNvSpPr/>
              <p:nvPr/>
            </p:nvSpPr>
            <p:spPr>
              <a:xfrm rot="3738964">
                <a:off x="6379727" y="2488776"/>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5" name="任意多边形 83"/>
              <p:cNvGrpSpPr>
                <a:grpSpLocks/>
              </p:cNvGrpSpPr>
              <p:nvPr/>
            </p:nvGrpSpPr>
            <p:grpSpPr bwMode="auto">
              <a:xfrm>
                <a:off x="6401157" y="2490687"/>
                <a:ext cx="2494201" cy="2500354"/>
                <a:chOff x="4005072" y="1987296"/>
                <a:chExt cx="1316736" cy="1322832"/>
              </a:xfrm>
            </p:grpSpPr>
            <p:pic>
              <p:nvPicPr>
                <p:cNvPr id="968732" name="任意多边形 83"/>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005072"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33" name="Text Box 29"/>
                <p:cNvSpPr txBox="1">
                  <a:spLocks noChangeArrowheads="1"/>
                </p:cNvSpPr>
                <p:nvPr/>
              </p:nvSpPr>
              <p:spPr bwMode="auto">
                <a:xfrm rot="16377237">
                  <a:off x="4008076"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3" name="椭圆 80"/>
            <p:cNvSpPr/>
            <p:nvPr/>
          </p:nvSpPr>
          <p:spPr bwMode="auto">
            <a:xfrm>
              <a:off x="1449791" y="856764"/>
              <a:ext cx="1268851" cy="1271594"/>
            </a:xfrm>
            <a:prstGeom prst="ellipse">
              <a:avLst/>
            </a:prstGeom>
            <a:solidFill>
              <a:srgbClr val="FD7104"/>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16" name="组合 115"/>
          <p:cNvGrpSpPr>
            <a:grpSpLocks/>
          </p:cNvGrpSpPr>
          <p:nvPr/>
        </p:nvGrpSpPr>
        <p:grpSpPr bwMode="auto">
          <a:xfrm>
            <a:off x="7312025" y="1557338"/>
            <a:ext cx="466725" cy="468312"/>
            <a:chOff x="1192404" y="608225"/>
            <a:chExt cx="1755828" cy="1759616"/>
          </a:xfrm>
        </p:grpSpPr>
        <p:grpSp>
          <p:nvGrpSpPr>
            <p:cNvPr id="968738" name="组合 79"/>
            <p:cNvGrpSpPr>
              <a:grpSpLocks/>
            </p:cNvGrpSpPr>
            <p:nvPr/>
          </p:nvGrpSpPr>
          <p:grpSpPr bwMode="auto">
            <a:xfrm>
              <a:off x="1192404" y="608225"/>
              <a:ext cx="1755828" cy="1759616"/>
              <a:chOff x="6379729" y="2488774"/>
              <a:chExt cx="2513016" cy="2513016"/>
            </a:xfrm>
          </p:grpSpPr>
          <p:sp>
            <p:nvSpPr>
              <p:cNvPr id="119" name="任意多边形 82"/>
              <p:cNvSpPr/>
              <p:nvPr/>
            </p:nvSpPr>
            <p:spPr>
              <a:xfrm rot="3738964">
                <a:off x="6379732" y="2488771"/>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20" name="任意多边形 83"/>
              <p:cNvGrpSpPr>
                <a:grpSpLocks/>
              </p:cNvGrpSpPr>
              <p:nvPr/>
            </p:nvGrpSpPr>
            <p:grpSpPr bwMode="auto">
              <a:xfrm>
                <a:off x="6393371" y="2490687"/>
                <a:ext cx="2505748" cy="2500354"/>
                <a:chOff x="7150608" y="1987296"/>
                <a:chExt cx="1322832" cy="1322832"/>
              </a:xfrm>
            </p:grpSpPr>
            <p:pic>
              <p:nvPicPr>
                <p:cNvPr id="968741" name="任意多边形 83"/>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50608"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42" name="Text Box 38"/>
                <p:cNvSpPr txBox="1">
                  <a:spLocks noChangeArrowheads="1"/>
                </p:cNvSpPr>
                <p:nvPr/>
              </p:nvSpPr>
              <p:spPr bwMode="auto">
                <a:xfrm rot="16377237">
                  <a:off x="7157722"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8" name="椭圆 80"/>
            <p:cNvSpPr/>
            <p:nvPr/>
          </p:nvSpPr>
          <p:spPr bwMode="auto">
            <a:xfrm>
              <a:off x="1449791" y="856764"/>
              <a:ext cx="1268851" cy="1271594"/>
            </a:xfrm>
            <a:prstGeom prst="ellipse">
              <a:avLst/>
            </a:prstGeom>
            <a:solidFill>
              <a:srgbClr val="C0000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106" name="组合 105"/>
          <p:cNvGrpSpPr>
            <a:grpSpLocks/>
          </p:cNvGrpSpPr>
          <p:nvPr/>
        </p:nvGrpSpPr>
        <p:grpSpPr bwMode="auto">
          <a:xfrm>
            <a:off x="3927475" y="2997200"/>
            <a:ext cx="466725" cy="468313"/>
            <a:chOff x="1192404" y="608225"/>
            <a:chExt cx="1755828" cy="1759616"/>
          </a:xfrm>
        </p:grpSpPr>
        <p:grpSp>
          <p:nvGrpSpPr>
            <p:cNvPr id="968747" name="组合 79"/>
            <p:cNvGrpSpPr>
              <a:grpSpLocks/>
            </p:cNvGrpSpPr>
            <p:nvPr/>
          </p:nvGrpSpPr>
          <p:grpSpPr bwMode="auto">
            <a:xfrm>
              <a:off x="1192404" y="608225"/>
              <a:ext cx="1755828" cy="1759616"/>
              <a:chOff x="6379729" y="2488774"/>
              <a:chExt cx="2513016" cy="2513016"/>
            </a:xfrm>
          </p:grpSpPr>
          <p:sp>
            <p:nvSpPr>
              <p:cNvPr id="10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0" name="任意多边形 83"/>
              <p:cNvGrpSpPr>
                <a:grpSpLocks/>
              </p:cNvGrpSpPr>
              <p:nvPr/>
            </p:nvGrpSpPr>
            <p:grpSpPr bwMode="auto">
              <a:xfrm>
                <a:off x="6393188" y="2490687"/>
                <a:ext cx="2505748" cy="2500354"/>
                <a:chOff x="5096256" y="1987296"/>
                <a:chExt cx="1322832" cy="1322832"/>
              </a:xfrm>
            </p:grpSpPr>
            <p:pic>
              <p:nvPicPr>
                <p:cNvPr id="968750" name="任意多边形 83"/>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096256"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51" name="Text Box 47"/>
                <p:cNvSpPr txBox="1">
                  <a:spLocks noChangeArrowheads="1"/>
                </p:cNvSpPr>
                <p:nvPr/>
              </p:nvSpPr>
              <p:spPr bwMode="auto">
                <a:xfrm rot="16377237">
                  <a:off x="510346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08" name="椭圆 80"/>
            <p:cNvSpPr/>
            <p:nvPr/>
          </p:nvSpPr>
          <p:spPr bwMode="auto">
            <a:xfrm>
              <a:off x="1449791" y="856764"/>
              <a:ext cx="1268851" cy="1271594"/>
            </a:xfrm>
            <a:prstGeom prst="ellipse">
              <a:avLst/>
            </a:prstGeom>
            <a:solidFill>
              <a:srgbClr val="595859"/>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grpSp>
        <p:nvGrpSpPr>
          <p:cNvPr id="51" name="组合 50"/>
          <p:cNvGrpSpPr/>
          <p:nvPr/>
        </p:nvGrpSpPr>
        <p:grpSpPr>
          <a:xfrm>
            <a:off x="7860620" y="1855169"/>
            <a:ext cx="461248" cy="461248"/>
            <a:chOff x="304800" y="673100"/>
            <a:chExt cx="4000500" cy="4000500"/>
          </a:xfrm>
          <a:effectLst>
            <a:outerShdw blurRad="444500" dist="254000" dir="8100000" algn="tr" rotWithShape="0">
              <a:prstClr val="black">
                <a:alpha val="50000"/>
              </a:prstClr>
            </a:outerShdw>
          </a:effectLst>
        </p:grpSpPr>
        <p:sp>
          <p:nvSpPr>
            <p:cNvPr id="5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5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2" name="组合 50"/>
          <p:cNvGrpSpPr/>
          <p:nvPr/>
        </p:nvGrpSpPr>
        <p:grpSpPr>
          <a:xfrm>
            <a:off x="3755345" y="1628156"/>
            <a:ext cx="461248" cy="461249"/>
            <a:chOff x="304800" y="673100"/>
            <a:chExt cx="4000500" cy="4000500"/>
          </a:xfrm>
          <a:effectLst>
            <a:outerShdw blurRad="444500" dist="254000" dir="8100000" algn="tr" rotWithShape="0">
              <a:prstClr val="black">
                <a:alpha val="50000"/>
              </a:prstClr>
            </a:outerShdw>
          </a:effectLst>
        </p:grpSpPr>
        <p:sp>
          <p:nvSpPr>
            <p:cNvPr id="3"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4"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6" name="组合 50"/>
          <p:cNvGrpSpPr/>
          <p:nvPr/>
        </p:nvGrpSpPr>
        <p:grpSpPr>
          <a:xfrm>
            <a:off x="7532497" y="3277970"/>
            <a:ext cx="365196" cy="365197"/>
            <a:chOff x="304800" y="673100"/>
            <a:chExt cx="4000500" cy="4000500"/>
          </a:xfrm>
          <a:effectLst>
            <a:outerShdw blurRad="444500" dist="254000" dir="8100000" algn="tr" rotWithShape="0">
              <a:prstClr val="black">
                <a:alpha val="50000"/>
              </a:prstClr>
            </a:outerShdw>
          </a:effectLst>
        </p:grpSpPr>
        <p:sp>
          <p:nvSpPr>
            <p:cNvPr id="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9" name="组合 50"/>
          <p:cNvGrpSpPr/>
          <p:nvPr/>
        </p:nvGrpSpPr>
        <p:grpSpPr>
          <a:xfrm>
            <a:off x="3300679" y="2138904"/>
            <a:ext cx="405218" cy="405218"/>
            <a:chOff x="304800" y="673100"/>
            <a:chExt cx="4000500" cy="4000500"/>
          </a:xfrm>
          <a:effectLst>
            <a:outerShdw blurRad="444500" dist="254000" dir="8100000" algn="tr" rotWithShape="0">
              <a:prstClr val="black">
                <a:alpha val="50000"/>
              </a:prstClr>
            </a:outerShdw>
          </a:effectLst>
        </p:grpSpPr>
        <p:sp>
          <p:nvSpPr>
            <p:cNvPr id="11"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2"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3" name="组合 50"/>
          <p:cNvGrpSpPr/>
          <p:nvPr/>
        </p:nvGrpSpPr>
        <p:grpSpPr>
          <a:xfrm>
            <a:off x="4669104" y="3358104"/>
            <a:ext cx="405218" cy="405218"/>
            <a:chOff x="304800" y="673100"/>
            <a:chExt cx="4000500" cy="4000500"/>
          </a:xfrm>
          <a:effectLst>
            <a:outerShdw blurRad="444500" dist="254000" dir="8100000" algn="tr" rotWithShape="0">
              <a:prstClr val="black">
                <a:alpha val="50000"/>
              </a:prstClr>
            </a:outerShdw>
          </a:effectLst>
        </p:grpSpPr>
        <p:sp>
          <p:nvSpPr>
            <p:cNvPr id="14"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5"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6" name="组合 50"/>
          <p:cNvGrpSpPr/>
          <p:nvPr/>
        </p:nvGrpSpPr>
        <p:grpSpPr>
          <a:xfrm>
            <a:off x="7007034" y="1045945"/>
            <a:ext cx="365197" cy="365197"/>
            <a:chOff x="304800" y="673100"/>
            <a:chExt cx="4000500" cy="4000500"/>
          </a:xfrm>
          <a:effectLst>
            <a:outerShdw blurRad="444500" dist="254000" dir="8100000" algn="tr" rotWithShape="0">
              <a:prstClr val="black">
                <a:alpha val="50000"/>
              </a:prstClr>
            </a:outerShdw>
          </a:effectLst>
        </p:grpSpPr>
        <p:sp>
          <p:nvSpPr>
            <p:cNvPr id="17" name="同心圆 5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solidFill>
                  <a:schemeClr val="tx1"/>
                </a:solidFill>
              </a:endParaRPr>
            </a:p>
          </p:txBody>
        </p:sp>
        <p:sp>
          <p:nvSpPr>
            <p:cNvPr id="18" name="椭圆 53"/>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800"/>
            </a:p>
          </p:txBody>
        </p:sp>
      </p:grpSp>
      <p:grpSp>
        <p:nvGrpSpPr>
          <p:cNvPr id="111" name="组合 110"/>
          <p:cNvGrpSpPr>
            <a:grpSpLocks/>
          </p:cNvGrpSpPr>
          <p:nvPr/>
        </p:nvGrpSpPr>
        <p:grpSpPr bwMode="auto">
          <a:xfrm>
            <a:off x="6808788" y="2997200"/>
            <a:ext cx="466725" cy="468313"/>
            <a:chOff x="1192404" y="608225"/>
            <a:chExt cx="1755828" cy="1759616"/>
          </a:xfrm>
        </p:grpSpPr>
        <p:grpSp>
          <p:nvGrpSpPr>
            <p:cNvPr id="968762" name="组合 79"/>
            <p:cNvGrpSpPr>
              <a:grpSpLocks/>
            </p:cNvGrpSpPr>
            <p:nvPr/>
          </p:nvGrpSpPr>
          <p:grpSpPr bwMode="auto">
            <a:xfrm>
              <a:off x="1192404" y="608225"/>
              <a:ext cx="1755828" cy="1759616"/>
              <a:chOff x="6379729" y="2488774"/>
              <a:chExt cx="2513016" cy="2513016"/>
            </a:xfrm>
          </p:grpSpPr>
          <p:sp>
            <p:nvSpPr>
              <p:cNvPr id="11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15" name="任意多边形 83"/>
              <p:cNvGrpSpPr>
                <a:grpSpLocks/>
              </p:cNvGrpSpPr>
              <p:nvPr/>
            </p:nvGrpSpPr>
            <p:grpSpPr bwMode="auto">
              <a:xfrm>
                <a:off x="6400992" y="2490687"/>
                <a:ext cx="2494201" cy="2500354"/>
                <a:chOff x="6114288" y="1987296"/>
                <a:chExt cx="1316736" cy="1322832"/>
              </a:xfrm>
            </p:grpSpPr>
            <p:pic>
              <p:nvPicPr>
                <p:cNvPr id="968765" name="任意多边形 83"/>
                <p:cNvPicPr>
                  <a:picLocks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6114288" y="1987296"/>
                  <a:ext cx="1316736" cy="1322832"/>
                </a:xfrm>
                <a:prstGeom prst="rect">
                  <a:avLst/>
                </a:prstGeom>
                <a:noFill/>
                <a:extLst>
                  <a:ext uri="{909E8E84-426E-40DD-AFC4-6F175D3DCCD1}">
                    <a14:hiddenFill xmlns:a14="http://schemas.microsoft.com/office/drawing/2010/main">
                      <a:solidFill>
                        <a:srgbClr val="FFFFFF"/>
                      </a:solidFill>
                    </a14:hiddenFill>
                  </a:ext>
                </a:extLst>
              </p:spPr>
            </p:pic>
            <p:sp>
              <p:nvSpPr>
                <p:cNvPr id="968766" name="Text Box 62"/>
                <p:cNvSpPr txBox="1">
                  <a:spLocks noChangeArrowheads="1"/>
                </p:cNvSpPr>
                <p:nvPr/>
              </p:nvSpPr>
              <p:spPr bwMode="auto">
                <a:xfrm rot="16377237">
                  <a:off x="6117379"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113" name="椭圆 80"/>
            <p:cNvSpPr/>
            <p:nvPr/>
          </p:nvSpPr>
          <p:spPr bwMode="auto">
            <a:xfrm>
              <a:off x="1449791" y="856764"/>
              <a:ext cx="1268851" cy="1271594"/>
            </a:xfrm>
            <a:prstGeom prst="ellipse">
              <a:avLst/>
            </a:prstGeom>
            <a:solidFill>
              <a:schemeClr val="accent2">
                <a:lumMod val="50000"/>
              </a:schemeClr>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968770" name="文本框 33"/>
          <p:cNvSpPr txBox="1">
            <a:spLocks noChangeArrowheads="1"/>
          </p:cNvSpPr>
          <p:nvPr/>
        </p:nvSpPr>
        <p:spPr bwMode="auto">
          <a:xfrm>
            <a:off x="4179888" y="3789363"/>
            <a:ext cx="3576637"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1" tIns="45715" rIns="91431" bIns="45715"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5400">
                <a:latin typeface="Impact" pitchFamily="34" charset="0"/>
                <a:ea typeface="方正大黑简体" pitchFamily="65" charset="-122"/>
              </a:rPr>
              <a:t>第三部分</a:t>
            </a:r>
          </a:p>
        </p:txBody>
      </p:sp>
      <p:grpSp>
        <p:nvGrpSpPr>
          <p:cNvPr id="968771" name="Group 67"/>
          <p:cNvGrpSpPr>
            <a:grpSpLocks/>
          </p:cNvGrpSpPr>
          <p:nvPr/>
        </p:nvGrpSpPr>
        <p:grpSpPr bwMode="auto">
          <a:xfrm>
            <a:off x="3673475" y="4724400"/>
            <a:ext cx="4586288" cy="576263"/>
            <a:chOff x="4522" y="2750"/>
            <a:chExt cx="4861" cy="552"/>
          </a:xfrm>
        </p:grpSpPr>
        <p:sp>
          <p:nvSpPr>
            <p:cNvPr id="5" name="圆角矩形 4"/>
            <p:cNvSpPr>
              <a:spLocks noChangeArrowheads="1"/>
            </p:cNvSpPr>
            <p:nvPr/>
          </p:nvSpPr>
          <p:spPr bwMode="auto">
            <a:xfrm>
              <a:off x="4522" y="2750"/>
              <a:ext cx="4861" cy="552"/>
            </a:xfrm>
            <a:prstGeom prst="roundRect">
              <a:avLst>
                <a:gd name="adj" fmla="val 50000"/>
              </a:avLst>
            </a:prstGeom>
            <a:gradFill rotWithShape="1">
              <a:gsLst>
                <a:gs pos="0">
                  <a:srgbClr val="FAFAFA"/>
                </a:gs>
                <a:gs pos="74001">
                  <a:srgbClr val="D7D7D7"/>
                </a:gs>
                <a:gs pos="83000">
                  <a:srgbClr val="D7D7D7"/>
                </a:gs>
                <a:gs pos="100000">
                  <a:srgbClr val="E4E4E4"/>
                </a:gs>
              </a:gsLst>
              <a:lin ang="5400000" scaled="1"/>
            </a:gradFill>
            <a:ln w="12700" algn="ctr">
              <a:solidFill>
                <a:srgbClr val="7F7F7F"/>
              </a:solidFill>
              <a:miter lim="800000"/>
              <a:headEnd/>
              <a:tailEnd/>
            </a:ln>
          </p:spPr>
          <p:txBody>
            <a:bodyPr lIns="91477" tIns="45738" rIns="91477" bIns="45738" anchor="ctr"/>
            <a:lstStyle/>
            <a:p>
              <a:pPr algn="ctr" fontAlgn="auto">
                <a:spcBef>
                  <a:spcPts val="0"/>
                </a:spcBef>
                <a:spcAft>
                  <a:spcPts val="0"/>
                </a:spcAft>
                <a:defRPr/>
              </a:pPr>
              <a:endParaRPr lang="zh-CN" altLang="en-US" sz="1800">
                <a:solidFill>
                  <a:schemeClr val="lt1"/>
                </a:solidFill>
                <a:latin typeface="+mn-lt"/>
                <a:ea typeface="+mn-ea"/>
              </a:endParaRPr>
            </a:p>
          </p:txBody>
        </p:sp>
        <p:sp>
          <p:nvSpPr>
            <p:cNvPr id="10" name="任意多边形 9"/>
            <p:cNvSpPr/>
            <p:nvPr/>
          </p:nvSpPr>
          <p:spPr>
            <a:xfrm>
              <a:off x="4522" y="2750"/>
              <a:ext cx="4849" cy="297"/>
            </a:xfrm>
            <a:custGeom>
              <a:avLst/>
              <a:gdLst>
                <a:gd name="connsiteX0" fmla="*/ 368300 w 6483350"/>
                <a:gd name="connsiteY0" fmla="*/ 0 h 396875"/>
                <a:gd name="connsiteX1" fmla="*/ 6115050 w 6483350"/>
                <a:gd name="connsiteY1" fmla="*/ 0 h 396875"/>
                <a:gd name="connsiteX2" fmla="*/ 6483350 w 6483350"/>
                <a:gd name="connsiteY2" fmla="*/ 368300 h 396875"/>
                <a:gd name="connsiteX3" fmla="*/ 6477581 w 6483350"/>
                <a:gd name="connsiteY3" fmla="*/ 396875 h 396875"/>
                <a:gd name="connsiteX4" fmla="*/ 5769 w 6483350"/>
                <a:gd name="connsiteY4" fmla="*/ 396875 h 396875"/>
                <a:gd name="connsiteX5" fmla="*/ 0 w 6483350"/>
                <a:gd name="connsiteY5" fmla="*/ 368300 h 396875"/>
                <a:gd name="connsiteX6" fmla="*/ 368300 w 6483350"/>
                <a:gd name="connsiteY6" fmla="*/ 0 h 39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83350" h="396875">
                  <a:moveTo>
                    <a:pt x="368300" y="0"/>
                  </a:moveTo>
                  <a:lnTo>
                    <a:pt x="6115050" y="0"/>
                  </a:lnTo>
                  <a:cubicBezTo>
                    <a:pt x="6318456" y="0"/>
                    <a:pt x="6483350" y="164894"/>
                    <a:pt x="6483350" y="368300"/>
                  </a:cubicBezTo>
                  <a:lnTo>
                    <a:pt x="6477581" y="396875"/>
                  </a:lnTo>
                  <a:lnTo>
                    <a:pt x="5769" y="396875"/>
                  </a:lnTo>
                  <a:lnTo>
                    <a:pt x="0" y="368300"/>
                  </a:lnTo>
                  <a:cubicBezTo>
                    <a:pt x="0" y="164894"/>
                    <a:pt x="164894" y="0"/>
                    <a:pt x="368300" y="0"/>
                  </a:cubicBezTo>
                  <a:close/>
                </a:path>
              </a:pathLst>
            </a:custGeom>
            <a:solidFill>
              <a:schemeClr val="bg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1800"/>
            </a:p>
          </p:txBody>
        </p:sp>
      </p:grpSp>
      <p:sp>
        <p:nvSpPr>
          <p:cNvPr id="968774" name="圆角矩形 606"/>
          <p:cNvSpPr>
            <a:spLocks noChangeArrowheads="1"/>
          </p:cNvSpPr>
          <p:nvPr/>
        </p:nvSpPr>
        <p:spPr bwMode="auto">
          <a:xfrm>
            <a:off x="3578225" y="4662488"/>
            <a:ext cx="4537075" cy="711200"/>
          </a:xfrm>
          <a:prstGeom prst="roundRect">
            <a:avLst>
              <a:gd name="adj" fmla="val 16667"/>
            </a:avLst>
          </a:prstGeom>
          <a:noFill/>
          <a:ln>
            <a:noFill/>
          </a:ln>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25400" algn="ctr">
                <a:solidFill>
                  <a:srgbClr val="000000"/>
                </a:solidFill>
                <a:round/>
                <a:headEnd/>
                <a:tailEnd/>
              </a14:hiddenLine>
            </a:ext>
          </a:extLst>
        </p:spPr>
        <p:txBody>
          <a:bodyPr lIns="91477" tIns="45738" rIns="91477" bIns="45738" anchor="ctr"/>
          <a:lstStyle/>
          <a:p>
            <a:pPr algn="ctr"/>
            <a:r>
              <a:rPr lang="zh-CN" altLang="en-US" sz="3201" kern="0" dirty="0">
                <a:ea typeface="方正准圆简体" charset="-122"/>
              </a:rPr>
              <a:t>其它运算符重载</a:t>
            </a:r>
            <a:endParaRPr lang="zh-CN" altLang="zh-CN" sz="3200" dirty="0">
              <a:latin typeface="微软雅黑" pitchFamily="34" charset="-122"/>
              <a:ea typeface="微软雅黑" pitchFamily="34" charset="-122"/>
            </a:endParaRPr>
          </a:p>
        </p:txBody>
      </p:sp>
    </p:spTree>
    <p:extLst>
      <p:ext uri="{BB962C8B-B14F-4D97-AF65-F5344CB8AC3E}">
        <p14:creationId xmlns:p14="http://schemas.microsoft.com/office/powerpoint/2010/main" val="352113119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5" presetClass="entr" presetSubtype="0" fill="hold" nodeType="afterEffect">
                                  <p:stCondLst>
                                    <p:cond delay="0"/>
                                  </p:stCondLst>
                                  <p:childTnLst>
                                    <p:set>
                                      <p:cBhvr>
                                        <p:cTn id="6" dur="1" fill="hold">
                                          <p:stCondLst>
                                            <p:cond delay="0"/>
                                          </p:stCondLst>
                                        </p:cTn>
                                        <p:tgtEl>
                                          <p:spTgt spid="968776"/>
                                        </p:tgtEl>
                                        <p:attrNameLst>
                                          <p:attrName>style.visibility</p:attrName>
                                        </p:attrNameLst>
                                      </p:cBhvr>
                                      <p:to>
                                        <p:strVal val="visible"/>
                                      </p:to>
                                    </p:set>
                                    <p:anim calcmode="lin" valueType="num">
                                      <p:cBhvr>
                                        <p:cTn id="7" dur="1000" fill="hold"/>
                                        <p:tgtEl>
                                          <p:spTgt spid="968776"/>
                                        </p:tgtEl>
                                        <p:attrNameLst>
                                          <p:attrName>ppt_w</p:attrName>
                                        </p:attrNameLst>
                                      </p:cBhvr>
                                      <p:tavLst>
                                        <p:tav tm="0">
                                          <p:val>
                                            <p:fltVal val="0"/>
                                          </p:val>
                                        </p:tav>
                                        <p:tav tm="100000">
                                          <p:val>
                                            <p:strVal val="#ppt_w"/>
                                          </p:val>
                                        </p:tav>
                                      </p:tavLst>
                                    </p:anim>
                                    <p:anim calcmode="lin" valueType="num">
                                      <p:cBhvr>
                                        <p:cTn id="8" dur="1000" fill="hold"/>
                                        <p:tgtEl>
                                          <p:spTgt spid="968776"/>
                                        </p:tgtEl>
                                        <p:attrNameLst>
                                          <p:attrName>ppt_h</p:attrName>
                                        </p:attrNameLst>
                                      </p:cBhvr>
                                      <p:tavLst>
                                        <p:tav tm="0">
                                          <p:val>
                                            <p:fltVal val="0"/>
                                          </p:val>
                                        </p:tav>
                                        <p:tav tm="100000">
                                          <p:val>
                                            <p:strVal val="#ppt_h"/>
                                          </p:val>
                                        </p:tav>
                                      </p:tavLst>
                                    </p:anim>
                                    <p:anim calcmode="lin" valueType="num">
                                      <p:cBhvr>
                                        <p:cTn id="9" dur="1000" fill="hold"/>
                                        <p:tgtEl>
                                          <p:spTgt spid="96877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968776"/>
                                        </p:tgtEl>
                                        <p:attrNameLst>
                                          <p:attrName>ppt_y</p:attrName>
                                        </p:attrNameLst>
                                      </p:cBhvr>
                                      <p:tavLst>
                                        <p:tav tm="0" fmla="#ppt_y+(sin(-2*pi*(1-$))*-#ppt_x+cos(-2*pi*(1-$))*(1-#ppt_y))*(1-$)">
                                          <p:val>
                                            <p:fltVal val="0"/>
                                          </p:val>
                                        </p:tav>
                                        <p:tav tm="100000">
                                          <p:val>
                                            <p:fltVal val="1"/>
                                          </p:val>
                                        </p:tav>
                                      </p:tavLst>
                                    </p:anim>
                                  </p:childTnLst>
                                </p:cTn>
                              </p:par>
                            </p:childTnLst>
                          </p:cTn>
                        </p:par>
                        <p:par>
                          <p:cTn id="11" fill="hold" nodeType="afterGroup">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968709"/>
                                        </p:tgtEl>
                                        <p:attrNameLst>
                                          <p:attrName>style.visibility</p:attrName>
                                        </p:attrNameLst>
                                      </p:cBhvr>
                                      <p:to>
                                        <p:strVal val="visible"/>
                                      </p:to>
                                    </p:set>
                                    <p:animEffect transition="in" filter="fade">
                                      <p:cBhvr>
                                        <p:cTn id="14" dur="1000"/>
                                        <p:tgtEl>
                                          <p:spTgt spid="968709"/>
                                        </p:tgtEl>
                                      </p:cBhvr>
                                    </p:animEffect>
                                    <p:anim calcmode="lin" valueType="num">
                                      <p:cBhvr>
                                        <p:cTn id="15" dur="1000" fill="hold"/>
                                        <p:tgtEl>
                                          <p:spTgt spid="968709"/>
                                        </p:tgtEl>
                                        <p:attrNameLst>
                                          <p:attrName>ppt_x</p:attrName>
                                        </p:attrNameLst>
                                      </p:cBhvr>
                                      <p:tavLst>
                                        <p:tav tm="0">
                                          <p:val>
                                            <p:strVal val="#ppt_x"/>
                                          </p:val>
                                        </p:tav>
                                        <p:tav tm="100000">
                                          <p:val>
                                            <p:strVal val="#ppt_x"/>
                                          </p:val>
                                        </p:tav>
                                      </p:tavLst>
                                    </p:anim>
                                    <p:anim calcmode="lin" valueType="num">
                                      <p:cBhvr>
                                        <p:cTn id="16" dur="1000" fill="hold"/>
                                        <p:tgtEl>
                                          <p:spTgt spid="968709"/>
                                        </p:tgtEl>
                                        <p:attrNameLst>
                                          <p:attrName>ppt_y</p:attrName>
                                        </p:attrNameLst>
                                      </p:cBhvr>
                                      <p:tavLst>
                                        <p:tav tm="0">
                                          <p:val>
                                            <p:strVal val="#ppt_y+.1"/>
                                          </p:val>
                                        </p:tav>
                                        <p:tav tm="100000">
                                          <p:val>
                                            <p:strVal val="#ppt_y"/>
                                          </p:val>
                                        </p:tav>
                                      </p:tavLst>
                                    </p:anim>
                                  </p:childTnLst>
                                </p:cTn>
                              </p:par>
                            </p:childTnLst>
                          </p:cTn>
                        </p:par>
                        <p:par>
                          <p:cTn id="17" fill="hold" nodeType="afterGroup">
                            <p:stCondLst>
                              <p:cond delay="2000"/>
                            </p:stCondLst>
                            <p:childTnLst>
                              <p:par>
                                <p:cTn id="18" presetID="31" presetClass="entr" presetSubtype="0" fill="hold" nodeType="afterEffect">
                                  <p:stCondLst>
                                    <p:cond delay="0"/>
                                  </p:stCondLst>
                                  <p:iterate type="lt">
                                    <p:tmPct val="5000"/>
                                  </p:iterate>
                                  <p:childTnLst>
                                    <p:set>
                                      <p:cBhvr>
                                        <p:cTn id="19" dur="1" fill="hold">
                                          <p:stCondLst>
                                            <p:cond delay="0"/>
                                          </p:stCondLst>
                                        </p:cTn>
                                        <p:tgtEl>
                                          <p:spTgt spid="91"/>
                                        </p:tgtEl>
                                        <p:attrNameLst>
                                          <p:attrName>style.visibility</p:attrName>
                                        </p:attrNameLst>
                                      </p:cBhvr>
                                      <p:to>
                                        <p:strVal val="visible"/>
                                      </p:to>
                                    </p:set>
                                    <p:anim calcmode="lin" valueType="num">
                                      <p:cBhvr>
                                        <p:cTn id="20" dur="2000" fill="hold"/>
                                        <p:tgtEl>
                                          <p:spTgt spid="91"/>
                                        </p:tgtEl>
                                        <p:attrNameLst>
                                          <p:attrName>ppt_w</p:attrName>
                                        </p:attrNameLst>
                                      </p:cBhvr>
                                      <p:tavLst>
                                        <p:tav tm="0">
                                          <p:val>
                                            <p:fltVal val="0"/>
                                          </p:val>
                                        </p:tav>
                                        <p:tav tm="100000">
                                          <p:val>
                                            <p:strVal val="#ppt_w"/>
                                          </p:val>
                                        </p:tav>
                                      </p:tavLst>
                                    </p:anim>
                                    <p:anim calcmode="lin" valueType="num">
                                      <p:cBhvr>
                                        <p:cTn id="21" dur="2000" fill="hold"/>
                                        <p:tgtEl>
                                          <p:spTgt spid="91"/>
                                        </p:tgtEl>
                                        <p:attrNameLst>
                                          <p:attrName>ppt_h</p:attrName>
                                        </p:attrNameLst>
                                      </p:cBhvr>
                                      <p:tavLst>
                                        <p:tav tm="0">
                                          <p:val>
                                            <p:fltVal val="0"/>
                                          </p:val>
                                        </p:tav>
                                        <p:tav tm="100000">
                                          <p:val>
                                            <p:strVal val="#ppt_h"/>
                                          </p:val>
                                        </p:tav>
                                      </p:tavLst>
                                    </p:anim>
                                    <p:anim calcmode="lin" valueType="num">
                                      <p:cBhvr>
                                        <p:cTn id="22" dur="2000" fill="hold"/>
                                        <p:tgtEl>
                                          <p:spTgt spid="91"/>
                                        </p:tgtEl>
                                        <p:attrNameLst>
                                          <p:attrName>style.rotation</p:attrName>
                                        </p:attrNameLst>
                                      </p:cBhvr>
                                      <p:tavLst>
                                        <p:tav tm="0">
                                          <p:val>
                                            <p:fltVal val="90"/>
                                          </p:val>
                                        </p:tav>
                                        <p:tav tm="100000">
                                          <p:val>
                                            <p:fltVal val="0"/>
                                          </p:val>
                                        </p:tav>
                                      </p:tavLst>
                                    </p:anim>
                                    <p:animEffect transition="in" filter="fade">
                                      <p:cBhvr>
                                        <p:cTn id="23" dur="2000"/>
                                        <p:tgtEl>
                                          <p:spTgt spid="91"/>
                                        </p:tgtEl>
                                      </p:cBhvr>
                                    </p:animEffect>
                                  </p:childTnLst>
                                </p:cTn>
                              </p:par>
                              <p:par>
                                <p:cTn id="24" presetID="31" presetClass="entr" presetSubtype="0" fill="hold" nodeType="withEffect">
                                  <p:stCondLst>
                                    <p:cond delay="0"/>
                                  </p:stCondLst>
                                  <p:iterate type="lt">
                                    <p:tmPct val="5000"/>
                                  </p:iterate>
                                  <p:childTnLst>
                                    <p:set>
                                      <p:cBhvr>
                                        <p:cTn id="25" dur="1" fill="hold">
                                          <p:stCondLst>
                                            <p:cond delay="0"/>
                                          </p:stCondLst>
                                        </p:cTn>
                                        <p:tgtEl>
                                          <p:spTgt spid="106"/>
                                        </p:tgtEl>
                                        <p:attrNameLst>
                                          <p:attrName>style.visibility</p:attrName>
                                        </p:attrNameLst>
                                      </p:cBhvr>
                                      <p:to>
                                        <p:strVal val="visible"/>
                                      </p:to>
                                    </p:set>
                                    <p:anim calcmode="lin" valueType="num">
                                      <p:cBhvr>
                                        <p:cTn id="26" dur="2000" fill="hold"/>
                                        <p:tgtEl>
                                          <p:spTgt spid="106"/>
                                        </p:tgtEl>
                                        <p:attrNameLst>
                                          <p:attrName>ppt_w</p:attrName>
                                        </p:attrNameLst>
                                      </p:cBhvr>
                                      <p:tavLst>
                                        <p:tav tm="0">
                                          <p:val>
                                            <p:fltVal val="0"/>
                                          </p:val>
                                        </p:tav>
                                        <p:tav tm="100000">
                                          <p:val>
                                            <p:strVal val="#ppt_w"/>
                                          </p:val>
                                        </p:tav>
                                      </p:tavLst>
                                    </p:anim>
                                    <p:anim calcmode="lin" valueType="num">
                                      <p:cBhvr>
                                        <p:cTn id="27" dur="2000" fill="hold"/>
                                        <p:tgtEl>
                                          <p:spTgt spid="106"/>
                                        </p:tgtEl>
                                        <p:attrNameLst>
                                          <p:attrName>ppt_h</p:attrName>
                                        </p:attrNameLst>
                                      </p:cBhvr>
                                      <p:tavLst>
                                        <p:tav tm="0">
                                          <p:val>
                                            <p:fltVal val="0"/>
                                          </p:val>
                                        </p:tav>
                                        <p:tav tm="100000">
                                          <p:val>
                                            <p:strVal val="#ppt_h"/>
                                          </p:val>
                                        </p:tav>
                                      </p:tavLst>
                                    </p:anim>
                                    <p:anim calcmode="lin" valueType="num">
                                      <p:cBhvr>
                                        <p:cTn id="28" dur="2000" fill="hold"/>
                                        <p:tgtEl>
                                          <p:spTgt spid="106"/>
                                        </p:tgtEl>
                                        <p:attrNameLst>
                                          <p:attrName>style.rotation</p:attrName>
                                        </p:attrNameLst>
                                      </p:cBhvr>
                                      <p:tavLst>
                                        <p:tav tm="0">
                                          <p:val>
                                            <p:fltVal val="90"/>
                                          </p:val>
                                        </p:tav>
                                        <p:tav tm="100000">
                                          <p:val>
                                            <p:fltVal val="0"/>
                                          </p:val>
                                        </p:tav>
                                      </p:tavLst>
                                    </p:anim>
                                    <p:animEffect transition="in" filter="fade">
                                      <p:cBhvr>
                                        <p:cTn id="29" dur="2000"/>
                                        <p:tgtEl>
                                          <p:spTgt spid="106"/>
                                        </p:tgtEl>
                                      </p:cBhvr>
                                    </p:animEffect>
                                  </p:childTnLst>
                                </p:cTn>
                              </p:par>
                              <p:par>
                                <p:cTn id="30" presetID="31" presetClass="entr" presetSubtype="0" fill="hold" nodeType="withEffect">
                                  <p:stCondLst>
                                    <p:cond delay="0"/>
                                  </p:stCondLst>
                                  <p:iterate type="lt">
                                    <p:tmPct val="5000"/>
                                  </p:iterate>
                                  <p:childTnLst>
                                    <p:set>
                                      <p:cBhvr>
                                        <p:cTn id="31" dur="1" fill="hold">
                                          <p:stCondLst>
                                            <p:cond delay="0"/>
                                          </p:stCondLst>
                                        </p:cTn>
                                        <p:tgtEl>
                                          <p:spTgt spid="51"/>
                                        </p:tgtEl>
                                        <p:attrNameLst>
                                          <p:attrName>style.visibility</p:attrName>
                                        </p:attrNameLst>
                                      </p:cBhvr>
                                      <p:to>
                                        <p:strVal val="visible"/>
                                      </p:to>
                                    </p:set>
                                    <p:anim calcmode="lin" valueType="num">
                                      <p:cBhvr>
                                        <p:cTn id="32" dur="2000" fill="hold"/>
                                        <p:tgtEl>
                                          <p:spTgt spid="51"/>
                                        </p:tgtEl>
                                        <p:attrNameLst>
                                          <p:attrName>ppt_w</p:attrName>
                                        </p:attrNameLst>
                                      </p:cBhvr>
                                      <p:tavLst>
                                        <p:tav tm="0">
                                          <p:val>
                                            <p:fltVal val="0"/>
                                          </p:val>
                                        </p:tav>
                                        <p:tav tm="100000">
                                          <p:val>
                                            <p:strVal val="#ppt_w"/>
                                          </p:val>
                                        </p:tav>
                                      </p:tavLst>
                                    </p:anim>
                                    <p:anim calcmode="lin" valueType="num">
                                      <p:cBhvr>
                                        <p:cTn id="33" dur="2000" fill="hold"/>
                                        <p:tgtEl>
                                          <p:spTgt spid="51"/>
                                        </p:tgtEl>
                                        <p:attrNameLst>
                                          <p:attrName>ppt_h</p:attrName>
                                        </p:attrNameLst>
                                      </p:cBhvr>
                                      <p:tavLst>
                                        <p:tav tm="0">
                                          <p:val>
                                            <p:fltVal val="0"/>
                                          </p:val>
                                        </p:tav>
                                        <p:tav tm="100000">
                                          <p:val>
                                            <p:strVal val="#ppt_h"/>
                                          </p:val>
                                        </p:tav>
                                      </p:tavLst>
                                    </p:anim>
                                    <p:anim calcmode="lin" valueType="num">
                                      <p:cBhvr>
                                        <p:cTn id="34" dur="2000" fill="hold"/>
                                        <p:tgtEl>
                                          <p:spTgt spid="51"/>
                                        </p:tgtEl>
                                        <p:attrNameLst>
                                          <p:attrName>style.rotation</p:attrName>
                                        </p:attrNameLst>
                                      </p:cBhvr>
                                      <p:tavLst>
                                        <p:tav tm="0">
                                          <p:val>
                                            <p:fltVal val="90"/>
                                          </p:val>
                                        </p:tav>
                                        <p:tav tm="100000">
                                          <p:val>
                                            <p:fltVal val="0"/>
                                          </p:val>
                                        </p:tav>
                                      </p:tavLst>
                                    </p:anim>
                                    <p:animEffect transition="in" filter="fade">
                                      <p:cBhvr>
                                        <p:cTn id="35" dur="2000"/>
                                        <p:tgtEl>
                                          <p:spTgt spid="51"/>
                                        </p:tgtEl>
                                      </p:cBhvr>
                                    </p:animEffect>
                                  </p:childTnLst>
                                </p:cTn>
                              </p:par>
                              <p:par>
                                <p:cTn id="36" presetID="31" presetClass="entr" presetSubtype="0" fill="hold" nodeType="withEffect">
                                  <p:stCondLst>
                                    <p:cond delay="0"/>
                                  </p:stCondLst>
                                  <p:iterate type="lt">
                                    <p:tmPct val="5000"/>
                                  </p:iterate>
                                  <p:childTnLst>
                                    <p:set>
                                      <p:cBhvr>
                                        <p:cTn id="37" dur="1" fill="hold">
                                          <p:stCondLst>
                                            <p:cond delay="0"/>
                                          </p:stCondLst>
                                        </p:cTn>
                                        <p:tgtEl>
                                          <p:spTgt spid="116"/>
                                        </p:tgtEl>
                                        <p:attrNameLst>
                                          <p:attrName>style.visibility</p:attrName>
                                        </p:attrNameLst>
                                      </p:cBhvr>
                                      <p:to>
                                        <p:strVal val="visible"/>
                                      </p:to>
                                    </p:set>
                                    <p:anim calcmode="lin" valueType="num">
                                      <p:cBhvr>
                                        <p:cTn id="38" dur="2000" fill="hold"/>
                                        <p:tgtEl>
                                          <p:spTgt spid="116"/>
                                        </p:tgtEl>
                                        <p:attrNameLst>
                                          <p:attrName>ppt_w</p:attrName>
                                        </p:attrNameLst>
                                      </p:cBhvr>
                                      <p:tavLst>
                                        <p:tav tm="0">
                                          <p:val>
                                            <p:fltVal val="0"/>
                                          </p:val>
                                        </p:tav>
                                        <p:tav tm="100000">
                                          <p:val>
                                            <p:strVal val="#ppt_w"/>
                                          </p:val>
                                        </p:tav>
                                      </p:tavLst>
                                    </p:anim>
                                    <p:anim calcmode="lin" valueType="num">
                                      <p:cBhvr>
                                        <p:cTn id="39" dur="2000" fill="hold"/>
                                        <p:tgtEl>
                                          <p:spTgt spid="116"/>
                                        </p:tgtEl>
                                        <p:attrNameLst>
                                          <p:attrName>ppt_h</p:attrName>
                                        </p:attrNameLst>
                                      </p:cBhvr>
                                      <p:tavLst>
                                        <p:tav tm="0">
                                          <p:val>
                                            <p:fltVal val="0"/>
                                          </p:val>
                                        </p:tav>
                                        <p:tav tm="100000">
                                          <p:val>
                                            <p:strVal val="#ppt_h"/>
                                          </p:val>
                                        </p:tav>
                                      </p:tavLst>
                                    </p:anim>
                                    <p:anim calcmode="lin" valueType="num">
                                      <p:cBhvr>
                                        <p:cTn id="40" dur="2000" fill="hold"/>
                                        <p:tgtEl>
                                          <p:spTgt spid="116"/>
                                        </p:tgtEl>
                                        <p:attrNameLst>
                                          <p:attrName>style.rotation</p:attrName>
                                        </p:attrNameLst>
                                      </p:cBhvr>
                                      <p:tavLst>
                                        <p:tav tm="0">
                                          <p:val>
                                            <p:fltVal val="90"/>
                                          </p:val>
                                        </p:tav>
                                        <p:tav tm="100000">
                                          <p:val>
                                            <p:fltVal val="0"/>
                                          </p:val>
                                        </p:tav>
                                      </p:tavLst>
                                    </p:anim>
                                    <p:animEffect transition="in" filter="fade">
                                      <p:cBhvr>
                                        <p:cTn id="41" dur="2000"/>
                                        <p:tgtEl>
                                          <p:spTgt spid="116"/>
                                        </p:tgtEl>
                                      </p:cBhvr>
                                    </p:animEffect>
                                  </p:childTnLst>
                                </p:cTn>
                              </p:par>
                              <p:par>
                                <p:cTn id="42" presetID="31" presetClass="entr" presetSubtype="0" fill="hold" nodeType="withEffect">
                                  <p:stCondLst>
                                    <p:cond delay="0"/>
                                  </p:stCondLst>
                                  <p:iterate type="lt">
                                    <p:tmPct val="5000"/>
                                  </p:iterate>
                                  <p:childTnLst>
                                    <p:set>
                                      <p:cBhvr>
                                        <p:cTn id="43" dur="1" fill="hold">
                                          <p:stCondLst>
                                            <p:cond delay="0"/>
                                          </p:stCondLst>
                                        </p:cTn>
                                        <p:tgtEl>
                                          <p:spTgt spid="9"/>
                                        </p:tgtEl>
                                        <p:attrNameLst>
                                          <p:attrName>style.visibility</p:attrName>
                                        </p:attrNameLst>
                                      </p:cBhvr>
                                      <p:to>
                                        <p:strVal val="visible"/>
                                      </p:to>
                                    </p:set>
                                    <p:anim calcmode="lin" valueType="num">
                                      <p:cBhvr>
                                        <p:cTn id="44" dur="2000" fill="hold"/>
                                        <p:tgtEl>
                                          <p:spTgt spid="9"/>
                                        </p:tgtEl>
                                        <p:attrNameLst>
                                          <p:attrName>ppt_w</p:attrName>
                                        </p:attrNameLst>
                                      </p:cBhvr>
                                      <p:tavLst>
                                        <p:tav tm="0">
                                          <p:val>
                                            <p:fltVal val="0"/>
                                          </p:val>
                                        </p:tav>
                                        <p:tav tm="100000">
                                          <p:val>
                                            <p:strVal val="#ppt_w"/>
                                          </p:val>
                                        </p:tav>
                                      </p:tavLst>
                                    </p:anim>
                                    <p:anim calcmode="lin" valueType="num">
                                      <p:cBhvr>
                                        <p:cTn id="45" dur="2000" fill="hold"/>
                                        <p:tgtEl>
                                          <p:spTgt spid="9"/>
                                        </p:tgtEl>
                                        <p:attrNameLst>
                                          <p:attrName>ppt_h</p:attrName>
                                        </p:attrNameLst>
                                      </p:cBhvr>
                                      <p:tavLst>
                                        <p:tav tm="0">
                                          <p:val>
                                            <p:fltVal val="0"/>
                                          </p:val>
                                        </p:tav>
                                        <p:tav tm="100000">
                                          <p:val>
                                            <p:strVal val="#ppt_h"/>
                                          </p:val>
                                        </p:tav>
                                      </p:tavLst>
                                    </p:anim>
                                    <p:anim calcmode="lin" valueType="num">
                                      <p:cBhvr>
                                        <p:cTn id="46" dur="2000" fill="hold"/>
                                        <p:tgtEl>
                                          <p:spTgt spid="9"/>
                                        </p:tgtEl>
                                        <p:attrNameLst>
                                          <p:attrName>style.rotation</p:attrName>
                                        </p:attrNameLst>
                                      </p:cBhvr>
                                      <p:tavLst>
                                        <p:tav tm="0">
                                          <p:val>
                                            <p:fltVal val="90"/>
                                          </p:val>
                                        </p:tav>
                                        <p:tav tm="100000">
                                          <p:val>
                                            <p:fltVal val="0"/>
                                          </p:val>
                                        </p:tav>
                                      </p:tavLst>
                                    </p:anim>
                                    <p:animEffect transition="in" filter="fade">
                                      <p:cBhvr>
                                        <p:cTn id="47" dur="2000"/>
                                        <p:tgtEl>
                                          <p:spTgt spid="9"/>
                                        </p:tgtEl>
                                      </p:cBhvr>
                                    </p:animEffect>
                                  </p:childTnLst>
                                </p:cTn>
                              </p:par>
                              <p:par>
                                <p:cTn id="48" presetID="31" presetClass="entr" presetSubtype="0" fill="hold" nodeType="withEffect">
                                  <p:stCondLst>
                                    <p:cond delay="0"/>
                                  </p:stCondLst>
                                  <p:iterate type="lt">
                                    <p:tmPct val="5000"/>
                                  </p:iterate>
                                  <p:childTnLst>
                                    <p:set>
                                      <p:cBhvr>
                                        <p:cTn id="49" dur="1" fill="hold">
                                          <p:stCondLst>
                                            <p:cond delay="0"/>
                                          </p:stCondLst>
                                        </p:cTn>
                                        <p:tgtEl>
                                          <p:spTgt spid="96"/>
                                        </p:tgtEl>
                                        <p:attrNameLst>
                                          <p:attrName>style.visibility</p:attrName>
                                        </p:attrNameLst>
                                      </p:cBhvr>
                                      <p:to>
                                        <p:strVal val="visible"/>
                                      </p:to>
                                    </p:set>
                                    <p:anim calcmode="lin" valueType="num">
                                      <p:cBhvr>
                                        <p:cTn id="50" dur="2000" fill="hold"/>
                                        <p:tgtEl>
                                          <p:spTgt spid="96"/>
                                        </p:tgtEl>
                                        <p:attrNameLst>
                                          <p:attrName>ppt_w</p:attrName>
                                        </p:attrNameLst>
                                      </p:cBhvr>
                                      <p:tavLst>
                                        <p:tav tm="0">
                                          <p:val>
                                            <p:fltVal val="0"/>
                                          </p:val>
                                        </p:tav>
                                        <p:tav tm="100000">
                                          <p:val>
                                            <p:strVal val="#ppt_w"/>
                                          </p:val>
                                        </p:tav>
                                      </p:tavLst>
                                    </p:anim>
                                    <p:anim calcmode="lin" valueType="num">
                                      <p:cBhvr>
                                        <p:cTn id="51" dur="2000" fill="hold"/>
                                        <p:tgtEl>
                                          <p:spTgt spid="96"/>
                                        </p:tgtEl>
                                        <p:attrNameLst>
                                          <p:attrName>ppt_h</p:attrName>
                                        </p:attrNameLst>
                                      </p:cBhvr>
                                      <p:tavLst>
                                        <p:tav tm="0">
                                          <p:val>
                                            <p:fltVal val="0"/>
                                          </p:val>
                                        </p:tav>
                                        <p:tav tm="100000">
                                          <p:val>
                                            <p:strVal val="#ppt_h"/>
                                          </p:val>
                                        </p:tav>
                                      </p:tavLst>
                                    </p:anim>
                                    <p:anim calcmode="lin" valueType="num">
                                      <p:cBhvr>
                                        <p:cTn id="52" dur="2000" fill="hold"/>
                                        <p:tgtEl>
                                          <p:spTgt spid="96"/>
                                        </p:tgtEl>
                                        <p:attrNameLst>
                                          <p:attrName>style.rotation</p:attrName>
                                        </p:attrNameLst>
                                      </p:cBhvr>
                                      <p:tavLst>
                                        <p:tav tm="0">
                                          <p:val>
                                            <p:fltVal val="90"/>
                                          </p:val>
                                        </p:tav>
                                        <p:tav tm="100000">
                                          <p:val>
                                            <p:fltVal val="0"/>
                                          </p:val>
                                        </p:tav>
                                      </p:tavLst>
                                    </p:anim>
                                    <p:animEffect transition="in" filter="fade">
                                      <p:cBhvr>
                                        <p:cTn id="53" dur="2000"/>
                                        <p:tgtEl>
                                          <p:spTgt spid="96"/>
                                        </p:tgtEl>
                                      </p:cBhvr>
                                    </p:animEffect>
                                  </p:childTnLst>
                                </p:cTn>
                              </p:par>
                              <p:par>
                                <p:cTn id="54" presetID="31" presetClass="entr" presetSubtype="0" fill="hold" nodeType="withEffect">
                                  <p:stCondLst>
                                    <p:cond delay="0"/>
                                  </p:stCondLst>
                                  <p:iterate type="lt">
                                    <p:tmPct val="5000"/>
                                  </p:iterate>
                                  <p:childTnLst>
                                    <p:set>
                                      <p:cBhvr>
                                        <p:cTn id="55" dur="1" fill="hold">
                                          <p:stCondLst>
                                            <p:cond delay="0"/>
                                          </p:stCondLst>
                                        </p:cTn>
                                        <p:tgtEl>
                                          <p:spTgt spid="6"/>
                                        </p:tgtEl>
                                        <p:attrNameLst>
                                          <p:attrName>style.visibility</p:attrName>
                                        </p:attrNameLst>
                                      </p:cBhvr>
                                      <p:to>
                                        <p:strVal val="visible"/>
                                      </p:to>
                                    </p:set>
                                    <p:anim calcmode="lin" valueType="num">
                                      <p:cBhvr>
                                        <p:cTn id="56" dur="2000" fill="hold"/>
                                        <p:tgtEl>
                                          <p:spTgt spid="6"/>
                                        </p:tgtEl>
                                        <p:attrNameLst>
                                          <p:attrName>ppt_w</p:attrName>
                                        </p:attrNameLst>
                                      </p:cBhvr>
                                      <p:tavLst>
                                        <p:tav tm="0">
                                          <p:val>
                                            <p:fltVal val="0"/>
                                          </p:val>
                                        </p:tav>
                                        <p:tav tm="100000">
                                          <p:val>
                                            <p:strVal val="#ppt_w"/>
                                          </p:val>
                                        </p:tav>
                                      </p:tavLst>
                                    </p:anim>
                                    <p:anim calcmode="lin" valueType="num">
                                      <p:cBhvr>
                                        <p:cTn id="57" dur="2000" fill="hold"/>
                                        <p:tgtEl>
                                          <p:spTgt spid="6"/>
                                        </p:tgtEl>
                                        <p:attrNameLst>
                                          <p:attrName>ppt_h</p:attrName>
                                        </p:attrNameLst>
                                      </p:cBhvr>
                                      <p:tavLst>
                                        <p:tav tm="0">
                                          <p:val>
                                            <p:fltVal val="0"/>
                                          </p:val>
                                        </p:tav>
                                        <p:tav tm="100000">
                                          <p:val>
                                            <p:strVal val="#ppt_h"/>
                                          </p:val>
                                        </p:tav>
                                      </p:tavLst>
                                    </p:anim>
                                    <p:anim calcmode="lin" valueType="num">
                                      <p:cBhvr>
                                        <p:cTn id="58" dur="2000" fill="hold"/>
                                        <p:tgtEl>
                                          <p:spTgt spid="6"/>
                                        </p:tgtEl>
                                        <p:attrNameLst>
                                          <p:attrName>style.rotation</p:attrName>
                                        </p:attrNameLst>
                                      </p:cBhvr>
                                      <p:tavLst>
                                        <p:tav tm="0">
                                          <p:val>
                                            <p:fltVal val="90"/>
                                          </p:val>
                                        </p:tav>
                                        <p:tav tm="100000">
                                          <p:val>
                                            <p:fltVal val="0"/>
                                          </p:val>
                                        </p:tav>
                                      </p:tavLst>
                                    </p:anim>
                                    <p:animEffect transition="in" filter="fade">
                                      <p:cBhvr>
                                        <p:cTn id="59" dur="2000"/>
                                        <p:tgtEl>
                                          <p:spTgt spid="6"/>
                                        </p:tgtEl>
                                      </p:cBhvr>
                                    </p:animEffect>
                                  </p:childTnLst>
                                </p:cTn>
                              </p:par>
                              <p:par>
                                <p:cTn id="60" presetID="31" presetClass="entr" presetSubtype="0" fill="hold" nodeType="withEffect">
                                  <p:stCondLst>
                                    <p:cond delay="0"/>
                                  </p:stCondLst>
                                  <p:iterate type="lt">
                                    <p:tmPct val="5000"/>
                                  </p:iterate>
                                  <p:childTnLst>
                                    <p:set>
                                      <p:cBhvr>
                                        <p:cTn id="61" dur="1" fill="hold">
                                          <p:stCondLst>
                                            <p:cond delay="0"/>
                                          </p:stCondLst>
                                        </p:cTn>
                                        <p:tgtEl>
                                          <p:spTgt spid="101"/>
                                        </p:tgtEl>
                                        <p:attrNameLst>
                                          <p:attrName>style.visibility</p:attrName>
                                        </p:attrNameLst>
                                      </p:cBhvr>
                                      <p:to>
                                        <p:strVal val="visible"/>
                                      </p:to>
                                    </p:set>
                                    <p:anim calcmode="lin" valueType="num">
                                      <p:cBhvr>
                                        <p:cTn id="62" dur="2000" fill="hold"/>
                                        <p:tgtEl>
                                          <p:spTgt spid="101"/>
                                        </p:tgtEl>
                                        <p:attrNameLst>
                                          <p:attrName>ppt_w</p:attrName>
                                        </p:attrNameLst>
                                      </p:cBhvr>
                                      <p:tavLst>
                                        <p:tav tm="0">
                                          <p:val>
                                            <p:fltVal val="0"/>
                                          </p:val>
                                        </p:tav>
                                        <p:tav tm="100000">
                                          <p:val>
                                            <p:strVal val="#ppt_w"/>
                                          </p:val>
                                        </p:tav>
                                      </p:tavLst>
                                    </p:anim>
                                    <p:anim calcmode="lin" valueType="num">
                                      <p:cBhvr>
                                        <p:cTn id="63" dur="2000" fill="hold"/>
                                        <p:tgtEl>
                                          <p:spTgt spid="101"/>
                                        </p:tgtEl>
                                        <p:attrNameLst>
                                          <p:attrName>ppt_h</p:attrName>
                                        </p:attrNameLst>
                                      </p:cBhvr>
                                      <p:tavLst>
                                        <p:tav tm="0">
                                          <p:val>
                                            <p:fltVal val="0"/>
                                          </p:val>
                                        </p:tav>
                                        <p:tav tm="100000">
                                          <p:val>
                                            <p:strVal val="#ppt_h"/>
                                          </p:val>
                                        </p:tav>
                                      </p:tavLst>
                                    </p:anim>
                                    <p:anim calcmode="lin" valueType="num">
                                      <p:cBhvr>
                                        <p:cTn id="64" dur="2000" fill="hold"/>
                                        <p:tgtEl>
                                          <p:spTgt spid="101"/>
                                        </p:tgtEl>
                                        <p:attrNameLst>
                                          <p:attrName>style.rotation</p:attrName>
                                        </p:attrNameLst>
                                      </p:cBhvr>
                                      <p:tavLst>
                                        <p:tav tm="0">
                                          <p:val>
                                            <p:fltVal val="90"/>
                                          </p:val>
                                        </p:tav>
                                        <p:tav tm="100000">
                                          <p:val>
                                            <p:fltVal val="0"/>
                                          </p:val>
                                        </p:tav>
                                      </p:tavLst>
                                    </p:anim>
                                    <p:animEffect transition="in" filter="fade">
                                      <p:cBhvr>
                                        <p:cTn id="65" dur="2000"/>
                                        <p:tgtEl>
                                          <p:spTgt spid="101"/>
                                        </p:tgtEl>
                                      </p:cBhvr>
                                    </p:animEffect>
                                  </p:childTnLst>
                                </p:cTn>
                              </p:par>
                              <p:par>
                                <p:cTn id="66" presetID="31" presetClass="entr" presetSubtype="0" fill="hold" nodeType="withEffect">
                                  <p:stCondLst>
                                    <p:cond delay="0"/>
                                  </p:stCondLst>
                                  <p:iterate type="lt">
                                    <p:tmPct val="5000"/>
                                  </p:iterate>
                                  <p:childTnLst>
                                    <p:set>
                                      <p:cBhvr>
                                        <p:cTn id="67" dur="1" fill="hold">
                                          <p:stCondLst>
                                            <p:cond delay="0"/>
                                          </p:stCondLst>
                                        </p:cTn>
                                        <p:tgtEl>
                                          <p:spTgt spid="2"/>
                                        </p:tgtEl>
                                        <p:attrNameLst>
                                          <p:attrName>style.visibility</p:attrName>
                                        </p:attrNameLst>
                                      </p:cBhvr>
                                      <p:to>
                                        <p:strVal val="visible"/>
                                      </p:to>
                                    </p:set>
                                    <p:anim calcmode="lin" valueType="num">
                                      <p:cBhvr>
                                        <p:cTn id="68" dur="2000" fill="hold"/>
                                        <p:tgtEl>
                                          <p:spTgt spid="2"/>
                                        </p:tgtEl>
                                        <p:attrNameLst>
                                          <p:attrName>ppt_w</p:attrName>
                                        </p:attrNameLst>
                                      </p:cBhvr>
                                      <p:tavLst>
                                        <p:tav tm="0">
                                          <p:val>
                                            <p:fltVal val="0"/>
                                          </p:val>
                                        </p:tav>
                                        <p:tav tm="100000">
                                          <p:val>
                                            <p:strVal val="#ppt_w"/>
                                          </p:val>
                                        </p:tav>
                                      </p:tavLst>
                                    </p:anim>
                                    <p:anim calcmode="lin" valueType="num">
                                      <p:cBhvr>
                                        <p:cTn id="69" dur="2000" fill="hold"/>
                                        <p:tgtEl>
                                          <p:spTgt spid="2"/>
                                        </p:tgtEl>
                                        <p:attrNameLst>
                                          <p:attrName>ppt_h</p:attrName>
                                        </p:attrNameLst>
                                      </p:cBhvr>
                                      <p:tavLst>
                                        <p:tav tm="0">
                                          <p:val>
                                            <p:fltVal val="0"/>
                                          </p:val>
                                        </p:tav>
                                        <p:tav tm="100000">
                                          <p:val>
                                            <p:strVal val="#ppt_h"/>
                                          </p:val>
                                        </p:tav>
                                      </p:tavLst>
                                    </p:anim>
                                    <p:anim calcmode="lin" valueType="num">
                                      <p:cBhvr>
                                        <p:cTn id="70" dur="2000" fill="hold"/>
                                        <p:tgtEl>
                                          <p:spTgt spid="2"/>
                                        </p:tgtEl>
                                        <p:attrNameLst>
                                          <p:attrName>style.rotation</p:attrName>
                                        </p:attrNameLst>
                                      </p:cBhvr>
                                      <p:tavLst>
                                        <p:tav tm="0">
                                          <p:val>
                                            <p:fltVal val="90"/>
                                          </p:val>
                                        </p:tav>
                                        <p:tav tm="100000">
                                          <p:val>
                                            <p:fltVal val="0"/>
                                          </p:val>
                                        </p:tav>
                                      </p:tavLst>
                                    </p:anim>
                                    <p:animEffect transition="in" filter="fade">
                                      <p:cBhvr>
                                        <p:cTn id="71" dur="2000"/>
                                        <p:tgtEl>
                                          <p:spTgt spid="2"/>
                                        </p:tgtEl>
                                      </p:cBhvr>
                                    </p:animEffect>
                                  </p:childTnLst>
                                </p:cTn>
                              </p:par>
                              <p:par>
                                <p:cTn id="72" presetID="31" presetClass="entr" presetSubtype="0" fill="hold" nodeType="withEffect">
                                  <p:stCondLst>
                                    <p:cond delay="0"/>
                                  </p:stCondLst>
                                  <p:iterate type="lt">
                                    <p:tmPct val="5000"/>
                                  </p:iterate>
                                  <p:childTnLst>
                                    <p:set>
                                      <p:cBhvr>
                                        <p:cTn id="73" dur="1" fill="hold">
                                          <p:stCondLst>
                                            <p:cond delay="0"/>
                                          </p:stCondLst>
                                        </p:cTn>
                                        <p:tgtEl>
                                          <p:spTgt spid="13"/>
                                        </p:tgtEl>
                                        <p:attrNameLst>
                                          <p:attrName>style.visibility</p:attrName>
                                        </p:attrNameLst>
                                      </p:cBhvr>
                                      <p:to>
                                        <p:strVal val="visible"/>
                                      </p:to>
                                    </p:set>
                                    <p:anim calcmode="lin" valueType="num">
                                      <p:cBhvr>
                                        <p:cTn id="74" dur="2000" fill="hold"/>
                                        <p:tgtEl>
                                          <p:spTgt spid="13"/>
                                        </p:tgtEl>
                                        <p:attrNameLst>
                                          <p:attrName>ppt_w</p:attrName>
                                        </p:attrNameLst>
                                      </p:cBhvr>
                                      <p:tavLst>
                                        <p:tav tm="0">
                                          <p:val>
                                            <p:fltVal val="0"/>
                                          </p:val>
                                        </p:tav>
                                        <p:tav tm="100000">
                                          <p:val>
                                            <p:strVal val="#ppt_w"/>
                                          </p:val>
                                        </p:tav>
                                      </p:tavLst>
                                    </p:anim>
                                    <p:anim calcmode="lin" valueType="num">
                                      <p:cBhvr>
                                        <p:cTn id="75" dur="2000" fill="hold"/>
                                        <p:tgtEl>
                                          <p:spTgt spid="13"/>
                                        </p:tgtEl>
                                        <p:attrNameLst>
                                          <p:attrName>ppt_h</p:attrName>
                                        </p:attrNameLst>
                                      </p:cBhvr>
                                      <p:tavLst>
                                        <p:tav tm="0">
                                          <p:val>
                                            <p:fltVal val="0"/>
                                          </p:val>
                                        </p:tav>
                                        <p:tav tm="100000">
                                          <p:val>
                                            <p:strVal val="#ppt_h"/>
                                          </p:val>
                                        </p:tav>
                                      </p:tavLst>
                                    </p:anim>
                                    <p:anim calcmode="lin" valueType="num">
                                      <p:cBhvr>
                                        <p:cTn id="76" dur="2000" fill="hold"/>
                                        <p:tgtEl>
                                          <p:spTgt spid="13"/>
                                        </p:tgtEl>
                                        <p:attrNameLst>
                                          <p:attrName>style.rotation</p:attrName>
                                        </p:attrNameLst>
                                      </p:cBhvr>
                                      <p:tavLst>
                                        <p:tav tm="0">
                                          <p:val>
                                            <p:fltVal val="90"/>
                                          </p:val>
                                        </p:tav>
                                        <p:tav tm="100000">
                                          <p:val>
                                            <p:fltVal val="0"/>
                                          </p:val>
                                        </p:tav>
                                      </p:tavLst>
                                    </p:anim>
                                    <p:animEffect transition="in" filter="fade">
                                      <p:cBhvr>
                                        <p:cTn id="77" dur="2000"/>
                                        <p:tgtEl>
                                          <p:spTgt spid="13"/>
                                        </p:tgtEl>
                                      </p:cBhvr>
                                    </p:animEffect>
                                  </p:childTnLst>
                                </p:cTn>
                              </p:par>
                              <p:par>
                                <p:cTn id="78" presetID="31" presetClass="entr" presetSubtype="0" fill="hold" nodeType="withEffect">
                                  <p:stCondLst>
                                    <p:cond delay="0"/>
                                  </p:stCondLst>
                                  <p:iterate type="lt">
                                    <p:tmPct val="5000"/>
                                  </p:iterate>
                                  <p:childTnLst>
                                    <p:set>
                                      <p:cBhvr>
                                        <p:cTn id="79" dur="1" fill="hold">
                                          <p:stCondLst>
                                            <p:cond delay="0"/>
                                          </p:stCondLst>
                                        </p:cTn>
                                        <p:tgtEl>
                                          <p:spTgt spid="16"/>
                                        </p:tgtEl>
                                        <p:attrNameLst>
                                          <p:attrName>style.visibility</p:attrName>
                                        </p:attrNameLst>
                                      </p:cBhvr>
                                      <p:to>
                                        <p:strVal val="visible"/>
                                      </p:to>
                                    </p:set>
                                    <p:anim calcmode="lin" valueType="num">
                                      <p:cBhvr>
                                        <p:cTn id="80" dur="2000" fill="hold"/>
                                        <p:tgtEl>
                                          <p:spTgt spid="16"/>
                                        </p:tgtEl>
                                        <p:attrNameLst>
                                          <p:attrName>ppt_w</p:attrName>
                                        </p:attrNameLst>
                                      </p:cBhvr>
                                      <p:tavLst>
                                        <p:tav tm="0">
                                          <p:val>
                                            <p:fltVal val="0"/>
                                          </p:val>
                                        </p:tav>
                                        <p:tav tm="100000">
                                          <p:val>
                                            <p:strVal val="#ppt_w"/>
                                          </p:val>
                                        </p:tav>
                                      </p:tavLst>
                                    </p:anim>
                                    <p:anim calcmode="lin" valueType="num">
                                      <p:cBhvr>
                                        <p:cTn id="81" dur="2000" fill="hold"/>
                                        <p:tgtEl>
                                          <p:spTgt spid="16"/>
                                        </p:tgtEl>
                                        <p:attrNameLst>
                                          <p:attrName>ppt_h</p:attrName>
                                        </p:attrNameLst>
                                      </p:cBhvr>
                                      <p:tavLst>
                                        <p:tav tm="0">
                                          <p:val>
                                            <p:fltVal val="0"/>
                                          </p:val>
                                        </p:tav>
                                        <p:tav tm="100000">
                                          <p:val>
                                            <p:strVal val="#ppt_h"/>
                                          </p:val>
                                        </p:tav>
                                      </p:tavLst>
                                    </p:anim>
                                    <p:anim calcmode="lin" valueType="num">
                                      <p:cBhvr>
                                        <p:cTn id="82" dur="2000" fill="hold"/>
                                        <p:tgtEl>
                                          <p:spTgt spid="16"/>
                                        </p:tgtEl>
                                        <p:attrNameLst>
                                          <p:attrName>style.rotation</p:attrName>
                                        </p:attrNameLst>
                                      </p:cBhvr>
                                      <p:tavLst>
                                        <p:tav tm="0">
                                          <p:val>
                                            <p:fltVal val="90"/>
                                          </p:val>
                                        </p:tav>
                                        <p:tav tm="100000">
                                          <p:val>
                                            <p:fltVal val="0"/>
                                          </p:val>
                                        </p:tav>
                                      </p:tavLst>
                                    </p:anim>
                                    <p:animEffect transition="in" filter="fade">
                                      <p:cBhvr>
                                        <p:cTn id="83" dur="2000"/>
                                        <p:tgtEl>
                                          <p:spTgt spid="16"/>
                                        </p:tgtEl>
                                      </p:cBhvr>
                                    </p:animEffect>
                                  </p:childTnLst>
                                </p:cTn>
                              </p:par>
                              <p:par>
                                <p:cTn id="84" presetID="31" presetClass="entr" presetSubtype="0" fill="hold" nodeType="withEffect">
                                  <p:stCondLst>
                                    <p:cond delay="0"/>
                                  </p:stCondLst>
                                  <p:iterate type="lt">
                                    <p:tmPct val="5000"/>
                                  </p:iterate>
                                  <p:childTnLst>
                                    <p:set>
                                      <p:cBhvr>
                                        <p:cTn id="85" dur="1" fill="hold">
                                          <p:stCondLst>
                                            <p:cond delay="0"/>
                                          </p:stCondLst>
                                        </p:cTn>
                                        <p:tgtEl>
                                          <p:spTgt spid="111"/>
                                        </p:tgtEl>
                                        <p:attrNameLst>
                                          <p:attrName>style.visibility</p:attrName>
                                        </p:attrNameLst>
                                      </p:cBhvr>
                                      <p:to>
                                        <p:strVal val="visible"/>
                                      </p:to>
                                    </p:set>
                                    <p:anim calcmode="lin" valueType="num">
                                      <p:cBhvr>
                                        <p:cTn id="86" dur="2000" fill="hold"/>
                                        <p:tgtEl>
                                          <p:spTgt spid="111"/>
                                        </p:tgtEl>
                                        <p:attrNameLst>
                                          <p:attrName>ppt_w</p:attrName>
                                        </p:attrNameLst>
                                      </p:cBhvr>
                                      <p:tavLst>
                                        <p:tav tm="0">
                                          <p:val>
                                            <p:fltVal val="0"/>
                                          </p:val>
                                        </p:tav>
                                        <p:tav tm="100000">
                                          <p:val>
                                            <p:strVal val="#ppt_w"/>
                                          </p:val>
                                        </p:tav>
                                      </p:tavLst>
                                    </p:anim>
                                    <p:anim calcmode="lin" valueType="num">
                                      <p:cBhvr>
                                        <p:cTn id="87" dur="2000" fill="hold"/>
                                        <p:tgtEl>
                                          <p:spTgt spid="111"/>
                                        </p:tgtEl>
                                        <p:attrNameLst>
                                          <p:attrName>ppt_h</p:attrName>
                                        </p:attrNameLst>
                                      </p:cBhvr>
                                      <p:tavLst>
                                        <p:tav tm="0">
                                          <p:val>
                                            <p:fltVal val="0"/>
                                          </p:val>
                                        </p:tav>
                                        <p:tav tm="100000">
                                          <p:val>
                                            <p:strVal val="#ppt_h"/>
                                          </p:val>
                                        </p:tav>
                                      </p:tavLst>
                                    </p:anim>
                                    <p:anim calcmode="lin" valueType="num">
                                      <p:cBhvr>
                                        <p:cTn id="88" dur="2000" fill="hold"/>
                                        <p:tgtEl>
                                          <p:spTgt spid="111"/>
                                        </p:tgtEl>
                                        <p:attrNameLst>
                                          <p:attrName>style.rotation</p:attrName>
                                        </p:attrNameLst>
                                      </p:cBhvr>
                                      <p:tavLst>
                                        <p:tav tm="0">
                                          <p:val>
                                            <p:fltVal val="90"/>
                                          </p:val>
                                        </p:tav>
                                        <p:tav tm="100000">
                                          <p:val>
                                            <p:fltVal val="0"/>
                                          </p:val>
                                        </p:tav>
                                      </p:tavLst>
                                    </p:anim>
                                    <p:animEffect transition="in" filter="fade">
                                      <p:cBhvr>
                                        <p:cTn id="89" dur="2000"/>
                                        <p:tgtEl>
                                          <p:spTgt spid="111"/>
                                        </p:tgtEl>
                                      </p:cBhvr>
                                    </p:animEffect>
                                  </p:childTnLst>
                                </p:cTn>
                              </p:par>
                            </p:childTnLst>
                          </p:cTn>
                        </p:par>
                        <p:par>
                          <p:cTn id="90" fill="hold" nodeType="afterGroup">
                            <p:stCondLst>
                              <p:cond delay="4000"/>
                            </p:stCondLst>
                            <p:childTnLst>
                              <p:par>
                                <p:cTn id="91" presetID="45" presetClass="entr" presetSubtype="0" fill="hold" grpId="0" nodeType="afterEffect">
                                  <p:stCondLst>
                                    <p:cond delay="0"/>
                                  </p:stCondLst>
                                  <p:iterate type="lt">
                                    <p:tmPct val="18000"/>
                                  </p:iterate>
                                  <p:childTnLst>
                                    <p:set>
                                      <p:cBhvr>
                                        <p:cTn id="92" dur="1" fill="hold">
                                          <p:stCondLst>
                                            <p:cond delay="0"/>
                                          </p:stCondLst>
                                        </p:cTn>
                                        <p:tgtEl>
                                          <p:spTgt spid="968770"/>
                                        </p:tgtEl>
                                        <p:attrNameLst>
                                          <p:attrName>style.visibility</p:attrName>
                                        </p:attrNameLst>
                                      </p:cBhvr>
                                      <p:to>
                                        <p:strVal val="visible"/>
                                      </p:to>
                                    </p:set>
                                    <p:animEffect transition="in" filter="fade">
                                      <p:cBhvr>
                                        <p:cTn id="93" dur="750"/>
                                        <p:tgtEl>
                                          <p:spTgt spid="968770"/>
                                        </p:tgtEl>
                                      </p:cBhvr>
                                    </p:animEffect>
                                    <p:anim calcmode="lin" valueType="num">
                                      <p:cBhvr>
                                        <p:cTn id="94" dur="750" fill="hold"/>
                                        <p:tgtEl>
                                          <p:spTgt spid="968770"/>
                                        </p:tgtEl>
                                        <p:attrNameLst>
                                          <p:attrName>ppt_w</p:attrName>
                                        </p:attrNameLst>
                                      </p:cBhvr>
                                      <p:tavLst>
                                        <p:tav tm="0" fmla="#ppt_w*sin(2.5*pi*$)">
                                          <p:val>
                                            <p:fltVal val="0"/>
                                          </p:val>
                                        </p:tav>
                                        <p:tav tm="100000">
                                          <p:val>
                                            <p:fltVal val="1"/>
                                          </p:val>
                                        </p:tav>
                                      </p:tavLst>
                                    </p:anim>
                                    <p:anim calcmode="lin" valueType="num">
                                      <p:cBhvr>
                                        <p:cTn id="95" dur="750" fill="hold"/>
                                        <p:tgtEl>
                                          <p:spTgt spid="968770"/>
                                        </p:tgtEl>
                                        <p:attrNameLst>
                                          <p:attrName>ppt_h</p:attrName>
                                        </p:attrNameLst>
                                      </p:cBhvr>
                                      <p:tavLst>
                                        <p:tav tm="0">
                                          <p:val>
                                            <p:strVal val="#ppt_h"/>
                                          </p:val>
                                        </p:tav>
                                        <p:tav tm="100000">
                                          <p:val>
                                            <p:strVal val="#ppt_h"/>
                                          </p:val>
                                        </p:tav>
                                      </p:tavLst>
                                    </p:anim>
                                  </p:childTnLst>
                                </p:cTn>
                              </p:par>
                            </p:childTnLst>
                          </p:cTn>
                        </p:par>
                        <p:par>
                          <p:cTn id="96" fill="hold" nodeType="afterGroup">
                            <p:stCondLst>
                              <p:cond delay="5155"/>
                            </p:stCondLst>
                            <p:childTnLst>
                              <p:par>
                                <p:cTn id="97" presetID="15" presetClass="entr" presetSubtype="0" fill="hold" nodeType="afterEffect">
                                  <p:stCondLst>
                                    <p:cond delay="0"/>
                                  </p:stCondLst>
                                  <p:childTnLst>
                                    <p:set>
                                      <p:cBhvr>
                                        <p:cTn id="98" dur="1" fill="hold">
                                          <p:stCondLst>
                                            <p:cond delay="0"/>
                                          </p:stCondLst>
                                        </p:cTn>
                                        <p:tgtEl>
                                          <p:spTgt spid="968771"/>
                                        </p:tgtEl>
                                        <p:attrNameLst>
                                          <p:attrName>style.visibility</p:attrName>
                                        </p:attrNameLst>
                                      </p:cBhvr>
                                      <p:to>
                                        <p:strVal val="visible"/>
                                      </p:to>
                                    </p:set>
                                    <p:anim calcmode="lin" valueType="num">
                                      <p:cBhvr>
                                        <p:cTn id="99" dur="2000" fill="hold"/>
                                        <p:tgtEl>
                                          <p:spTgt spid="968771"/>
                                        </p:tgtEl>
                                        <p:attrNameLst>
                                          <p:attrName>ppt_w</p:attrName>
                                        </p:attrNameLst>
                                      </p:cBhvr>
                                      <p:tavLst>
                                        <p:tav tm="0">
                                          <p:val>
                                            <p:fltVal val="0"/>
                                          </p:val>
                                        </p:tav>
                                        <p:tav tm="100000">
                                          <p:val>
                                            <p:strVal val="#ppt_w"/>
                                          </p:val>
                                        </p:tav>
                                      </p:tavLst>
                                    </p:anim>
                                    <p:anim calcmode="lin" valueType="num">
                                      <p:cBhvr>
                                        <p:cTn id="100" dur="2000" fill="hold"/>
                                        <p:tgtEl>
                                          <p:spTgt spid="968771"/>
                                        </p:tgtEl>
                                        <p:attrNameLst>
                                          <p:attrName>ppt_h</p:attrName>
                                        </p:attrNameLst>
                                      </p:cBhvr>
                                      <p:tavLst>
                                        <p:tav tm="0">
                                          <p:val>
                                            <p:fltVal val="0"/>
                                          </p:val>
                                        </p:tav>
                                        <p:tav tm="100000">
                                          <p:val>
                                            <p:strVal val="#ppt_h"/>
                                          </p:val>
                                        </p:tav>
                                      </p:tavLst>
                                    </p:anim>
                                    <p:anim calcmode="lin" valueType="num">
                                      <p:cBhvr>
                                        <p:cTn id="101" dur="2000" fill="hold"/>
                                        <p:tgtEl>
                                          <p:spTgt spid="968771"/>
                                        </p:tgtEl>
                                        <p:attrNameLst>
                                          <p:attrName>ppt_x</p:attrName>
                                        </p:attrNameLst>
                                      </p:cBhvr>
                                      <p:tavLst>
                                        <p:tav tm="0" fmla="#ppt_x+(cos(-2*pi*(1-$))*-#ppt_x-sin(-2*pi*(1-$))*(1-#ppt_y))*(1-$)">
                                          <p:val>
                                            <p:fltVal val="0"/>
                                          </p:val>
                                        </p:tav>
                                        <p:tav tm="100000">
                                          <p:val>
                                            <p:fltVal val="1"/>
                                          </p:val>
                                        </p:tav>
                                      </p:tavLst>
                                    </p:anim>
                                    <p:anim calcmode="lin" valueType="num">
                                      <p:cBhvr>
                                        <p:cTn id="102" dur="2000" fill="hold"/>
                                        <p:tgtEl>
                                          <p:spTgt spid="968771"/>
                                        </p:tgtEl>
                                        <p:attrNameLst>
                                          <p:attrName>ppt_y</p:attrName>
                                        </p:attrNameLst>
                                      </p:cBhvr>
                                      <p:tavLst>
                                        <p:tav tm="0" fmla="#ppt_y+(sin(-2*pi*(1-$))*-#ppt_x+cos(-2*pi*(1-$))*(1-#ppt_y))*(1-$)">
                                          <p:val>
                                            <p:fltVal val="0"/>
                                          </p:val>
                                        </p:tav>
                                        <p:tav tm="100000">
                                          <p:val>
                                            <p:fltVal val="1"/>
                                          </p:val>
                                        </p:tav>
                                      </p:tavLst>
                                    </p:anim>
                                  </p:childTnLst>
                                </p:cTn>
                              </p:par>
                            </p:childTnLst>
                          </p:cTn>
                        </p:par>
                        <p:par>
                          <p:cTn id="103" fill="hold" nodeType="afterGroup">
                            <p:stCondLst>
                              <p:cond delay="7155"/>
                            </p:stCondLst>
                            <p:childTnLst>
                              <p:par>
                                <p:cTn id="104" presetID="22" presetClass="entr" presetSubtype="8" fill="hold" grpId="0" nodeType="afterEffect">
                                  <p:stCondLst>
                                    <p:cond delay="0"/>
                                  </p:stCondLst>
                                  <p:childTnLst>
                                    <p:set>
                                      <p:cBhvr>
                                        <p:cTn id="105" dur="1" fill="hold">
                                          <p:stCondLst>
                                            <p:cond delay="0"/>
                                          </p:stCondLst>
                                        </p:cTn>
                                        <p:tgtEl>
                                          <p:spTgt spid="968774"/>
                                        </p:tgtEl>
                                        <p:attrNameLst>
                                          <p:attrName>style.visibility</p:attrName>
                                        </p:attrNameLst>
                                      </p:cBhvr>
                                      <p:to>
                                        <p:strVal val="visible"/>
                                      </p:to>
                                    </p:set>
                                    <p:animEffect transition="in" filter="wipe(left)">
                                      <p:cBhvr>
                                        <p:cTn id="106" dur="3000"/>
                                        <p:tgtEl>
                                          <p:spTgt spid="9687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8709" grpId="0"/>
      <p:bldP spid="968770" grpId="0"/>
      <p:bldP spid="968774"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5092" name="矩形 14"/>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025" y="-26590"/>
            <a:ext cx="5884198"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91" name="组合 90"/>
          <p:cNvGrpSpPr>
            <a:grpSpLocks/>
          </p:cNvGrpSpPr>
          <p:nvPr/>
        </p:nvGrpSpPr>
        <p:grpSpPr bwMode="auto">
          <a:xfrm>
            <a:off x="160585" y="71835"/>
            <a:ext cx="466725" cy="468313"/>
            <a:chOff x="1192404" y="608225"/>
            <a:chExt cx="1755828" cy="1759616"/>
          </a:xfrm>
        </p:grpSpPr>
        <p:grpSp>
          <p:nvGrpSpPr>
            <p:cNvPr id="985096" name="组合 79"/>
            <p:cNvGrpSpPr>
              <a:grpSpLocks/>
            </p:cNvGrpSpPr>
            <p:nvPr/>
          </p:nvGrpSpPr>
          <p:grpSpPr bwMode="auto">
            <a:xfrm>
              <a:off x="1192404" y="608225"/>
              <a:ext cx="1755828" cy="1759616"/>
              <a:chOff x="6379729" y="2488774"/>
              <a:chExt cx="2513016" cy="2513016"/>
            </a:xfrm>
          </p:grpSpPr>
          <p:sp>
            <p:nvSpPr>
              <p:cNvPr id="94"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5" name="任意多边形 83"/>
              <p:cNvGrpSpPr>
                <a:grpSpLocks/>
              </p:cNvGrpSpPr>
              <p:nvPr/>
            </p:nvGrpSpPr>
            <p:grpSpPr bwMode="auto">
              <a:xfrm>
                <a:off x="6397313" y="2490687"/>
                <a:ext cx="2505748" cy="2500354"/>
                <a:chOff x="1883664" y="1987296"/>
                <a:chExt cx="1322832" cy="1322832"/>
              </a:xfrm>
            </p:grpSpPr>
            <p:pic>
              <p:nvPicPr>
                <p:cNvPr id="985099" name="任意多边形 83"/>
                <p:cNvPicPr>
                  <a:picLocks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98510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93"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4" name="TextBox 64"/>
          <p:cNvSpPr txBox="1">
            <a:spLocks noChangeArrowheads="1"/>
          </p:cNvSpPr>
          <p:nvPr/>
        </p:nvSpPr>
        <p:spPr bwMode="auto">
          <a:xfrm>
            <a:off x="626566" y="27385"/>
            <a:ext cx="481684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其它运算符重载</a:t>
            </a:r>
          </a:p>
        </p:txBody>
      </p:sp>
      <p:sp>
        <p:nvSpPr>
          <p:cNvPr id="75" name="Rectangle 3"/>
          <p:cNvSpPr txBox="1">
            <a:spLocks noChangeArrowheads="1"/>
          </p:cNvSpPr>
          <p:nvPr/>
        </p:nvSpPr>
        <p:spPr bwMode="auto">
          <a:xfrm>
            <a:off x="154530" y="908261"/>
            <a:ext cx="11921309" cy="540185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150000"/>
              </a:lnSpc>
              <a:spcBef>
                <a:spcPts val="0"/>
              </a:spcBef>
              <a:defRPr/>
            </a:pPr>
            <a:r>
              <a:rPr lang="en-US" altLang="zh-CN" sz="2801" b="0" kern="0" dirty="0">
                <a:latin typeface="楷体" panose="02010609060101010101" pitchFamily="49" charset="-122"/>
                <a:ea typeface="楷体" panose="02010609060101010101" pitchFamily="49" charset="-122"/>
              </a:rPr>
              <a:t>1</a:t>
            </a:r>
            <a:r>
              <a:rPr lang="zh-CN" altLang="en-US" sz="2801" b="0" kern="0" dirty="0">
                <a:latin typeface="楷体" panose="02010609060101010101" pitchFamily="49" charset="-122"/>
                <a:ea typeface="楷体" panose="02010609060101010101" pitchFamily="49" charset="-122"/>
              </a:rPr>
              <a:t>）对于任何函数参数，如果仅需要从参数中读而不改变它，缺省地应当按</a:t>
            </a:r>
            <a:r>
              <a:rPr lang="en-US" altLang="zh-CN" sz="2801" b="0" kern="0" dirty="0" err="1">
                <a:latin typeface="楷体" panose="02010609060101010101" pitchFamily="49" charset="-122"/>
                <a:ea typeface="楷体" panose="02010609060101010101" pitchFamily="49" charset="-122"/>
              </a:rPr>
              <a:t>const</a:t>
            </a:r>
            <a:r>
              <a:rPr lang="zh-CN" altLang="en-US" sz="2801" b="0" kern="0" dirty="0">
                <a:latin typeface="楷体" panose="02010609060101010101" pitchFamily="49" charset="-122"/>
                <a:ea typeface="楷体" panose="02010609060101010101" pitchFamily="49" charset="-122"/>
              </a:rPr>
              <a:t>引用来传递它。普通算术运算符（像</a:t>
            </a:r>
            <a:r>
              <a:rPr lang="en-US" altLang="zh-CN" sz="2801" b="0" kern="0" dirty="0">
                <a:latin typeface="楷体" panose="02010609060101010101" pitchFamily="49" charset="-122"/>
                <a:ea typeface="楷体" panose="02010609060101010101" pitchFamily="49" charset="-122"/>
              </a:rPr>
              <a:t>+</a:t>
            </a:r>
            <a:r>
              <a:rPr lang="zh-CN" altLang="en-US" sz="2801" b="0" kern="0" dirty="0">
                <a:latin typeface="楷体" panose="02010609060101010101" pitchFamily="49" charset="-122"/>
                <a:ea typeface="楷体" panose="02010609060101010101" pitchFamily="49" charset="-122"/>
              </a:rPr>
              <a:t>和</a:t>
            </a:r>
            <a:r>
              <a:rPr lang="en-US" altLang="zh-CN" sz="2801" b="0" kern="0" dirty="0">
                <a:latin typeface="楷体" panose="02010609060101010101" pitchFamily="49" charset="-122"/>
                <a:ea typeface="楷体" panose="02010609060101010101" pitchFamily="49" charset="-122"/>
              </a:rPr>
              <a:t>-</a:t>
            </a:r>
            <a:r>
              <a:rPr lang="zh-CN" altLang="en-US" sz="2801" b="0" kern="0" dirty="0">
                <a:latin typeface="楷体" panose="02010609060101010101" pitchFamily="49" charset="-122"/>
                <a:ea typeface="楷体" panose="02010609060101010101" pitchFamily="49" charset="-122"/>
              </a:rPr>
              <a:t>号等）和布尔运算符不会改变参数，所以以</a:t>
            </a:r>
            <a:r>
              <a:rPr lang="en-US" altLang="zh-CN" sz="2801" b="0" kern="0" dirty="0" err="1">
                <a:latin typeface="楷体" panose="02010609060101010101" pitchFamily="49" charset="-122"/>
                <a:ea typeface="楷体" panose="02010609060101010101" pitchFamily="49" charset="-122"/>
              </a:rPr>
              <a:t>const</a:t>
            </a:r>
            <a:r>
              <a:rPr lang="zh-CN" altLang="en-US" sz="2801" b="0" kern="0" dirty="0">
                <a:latin typeface="楷体" panose="02010609060101010101" pitchFamily="49" charset="-122"/>
                <a:ea typeface="楷体" panose="02010609060101010101" pitchFamily="49" charset="-122"/>
              </a:rPr>
              <a:t>引用传递是使用的主要方式。当函数是一个类成员的时候，就转换为</a:t>
            </a:r>
            <a:r>
              <a:rPr lang="en-US" altLang="zh-CN" sz="2801" b="0" kern="0" dirty="0" err="1">
                <a:latin typeface="楷体" panose="02010609060101010101" pitchFamily="49" charset="-122"/>
                <a:ea typeface="楷体" panose="02010609060101010101" pitchFamily="49" charset="-122"/>
              </a:rPr>
              <a:t>const</a:t>
            </a:r>
            <a:r>
              <a:rPr lang="zh-CN" altLang="en-US" sz="2801" b="0" kern="0" dirty="0">
                <a:latin typeface="楷体" panose="02010609060101010101" pitchFamily="49" charset="-122"/>
                <a:ea typeface="楷体" panose="02010609060101010101" pitchFamily="49" charset="-122"/>
              </a:rPr>
              <a:t>成员函数。只是对于会改变左侧参数的赋值运算符（像</a:t>
            </a:r>
            <a:r>
              <a:rPr lang="en-US" altLang="zh-CN" sz="2801" b="0" kern="0" dirty="0">
                <a:latin typeface="楷体" panose="02010609060101010101" pitchFamily="49" charset="-122"/>
                <a:ea typeface="楷体" panose="02010609060101010101" pitchFamily="49" charset="-122"/>
              </a:rPr>
              <a:t>+ =</a:t>
            </a:r>
            <a:r>
              <a:rPr lang="zh-CN" altLang="en-US" sz="2801" b="0" kern="0" dirty="0">
                <a:latin typeface="楷体" panose="02010609060101010101" pitchFamily="49" charset="-122"/>
                <a:ea typeface="楷体" panose="02010609060101010101" pitchFamily="49" charset="-122"/>
              </a:rPr>
              <a:t>）和运算符‘</a:t>
            </a:r>
            <a:r>
              <a:rPr lang="en-US" altLang="zh-CN" sz="2801" b="0" kern="0" dirty="0">
                <a:latin typeface="楷体" panose="02010609060101010101" pitchFamily="49" charset="-122"/>
                <a:ea typeface="楷体" panose="02010609060101010101" pitchFamily="49" charset="-122"/>
              </a:rPr>
              <a:t>=’</a:t>
            </a:r>
            <a:r>
              <a:rPr lang="zh-CN" altLang="en-US" sz="2801" b="0" kern="0" dirty="0">
                <a:latin typeface="楷体" panose="02010609060101010101" pitchFamily="49" charset="-122"/>
                <a:ea typeface="楷体" panose="02010609060101010101" pitchFamily="49" charset="-122"/>
              </a:rPr>
              <a:t>，左侧参数才不是常量</a:t>
            </a:r>
            <a:r>
              <a:rPr lang="en-US" altLang="zh-CN" sz="2801" b="0" kern="0" dirty="0">
                <a:latin typeface="楷体" panose="02010609060101010101" pitchFamily="49" charset="-122"/>
                <a:ea typeface="楷体" panose="02010609060101010101" pitchFamily="49" charset="-122"/>
              </a:rPr>
              <a:t>( constant )</a:t>
            </a:r>
            <a:r>
              <a:rPr lang="zh-CN" altLang="en-US" sz="2801" b="0" kern="0" dirty="0">
                <a:latin typeface="楷体" panose="02010609060101010101" pitchFamily="49" charset="-122"/>
                <a:ea typeface="楷体" panose="02010609060101010101" pitchFamily="49" charset="-122"/>
              </a:rPr>
              <a:t>，但因为参数将被改变，所以参数仍然按地址传递。</a:t>
            </a:r>
          </a:p>
          <a:p>
            <a:pPr>
              <a:lnSpc>
                <a:spcPct val="150000"/>
              </a:lnSpc>
              <a:spcBef>
                <a:spcPts val="0"/>
              </a:spcBef>
              <a:defRPr/>
            </a:pPr>
            <a:r>
              <a:rPr lang="en-US" altLang="zh-CN" sz="2801" b="0" kern="0" dirty="0">
                <a:latin typeface="楷体" panose="02010609060101010101" pitchFamily="49" charset="-122"/>
                <a:ea typeface="楷体" panose="02010609060101010101" pitchFamily="49" charset="-122"/>
              </a:rPr>
              <a:t>2</a:t>
            </a:r>
            <a:r>
              <a:rPr lang="zh-CN" altLang="en-US" sz="2801" b="0" kern="0" dirty="0">
                <a:latin typeface="楷体" panose="02010609060101010101" pitchFamily="49" charset="-122"/>
                <a:ea typeface="楷体" panose="02010609060101010101" pitchFamily="49" charset="-122"/>
              </a:rPr>
              <a:t>）应该选择的返回值取决于运算符所期望的类型。如果运算符的效果是产生一个新值，将需要产生一个作为返回值的新对象。</a:t>
            </a:r>
          </a:p>
        </p:txBody>
      </p:sp>
    </p:spTree>
    <p:extLst>
      <p:ext uri="{BB962C8B-B14F-4D97-AF65-F5344CB8AC3E}">
        <p14:creationId xmlns:p14="http://schemas.microsoft.com/office/powerpoint/2010/main" val="2086607061"/>
      </p:ext>
    </p:extLst>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ppt_w</p:attrName>
                                        </p:attrNameLst>
                                      </p:cBhvr>
                                      <p:tavLst>
                                        <p:tav tm="0" fmla="#ppt_w*sin(2.5*pi*$)">
                                          <p:val>
                                            <p:fltVal val="0"/>
                                          </p:val>
                                        </p:tav>
                                        <p:tav tm="100000">
                                          <p:val>
                                            <p:fltVal val="1"/>
                                          </p:val>
                                        </p:tav>
                                      </p:tavLst>
                                    </p:anim>
                                    <p:anim calcmode="lin" valueType="num">
                                      <p:cBhvr>
                                        <p:cTn id="9" dur="1000" fill="hold"/>
                                        <p:tgtEl>
                                          <p:spTgt spid="4"/>
                                        </p:tgtEl>
                                        <p:attrNameLst>
                                          <p:attrName>ppt_h</p:attrName>
                                        </p:attrNameLst>
                                      </p:cBhvr>
                                      <p:tavLst>
                                        <p:tav tm="0">
                                          <p:val>
                                            <p:strVal val="#ppt_h"/>
                                          </p:val>
                                        </p:tav>
                                        <p:tav tm="100000">
                                          <p:val>
                                            <p:strVal val="#ppt_h"/>
                                          </p:val>
                                        </p:tav>
                                      </p:tavLst>
                                    </p:anim>
                                  </p:childTnLst>
                                </p:cTn>
                              </p:par>
                            </p:childTnLst>
                          </p:cTn>
                        </p:par>
                        <p:par>
                          <p:cTn id="10" fill="hold" nodeType="afterGroup">
                            <p:stCondLst>
                              <p:cond delay="1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4"/>
                                        </p:tgtEl>
                                      </p:cBhvr>
                                    </p:animEffect>
                                    <p:animScale>
                                      <p:cBhvr>
                                        <p:cTn id="13"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bwMode="auto">
          <a:xfrm>
            <a:off x="154530" y="909514"/>
            <a:ext cx="11737304" cy="522999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en-US" altLang="zh-CN" sz="2801" b="0" kern="0" dirty="0">
                <a:latin typeface="楷体" panose="02010609060101010101" pitchFamily="49" charset="-122"/>
                <a:ea typeface="楷体" panose="02010609060101010101" pitchFamily="49" charset="-122"/>
              </a:rPr>
              <a:t>1</a:t>
            </a:r>
            <a:r>
              <a:rPr lang="zh-CN" altLang="en-US" sz="2801" b="0" kern="0" dirty="0">
                <a:latin typeface="楷体" panose="02010609060101010101" pitchFamily="49" charset="-122"/>
                <a:ea typeface="楷体" panose="02010609060101010101" pitchFamily="49" charset="-122"/>
              </a:rPr>
              <a:t>）对于任何函数参数，如果仅需要从参数中读而不改变它，缺省地应当按</a:t>
            </a:r>
            <a:r>
              <a:rPr lang="en-US" altLang="zh-CN" sz="2801" b="0" kern="0" dirty="0" err="1">
                <a:solidFill>
                  <a:srgbClr val="FF0000"/>
                </a:solidFill>
                <a:latin typeface="楷体" panose="02010609060101010101" pitchFamily="49" charset="-122"/>
                <a:ea typeface="楷体" panose="02010609060101010101" pitchFamily="49" charset="-122"/>
              </a:rPr>
              <a:t>const</a:t>
            </a:r>
            <a:r>
              <a:rPr lang="zh-CN" altLang="en-US" sz="2801" b="0" kern="0" dirty="0">
                <a:solidFill>
                  <a:srgbClr val="FF0000"/>
                </a:solidFill>
                <a:latin typeface="楷体" panose="02010609060101010101" pitchFamily="49" charset="-122"/>
                <a:ea typeface="楷体" panose="02010609060101010101" pitchFamily="49" charset="-122"/>
              </a:rPr>
              <a:t>引用</a:t>
            </a:r>
            <a:r>
              <a:rPr lang="zh-CN" altLang="en-US" sz="2801" b="0" kern="0" dirty="0">
                <a:latin typeface="楷体" panose="02010609060101010101" pitchFamily="49" charset="-122"/>
                <a:ea typeface="楷体" panose="02010609060101010101" pitchFamily="49" charset="-122"/>
              </a:rPr>
              <a:t>来传递它。普通算术运算符（像</a:t>
            </a:r>
            <a:r>
              <a:rPr lang="en-US" altLang="zh-CN" sz="2801" b="0" kern="0" dirty="0">
                <a:latin typeface="楷体" panose="02010609060101010101" pitchFamily="49" charset="-122"/>
                <a:ea typeface="楷体" panose="02010609060101010101" pitchFamily="49" charset="-122"/>
              </a:rPr>
              <a:t>+</a:t>
            </a:r>
            <a:r>
              <a:rPr lang="zh-CN" altLang="en-US" sz="2801" b="0" kern="0" dirty="0">
                <a:latin typeface="楷体" panose="02010609060101010101" pitchFamily="49" charset="-122"/>
                <a:ea typeface="楷体" panose="02010609060101010101" pitchFamily="49" charset="-122"/>
              </a:rPr>
              <a:t>和</a:t>
            </a:r>
            <a:r>
              <a:rPr lang="en-US" altLang="zh-CN" sz="2801" b="0" kern="0" dirty="0">
                <a:latin typeface="楷体" panose="02010609060101010101" pitchFamily="49" charset="-122"/>
                <a:ea typeface="楷体" panose="02010609060101010101" pitchFamily="49" charset="-122"/>
              </a:rPr>
              <a:t>-</a:t>
            </a:r>
            <a:r>
              <a:rPr lang="zh-CN" altLang="en-US" sz="2801" b="0" kern="0" dirty="0">
                <a:latin typeface="楷体" panose="02010609060101010101" pitchFamily="49" charset="-122"/>
                <a:ea typeface="楷体" panose="02010609060101010101" pitchFamily="49" charset="-122"/>
              </a:rPr>
              <a:t>号等）和布尔运算符不会改变参数，所以以</a:t>
            </a:r>
            <a:r>
              <a:rPr lang="en-US" altLang="zh-CN" sz="2801" b="0" kern="0" dirty="0" err="1">
                <a:latin typeface="楷体" panose="02010609060101010101" pitchFamily="49" charset="-122"/>
                <a:ea typeface="楷体" panose="02010609060101010101" pitchFamily="49" charset="-122"/>
              </a:rPr>
              <a:t>const</a:t>
            </a:r>
            <a:r>
              <a:rPr lang="zh-CN" altLang="en-US" sz="2801" b="0" kern="0" dirty="0">
                <a:latin typeface="楷体" panose="02010609060101010101" pitchFamily="49" charset="-122"/>
                <a:ea typeface="楷体" panose="02010609060101010101" pitchFamily="49" charset="-122"/>
              </a:rPr>
              <a:t>引用传递是使用的主要方式。当函数是一个类成员的时候，就转换为</a:t>
            </a:r>
            <a:r>
              <a:rPr lang="en-US" altLang="zh-CN" sz="2801" b="0" kern="0" dirty="0" err="1">
                <a:latin typeface="楷体" panose="02010609060101010101" pitchFamily="49" charset="-122"/>
                <a:ea typeface="楷体" panose="02010609060101010101" pitchFamily="49" charset="-122"/>
              </a:rPr>
              <a:t>const</a:t>
            </a:r>
            <a:r>
              <a:rPr lang="zh-CN" altLang="en-US" sz="2801" b="0" kern="0" dirty="0">
                <a:latin typeface="楷体" panose="02010609060101010101" pitchFamily="49" charset="-122"/>
                <a:ea typeface="楷体" panose="02010609060101010101" pitchFamily="49" charset="-122"/>
              </a:rPr>
              <a:t>成员函数。只是对于会改变左侧参数的赋值运算符（像</a:t>
            </a:r>
            <a:r>
              <a:rPr lang="en-US" altLang="zh-CN" sz="2801" b="0" kern="0" dirty="0">
                <a:latin typeface="楷体" panose="02010609060101010101" pitchFamily="49" charset="-122"/>
                <a:ea typeface="楷体" panose="02010609060101010101" pitchFamily="49" charset="-122"/>
              </a:rPr>
              <a:t>+ =</a:t>
            </a:r>
            <a:r>
              <a:rPr lang="zh-CN" altLang="en-US" sz="2801" b="0" kern="0" dirty="0">
                <a:latin typeface="楷体" panose="02010609060101010101" pitchFamily="49" charset="-122"/>
                <a:ea typeface="楷体" panose="02010609060101010101" pitchFamily="49" charset="-122"/>
              </a:rPr>
              <a:t>）和运算符‘</a:t>
            </a:r>
            <a:r>
              <a:rPr lang="en-US" altLang="zh-CN" sz="2801" b="0" kern="0" dirty="0">
                <a:latin typeface="楷体" panose="02010609060101010101" pitchFamily="49" charset="-122"/>
                <a:ea typeface="楷体" panose="02010609060101010101" pitchFamily="49" charset="-122"/>
              </a:rPr>
              <a:t>=’</a:t>
            </a:r>
            <a:r>
              <a:rPr lang="zh-CN" altLang="en-US" sz="2801" b="0" kern="0" dirty="0">
                <a:latin typeface="楷体" panose="02010609060101010101" pitchFamily="49" charset="-122"/>
                <a:ea typeface="楷体" panose="02010609060101010101" pitchFamily="49" charset="-122"/>
              </a:rPr>
              <a:t>，左侧参数才不是常量</a:t>
            </a:r>
            <a:r>
              <a:rPr lang="en-US" altLang="zh-CN" sz="2801" b="0" kern="0" dirty="0">
                <a:latin typeface="楷体" panose="02010609060101010101" pitchFamily="49" charset="-122"/>
                <a:ea typeface="楷体" panose="02010609060101010101" pitchFamily="49" charset="-122"/>
              </a:rPr>
              <a:t>( constant )</a:t>
            </a:r>
            <a:r>
              <a:rPr lang="zh-CN" altLang="en-US" sz="2801" b="0" kern="0" dirty="0">
                <a:latin typeface="楷体" panose="02010609060101010101" pitchFamily="49" charset="-122"/>
                <a:ea typeface="楷体" panose="02010609060101010101" pitchFamily="49" charset="-122"/>
              </a:rPr>
              <a:t>，但因为参数将被改变，所以参数仍然按地址传递。</a:t>
            </a:r>
          </a:p>
          <a:p>
            <a:pPr marL="0">
              <a:lnSpc>
                <a:spcPct val="150000"/>
              </a:lnSpc>
              <a:spcBef>
                <a:spcPts val="0"/>
              </a:spcBef>
              <a:defRPr/>
            </a:pPr>
            <a:r>
              <a:rPr lang="en-US" altLang="zh-CN" sz="2801" b="0" kern="0" dirty="0">
                <a:latin typeface="楷体" panose="02010609060101010101" pitchFamily="49" charset="-122"/>
                <a:ea typeface="楷体" panose="02010609060101010101" pitchFamily="49" charset="-122"/>
              </a:rPr>
              <a:t>2</a:t>
            </a:r>
            <a:r>
              <a:rPr lang="zh-CN" altLang="en-US" sz="2801" b="0" kern="0" dirty="0">
                <a:latin typeface="楷体" panose="02010609060101010101" pitchFamily="49" charset="-122"/>
                <a:ea typeface="楷体" panose="02010609060101010101" pitchFamily="49" charset="-122"/>
              </a:rPr>
              <a:t>）应该选择的</a:t>
            </a:r>
            <a:r>
              <a:rPr lang="zh-CN" altLang="en-US" sz="2801" b="0" kern="0" dirty="0">
                <a:solidFill>
                  <a:srgbClr val="FF0000"/>
                </a:solidFill>
                <a:latin typeface="楷体" panose="02010609060101010101" pitchFamily="49" charset="-122"/>
                <a:ea typeface="楷体" panose="02010609060101010101" pitchFamily="49" charset="-122"/>
              </a:rPr>
              <a:t>返回值取决于运算符所期望的类型</a:t>
            </a:r>
            <a:r>
              <a:rPr lang="zh-CN" altLang="en-US" sz="2801" b="0" kern="0" dirty="0">
                <a:latin typeface="楷体" panose="02010609060101010101" pitchFamily="49" charset="-122"/>
                <a:ea typeface="楷体" panose="02010609060101010101" pitchFamily="49" charset="-122"/>
              </a:rPr>
              <a:t>。如果运算符的效果是产生一个新值，将需要产生一个作为返回值的新对象。</a:t>
            </a:r>
          </a:p>
        </p:txBody>
      </p:sp>
      <p:pic>
        <p:nvPicPr>
          <p:cNvPr id="5"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5884198"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6" name="组合 5"/>
          <p:cNvGrpSpPr>
            <a:grpSpLocks/>
          </p:cNvGrpSpPr>
          <p:nvPr/>
        </p:nvGrpSpPr>
        <p:grpSpPr bwMode="auto">
          <a:xfrm>
            <a:off x="160585" y="71835"/>
            <a:ext cx="466725" cy="468313"/>
            <a:chOff x="1192404" y="608225"/>
            <a:chExt cx="1755828" cy="1759616"/>
          </a:xfrm>
        </p:grpSpPr>
        <p:grpSp>
          <p:nvGrpSpPr>
            <p:cNvPr id="7" name="组合 79"/>
            <p:cNvGrpSpPr>
              <a:grpSpLocks/>
            </p:cNvGrpSpPr>
            <p:nvPr/>
          </p:nvGrpSpPr>
          <p:grpSpPr bwMode="auto">
            <a:xfrm>
              <a:off x="1192404" y="608225"/>
              <a:ext cx="1755828" cy="1759616"/>
              <a:chOff x="6379729" y="2488774"/>
              <a:chExt cx="2513016" cy="2513016"/>
            </a:xfrm>
          </p:grpSpPr>
          <p:sp>
            <p:nvSpPr>
              <p:cNvPr id="9"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0" name="任意多边形 83"/>
              <p:cNvGrpSpPr>
                <a:grpSpLocks/>
              </p:cNvGrpSpPr>
              <p:nvPr/>
            </p:nvGrpSpPr>
            <p:grpSpPr bwMode="auto">
              <a:xfrm>
                <a:off x="6397313" y="2490687"/>
                <a:ext cx="2505748" cy="2500354"/>
                <a:chOff x="1883664" y="1987296"/>
                <a:chExt cx="1322832" cy="1322832"/>
              </a:xfrm>
            </p:grpSpPr>
            <p:pic>
              <p:nvPicPr>
                <p:cNvPr id="11"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8"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3" name="TextBox 64"/>
          <p:cNvSpPr txBox="1">
            <a:spLocks noChangeArrowheads="1"/>
          </p:cNvSpPr>
          <p:nvPr/>
        </p:nvSpPr>
        <p:spPr bwMode="auto">
          <a:xfrm>
            <a:off x="626566" y="27385"/>
            <a:ext cx="481684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其它运算符重载</a:t>
            </a:r>
          </a:p>
        </p:txBody>
      </p:sp>
    </p:spTree>
    <p:extLst>
      <p:ext uri="{BB962C8B-B14F-4D97-AF65-F5344CB8AC3E}">
        <p14:creationId xmlns:p14="http://schemas.microsoft.com/office/powerpoint/2010/main" val="177302284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ppt_w</p:attrName>
                                        </p:attrNameLst>
                                      </p:cBhvr>
                                      <p:tavLst>
                                        <p:tav tm="0" fmla="#ppt_w*sin(2.5*pi*$)">
                                          <p:val>
                                            <p:fltVal val="0"/>
                                          </p:val>
                                        </p:tav>
                                        <p:tav tm="100000">
                                          <p:val>
                                            <p:fltVal val="1"/>
                                          </p:val>
                                        </p:tav>
                                      </p:tavLst>
                                    </p:anim>
                                    <p:anim calcmode="lin" valueType="num">
                                      <p:cBhvr>
                                        <p:cTn id="9" dur="1000" fill="hold"/>
                                        <p:tgtEl>
                                          <p:spTgt spid="13"/>
                                        </p:tgtEl>
                                        <p:attrNameLst>
                                          <p:attrName>ppt_h</p:attrName>
                                        </p:attrNameLst>
                                      </p:cBhvr>
                                      <p:tavLst>
                                        <p:tav tm="0">
                                          <p:val>
                                            <p:strVal val="#ppt_h"/>
                                          </p:val>
                                        </p:tav>
                                        <p:tav tm="100000">
                                          <p:val>
                                            <p:strVal val="#ppt_h"/>
                                          </p:val>
                                        </p:tav>
                                      </p:tavLst>
                                    </p:anim>
                                  </p:childTnLst>
                                </p:cTn>
                              </p:par>
                            </p:childTnLst>
                          </p:cTn>
                        </p:par>
                        <p:par>
                          <p:cTn id="10" fill="hold">
                            <p:stCondLst>
                              <p:cond delay="1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3"/>
                                        </p:tgtEl>
                                      </p:cBhvr>
                                    </p:animEffect>
                                    <p:animScale>
                                      <p:cBhvr>
                                        <p:cTn id="13" dur="250" autoRev="1" fill="hold"/>
                                        <p:tgtEl>
                                          <p:spTgt spid="1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subTitle" idx="1"/>
          </p:nvPr>
        </p:nvSpPr>
        <p:spPr>
          <a:xfrm>
            <a:off x="338535" y="1917626"/>
            <a:ext cx="11737304" cy="4608510"/>
          </a:xfrm>
          <a:noFill/>
        </p:spPr>
        <p:txBody>
          <a:bodyPr/>
          <a:lstStyle/>
          <a:p>
            <a:pPr marL="450849" indent="-457200" algn="l">
              <a:buFont typeface="Wingdings" panose="05000000000000000000" pitchFamily="2" charset="2"/>
              <a:buChar char="l"/>
            </a:pPr>
            <a:r>
              <a:rPr lang="zh-CN" altLang="en-US" sz="2800" b="0" dirty="0" smtClean="0">
                <a:latin typeface="华文楷体" panose="02010600040101010101" pitchFamily="2" charset="-122"/>
                <a:ea typeface="华文楷体" panose="02010600040101010101" pitchFamily="2" charset="-122"/>
              </a:rPr>
              <a:t>结果无疑是正确的，但调用方式不直观、太烦琐，使人感到很不方便。能否也和整数的加法运算一样，直接用加号“+”来实现复数运算呢？如</a:t>
            </a:r>
          </a:p>
          <a:p>
            <a:pPr indent="-6351" algn="l"/>
            <a:r>
              <a:rPr lang="en-US" altLang="zh-CN" sz="2800" b="0" dirty="0" smtClean="0">
                <a:latin typeface="华文楷体" panose="02010600040101010101" pitchFamily="2" charset="-122"/>
                <a:ea typeface="华文楷体" panose="02010600040101010101" pitchFamily="2" charset="-122"/>
              </a:rPr>
              <a:t>		</a:t>
            </a:r>
            <a:r>
              <a:rPr lang="en-US" altLang="zh-CN" sz="2800" b="0" dirty="0" smtClean="0">
                <a:solidFill>
                  <a:schemeClr val="bg2"/>
                </a:solidFill>
                <a:latin typeface="华文楷体" panose="02010600040101010101" pitchFamily="2" charset="-122"/>
                <a:ea typeface="华文楷体" panose="02010600040101010101" pitchFamily="2" charset="-122"/>
              </a:rPr>
              <a:t>c3=c1+c2;</a:t>
            </a:r>
          </a:p>
          <a:p>
            <a:pPr marL="450849" indent="-457200" algn="l">
              <a:buFont typeface="Wingdings" panose="05000000000000000000" pitchFamily="2" charset="2"/>
              <a:buChar char="l"/>
            </a:pPr>
            <a:r>
              <a:rPr lang="zh-CN" altLang="en-US" sz="2800" b="0" dirty="0" smtClean="0">
                <a:latin typeface="华文楷体" panose="02010600040101010101" pitchFamily="2" charset="-122"/>
                <a:ea typeface="华文楷体" panose="02010600040101010101" pitchFamily="2" charset="-122"/>
              </a:rPr>
              <a:t>编译系统就会自动完成</a:t>
            </a:r>
            <a:r>
              <a:rPr lang="en-US" altLang="zh-CN" sz="2800" b="0" dirty="0" smtClean="0">
                <a:latin typeface="华文楷体" panose="02010600040101010101" pitchFamily="2" charset="-122"/>
                <a:ea typeface="华文楷体" panose="02010600040101010101" pitchFamily="2" charset="-122"/>
              </a:rPr>
              <a:t>c1</a:t>
            </a:r>
            <a:r>
              <a:rPr lang="zh-CN" altLang="en-US" sz="2800" b="0" dirty="0" smtClean="0">
                <a:latin typeface="华文楷体" panose="02010600040101010101" pitchFamily="2" charset="-122"/>
                <a:ea typeface="华文楷体" panose="02010600040101010101" pitchFamily="2" charset="-122"/>
              </a:rPr>
              <a:t>和</a:t>
            </a:r>
            <a:r>
              <a:rPr lang="en-US" altLang="zh-CN" sz="2800" b="0" dirty="0" smtClean="0">
                <a:latin typeface="华文楷体" panose="02010600040101010101" pitchFamily="2" charset="-122"/>
                <a:ea typeface="华文楷体" panose="02010600040101010101" pitchFamily="2" charset="-122"/>
              </a:rPr>
              <a:t>c2</a:t>
            </a:r>
            <a:r>
              <a:rPr lang="zh-CN" altLang="en-US" sz="2800" b="0" dirty="0" smtClean="0">
                <a:latin typeface="华文楷体" panose="02010600040101010101" pitchFamily="2" charset="-122"/>
                <a:ea typeface="华文楷体" panose="02010600040101010101" pitchFamily="2" charset="-122"/>
              </a:rPr>
              <a:t>两个复数相加的运算。如果能做到，就为对象的运算提供了很大的方便。这就需要对运算符“+”进行重载。</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6262737"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554538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 </a:t>
            </a:r>
            <a:r>
              <a:rPr lang="zh-CN" altLang="en-US" sz="3000" dirty="0" smtClean="0">
                <a:solidFill>
                  <a:schemeClr val="bg1"/>
                </a:solidFill>
                <a:latin typeface="Rockwell" pitchFamily="18" charset="0"/>
                <a:ea typeface="微软雅黑" pitchFamily="34" charset="-122"/>
              </a:rPr>
              <a:t>运算符重载</a:t>
            </a:r>
            <a:endParaRPr lang="zh-CN" altLang="en-US"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388115546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0" y="1097216"/>
            <a:ext cx="12198350" cy="576237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en-US" altLang="zh-CN" sz="2400" b="0" kern="0" dirty="0">
                <a:latin typeface="楷体" panose="02010609060101010101" pitchFamily="49" charset="-122"/>
                <a:ea typeface="楷体" panose="02010609060101010101" pitchFamily="49" charset="-122"/>
              </a:rPr>
              <a:t>3) </a:t>
            </a:r>
            <a:r>
              <a:rPr lang="zh-CN" altLang="en-US" sz="2400" b="0" kern="0" dirty="0">
                <a:solidFill>
                  <a:srgbClr val="FF0000"/>
                </a:solidFill>
                <a:latin typeface="楷体" panose="02010609060101010101" pitchFamily="49" charset="-122"/>
                <a:ea typeface="楷体" panose="02010609060101010101" pitchFamily="49" charset="-122"/>
              </a:rPr>
              <a:t>所有赋值运算符改变左值</a:t>
            </a:r>
            <a:r>
              <a:rPr lang="zh-CN" altLang="en-US" sz="2400" b="0" kern="0" dirty="0">
                <a:latin typeface="楷体" panose="02010609060101010101" pitchFamily="49" charset="-122"/>
                <a:ea typeface="楷体" panose="02010609060101010101" pitchFamily="49" charset="-122"/>
              </a:rPr>
              <a:t>。为了使得赋值结果用于链式表达式（像</a:t>
            </a:r>
            <a:r>
              <a:rPr lang="en-US" altLang="zh-CN" sz="2400" b="0" kern="0" dirty="0">
                <a:latin typeface="楷体" panose="02010609060101010101" pitchFamily="49" charset="-122"/>
                <a:ea typeface="楷体" panose="02010609060101010101" pitchFamily="49" charset="-122"/>
              </a:rPr>
              <a:t>A = B = C</a:t>
            </a:r>
            <a:r>
              <a:rPr lang="zh-CN" altLang="en-US" sz="2400" b="0" kern="0" dirty="0">
                <a:latin typeface="楷体" panose="02010609060101010101" pitchFamily="49" charset="-122"/>
                <a:ea typeface="楷体" panose="02010609060101010101" pitchFamily="49" charset="-122"/>
              </a:rPr>
              <a:t>），应该能够返回一个刚刚改变了的左值的引用。但这个引用应该是</a:t>
            </a:r>
            <a:r>
              <a:rPr lang="en-US" altLang="zh-CN" sz="2400" b="0" kern="0" dirty="0" err="1">
                <a:latin typeface="楷体" panose="02010609060101010101" pitchFamily="49" charset="-122"/>
                <a:ea typeface="楷体" panose="02010609060101010101" pitchFamily="49" charset="-122"/>
              </a:rPr>
              <a:t>const</a:t>
            </a:r>
            <a:r>
              <a:rPr lang="zh-CN" altLang="en-US" sz="2400" b="0" kern="0" dirty="0">
                <a:latin typeface="楷体" panose="02010609060101010101" pitchFamily="49" charset="-122"/>
                <a:ea typeface="楷体" panose="02010609060101010101" pitchFamily="49" charset="-122"/>
              </a:rPr>
              <a:t>还是</a:t>
            </a:r>
            <a:r>
              <a:rPr lang="en-US" altLang="zh-CN" sz="2400" b="0" kern="0" dirty="0" err="1">
                <a:latin typeface="楷体" panose="02010609060101010101" pitchFamily="49" charset="-122"/>
                <a:ea typeface="楷体" panose="02010609060101010101" pitchFamily="49" charset="-122"/>
              </a:rPr>
              <a:t>nonconst</a:t>
            </a:r>
            <a:r>
              <a:rPr lang="zh-CN" altLang="en-US" sz="2400" b="0" kern="0" dirty="0">
                <a:latin typeface="楷体" panose="02010609060101010101" pitchFamily="49" charset="-122"/>
                <a:ea typeface="楷体" panose="02010609060101010101" pitchFamily="49" charset="-122"/>
              </a:rPr>
              <a:t>呢？虽然我们是从左向右读表达式</a:t>
            </a:r>
            <a:r>
              <a:rPr lang="en-US" altLang="zh-CN" sz="2400" b="0" kern="0" dirty="0">
                <a:latin typeface="楷体" panose="02010609060101010101" pitchFamily="49" charset="-122"/>
                <a:ea typeface="楷体" panose="02010609060101010101" pitchFamily="49" charset="-122"/>
              </a:rPr>
              <a:t>A = B = C</a:t>
            </a:r>
            <a:r>
              <a:rPr lang="zh-CN" altLang="en-US" sz="2400" b="0" kern="0" dirty="0">
                <a:latin typeface="楷体" panose="02010609060101010101" pitchFamily="49" charset="-122"/>
                <a:ea typeface="楷体" panose="02010609060101010101" pitchFamily="49" charset="-122"/>
              </a:rPr>
              <a:t>，但编译器是从右向左分析这个表达式，所以并非一定要返回一个</a:t>
            </a:r>
            <a:r>
              <a:rPr lang="en-US" altLang="zh-CN" sz="2400" b="0" kern="0" dirty="0" err="1">
                <a:latin typeface="楷体" panose="02010609060101010101" pitchFamily="49" charset="-122"/>
                <a:ea typeface="楷体" panose="02010609060101010101" pitchFamily="49" charset="-122"/>
              </a:rPr>
              <a:t>nonconst</a:t>
            </a:r>
            <a:r>
              <a:rPr lang="zh-CN" altLang="en-US" sz="2400" b="0" kern="0" dirty="0">
                <a:latin typeface="楷体" panose="02010609060101010101" pitchFamily="49" charset="-122"/>
                <a:ea typeface="楷体" panose="02010609060101010101" pitchFamily="49" charset="-122"/>
              </a:rPr>
              <a:t>值来支持链式赋值。然而人们有时希望能够对刚刚赋值的对象进行运算，例如</a:t>
            </a:r>
            <a:r>
              <a:rPr lang="en-US" altLang="zh-CN" sz="2400" b="0" kern="0" dirty="0">
                <a:latin typeface="楷体" panose="02010609060101010101" pitchFamily="49" charset="-122"/>
                <a:ea typeface="楷体" panose="02010609060101010101" pitchFamily="49" charset="-122"/>
              </a:rPr>
              <a:t>(A = B). foo( )</a:t>
            </a:r>
            <a:r>
              <a:rPr lang="zh-CN" altLang="en-US" sz="2400" b="0" kern="0" dirty="0">
                <a:latin typeface="楷体" panose="02010609060101010101" pitchFamily="49" charset="-122"/>
                <a:ea typeface="楷体" panose="02010609060101010101" pitchFamily="49" charset="-122"/>
              </a:rPr>
              <a:t>，这是</a:t>
            </a:r>
            <a:r>
              <a:rPr lang="en-US" altLang="zh-CN" sz="2400" b="0" kern="0" dirty="0">
                <a:latin typeface="楷体" panose="02010609060101010101" pitchFamily="49" charset="-122"/>
                <a:ea typeface="楷体" panose="02010609060101010101" pitchFamily="49" charset="-122"/>
              </a:rPr>
              <a:t>B</a:t>
            </a:r>
            <a:r>
              <a:rPr lang="zh-CN" altLang="en-US" sz="2400" b="0" kern="0" dirty="0">
                <a:latin typeface="楷体" panose="02010609060101010101" pitchFamily="49" charset="-122"/>
                <a:ea typeface="楷体" panose="02010609060101010101" pitchFamily="49" charset="-122"/>
              </a:rPr>
              <a:t>赋值给</a:t>
            </a:r>
            <a:r>
              <a:rPr lang="en-US" altLang="zh-CN" sz="2400" b="0" kern="0" dirty="0">
                <a:latin typeface="楷体" panose="02010609060101010101" pitchFamily="49" charset="-122"/>
                <a:ea typeface="楷体" panose="02010609060101010101" pitchFamily="49" charset="-122"/>
              </a:rPr>
              <a:t>A</a:t>
            </a:r>
            <a:r>
              <a:rPr lang="zh-CN" altLang="en-US" sz="2400" b="0" kern="0" dirty="0">
                <a:latin typeface="楷体" panose="02010609060101010101" pitchFamily="49" charset="-122"/>
                <a:ea typeface="楷体" panose="02010609060101010101" pitchFamily="49" charset="-122"/>
              </a:rPr>
              <a:t>后调用</a:t>
            </a:r>
            <a:r>
              <a:rPr lang="en-US" altLang="zh-CN" sz="2400" b="0" kern="0" dirty="0">
                <a:latin typeface="楷体" panose="02010609060101010101" pitchFamily="49" charset="-122"/>
                <a:ea typeface="楷体" panose="02010609060101010101" pitchFamily="49" charset="-122"/>
              </a:rPr>
              <a:t>foo( )</a:t>
            </a:r>
            <a:r>
              <a:rPr lang="zh-CN" altLang="en-US" sz="2400" b="0" kern="0" dirty="0">
                <a:latin typeface="楷体" panose="02010609060101010101" pitchFamily="49" charset="-122"/>
                <a:ea typeface="楷体" panose="02010609060101010101" pitchFamily="49" charset="-122"/>
              </a:rPr>
              <a:t>。因此所有赋值运算符的返回值对于左值应该是</a:t>
            </a:r>
            <a:r>
              <a:rPr lang="en-US" altLang="zh-CN" sz="2400" b="0" kern="0" dirty="0" err="1">
                <a:latin typeface="楷体" panose="02010609060101010101" pitchFamily="49" charset="-122"/>
                <a:ea typeface="楷体" panose="02010609060101010101" pitchFamily="49" charset="-122"/>
              </a:rPr>
              <a:t>nonconst</a:t>
            </a:r>
            <a:r>
              <a:rPr lang="zh-CN" altLang="en-US" sz="2400" b="0" kern="0" dirty="0">
                <a:latin typeface="楷体" panose="02010609060101010101" pitchFamily="49" charset="-122"/>
                <a:ea typeface="楷体" panose="02010609060101010101" pitchFamily="49" charset="-122"/>
              </a:rPr>
              <a:t>引用。</a:t>
            </a:r>
          </a:p>
          <a:p>
            <a:pPr marL="0">
              <a:lnSpc>
                <a:spcPct val="150000"/>
              </a:lnSpc>
              <a:spcBef>
                <a:spcPts val="0"/>
              </a:spcBef>
              <a:defRPr/>
            </a:pPr>
            <a:r>
              <a:rPr lang="en-US" altLang="zh-CN" sz="2400" b="0" kern="0" dirty="0">
                <a:latin typeface="楷体" panose="02010609060101010101" pitchFamily="49" charset="-122"/>
                <a:ea typeface="楷体" panose="02010609060101010101" pitchFamily="49" charset="-122"/>
              </a:rPr>
              <a:t>4) </a:t>
            </a:r>
            <a:r>
              <a:rPr lang="zh-CN" altLang="en-US" sz="2400" b="0" kern="0" dirty="0">
                <a:latin typeface="楷体" panose="02010609060101010101" pitchFamily="49" charset="-122"/>
                <a:ea typeface="楷体" panose="02010609060101010101" pitchFamily="49" charset="-122"/>
              </a:rPr>
              <a:t>对于逻辑运算符，人们希望至少得到一个</a:t>
            </a:r>
            <a:r>
              <a:rPr lang="en-US" altLang="zh-CN" sz="2400" b="0" kern="0" dirty="0" err="1">
                <a:latin typeface="楷体" panose="02010609060101010101" pitchFamily="49" charset="-122"/>
                <a:ea typeface="楷体" panose="02010609060101010101" pitchFamily="49" charset="-122"/>
              </a:rPr>
              <a:t>int</a:t>
            </a:r>
            <a:r>
              <a:rPr lang="zh-CN" altLang="en-US" sz="2400" b="0" kern="0" dirty="0">
                <a:latin typeface="楷体" panose="02010609060101010101" pitchFamily="49" charset="-122"/>
                <a:ea typeface="楷体" panose="02010609060101010101" pitchFamily="49" charset="-122"/>
              </a:rPr>
              <a:t>返回值，最好是</a:t>
            </a:r>
            <a:r>
              <a:rPr lang="en-US" altLang="zh-CN" sz="2400" b="0" kern="0" dirty="0">
                <a:latin typeface="楷体" panose="02010609060101010101" pitchFamily="49" charset="-122"/>
                <a:ea typeface="楷体" panose="02010609060101010101" pitchFamily="49" charset="-122"/>
              </a:rPr>
              <a:t>bool</a:t>
            </a:r>
            <a:r>
              <a:rPr lang="zh-CN" altLang="en-US" sz="2400" b="0" kern="0" dirty="0">
                <a:latin typeface="楷体" panose="02010609060101010101" pitchFamily="49" charset="-122"/>
                <a:ea typeface="楷体" panose="02010609060101010101" pitchFamily="49" charset="-122"/>
              </a:rPr>
              <a:t>返回值。（在大多数编译器支持</a:t>
            </a:r>
            <a:r>
              <a:rPr lang="en-US" altLang="zh-CN" sz="2400" b="0" kern="0" dirty="0">
                <a:latin typeface="楷体" panose="02010609060101010101" pitchFamily="49" charset="-122"/>
                <a:ea typeface="楷体" panose="02010609060101010101" pitchFamily="49" charset="-122"/>
              </a:rPr>
              <a:t>C + +</a:t>
            </a:r>
            <a:r>
              <a:rPr lang="zh-CN" altLang="en-US" sz="2400" b="0" kern="0" dirty="0">
                <a:latin typeface="楷体" panose="02010609060101010101" pitchFamily="49" charset="-122"/>
                <a:ea typeface="楷体" panose="02010609060101010101" pitchFamily="49" charset="-122"/>
              </a:rPr>
              <a:t>内置</a:t>
            </a:r>
            <a:r>
              <a:rPr lang="en-US" altLang="zh-CN" sz="2400" b="0" kern="0" dirty="0">
                <a:latin typeface="楷体" panose="02010609060101010101" pitchFamily="49" charset="-122"/>
                <a:ea typeface="楷体" panose="02010609060101010101" pitchFamily="49" charset="-122"/>
              </a:rPr>
              <a:t>bool</a:t>
            </a:r>
            <a:r>
              <a:rPr lang="zh-CN" altLang="en-US" sz="2400" b="0" kern="0" dirty="0">
                <a:latin typeface="楷体" panose="02010609060101010101" pitchFamily="49" charset="-122"/>
                <a:ea typeface="楷体" panose="02010609060101010101" pitchFamily="49" charset="-122"/>
              </a:rPr>
              <a:t>类型之前开发的库函数使用</a:t>
            </a:r>
            <a:r>
              <a:rPr lang="en-US" altLang="zh-CN" sz="2400" b="0" kern="0" dirty="0" err="1">
                <a:latin typeface="楷体" panose="02010609060101010101" pitchFamily="49" charset="-122"/>
                <a:ea typeface="楷体" panose="02010609060101010101" pitchFamily="49" charset="-122"/>
              </a:rPr>
              <a:t>int</a:t>
            </a:r>
            <a:r>
              <a:rPr lang="zh-CN" altLang="en-US" sz="2400" b="0" kern="0" dirty="0">
                <a:latin typeface="楷体" panose="02010609060101010101" pitchFamily="49" charset="-122"/>
                <a:ea typeface="楷体" panose="02010609060101010101" pitchFamily="49" charset="-122"/>
              </a:rPr>
              <a:t>或</a:t>
            </a:r>
            <a:r>
              <a:rPr lang="en-US" altLang="zh-CN" sz="2400" b="0" kern="0" dirty="0" err="1">
                <a:latin typeface="楷体" panose="02010609060101010101" pitchFamily="49" charset="-122"/>
                <a:ea typeface="楷体" panose="02010609060101010101" pitchFamily="49" charset="-122"/>
              </a:rPr>
              <a:t>typedef</a:t>
            </a:r>
            <a:r>
              <a:rPr lang="zh-CN" altLang="en-US" sz="2400" b="0" kern="0" dirty="0">
                <a:latin typeface="楷体" panose="02010609060101010101" pitchFamily="49" charset="-122"/>
                <a:ea typeface="楷体" panose="02010609060101010101" pitchFamily="49" charset="-122"/>
              </a:rPr>
              <a:t>等价物）。</a:t>
            </a:r>
          </a:p>
          <a:p>
            <a:pPr marL="0">
              <a:lnSpc>
                <a:spcPct val="150000"/>
              </a:lnSpc>
              <a:spcBef>
                <a:spcPts val="0"/>
              </a:spcBef>
              <a:defRPr/>
            </a:pPr>
            <a:r>
              <a:rPr lang="en-US" altLang="zh-CN" sz="2400" b="0" kern="0" dirty="0">
                <a:latin typeface="楷体" panose="02010609060101010101" pitchFamily="49" charset="-122"/>
                <a:ea typeface="楷体" panose="02010609060101010101" pitchFamily="49" charset="-122"/>
              </a:rPr>
              <a:t>5) </a:t>
            </a:r>
            <a:r>
              <a:rPr lang="zh-CN" altLang="en-US" sz="2400" b="0" kern="0" dirty="0">
                <a:latin typeface="楷体" panose="02010609060101010101" pitchFamily="49" charset="-122"/>
                <a:ea typeface="楷体" panose="02010609060101010101" pitchFamily="49" charset="-122"/>
              </a:rPr>
              <a:t>当有不同类型的参数时，要注意参数的自动类型转换（称为隐式类型转换），隐式类型转换在很多地方可以简化程序的书写，但是也可能留下隐患。</a:t>
            </a:r>
          </a:p>
          <a:p>
            <a:pPr>
              <a:lnSpc>
                <a:spcPct val="80000"/>
              </a:lnSpc>
              <a:defRPr/>
            </a:pPr>
            <a:endParaRPr lang="zh-CN" altLang="en-US" sz="2400" kern="0" dirty="0">
              <a:latin typeface="楷体_GB2312" pitchFamily="49" charset="-122"/>
              <a:ea typeface="楷体_GB2312" pitchFamily="49" charset="-122"/>
            </a:endParaRP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5884198"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481684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其它运算符重载</a:t>
            </a:r>
          </a:p>
        </p:txBody>
      </p:sp>
    </p:spTree>
    <p:extLst>
      <p:ext uri="{BB962C8B-B14F-4D97-AF65-F5344CB8AC3E}">
        <p14:creationId xmlns:p14="http://schemas.microsoft.com/office/powerpoint/2010/main" val="57058675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393947" y="785203"/>
            <a:ext cx="11500351" cy="90325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l" rtl="0" eaLnBrk="0" fontAlgn="base" hangingPunct="0">
              <a:spcBef>
                <a:spcPct val="0"/>
              </a:spcBef>
              <a:spcAft>
                <a:spcPct val="0"/>
              </a:spcAft>
              <a:defRPr sz="3200" b="1">
                <a:solidFill>
                  <a:srgbClr val="800000"/>
                </a:solidFill>
                <a:latin typeface="+mj-lt"/>
                <a:ea typeface="+mj-ea"/>
                <a:cs typeface="+mj-cs"/>
              </a:defRPr>
            </a:lvl1pPr>
            <a:lvl2pPr algn="l" rtl="0" eaLnBrk="0" fontAlgn="base" hangingPunct="0">
              <a:spcBef>
                <a:spcPct val="0"/>
              </a:spcBef>
              <a:spcAft>
                <a:spcPct val="0"/>
              </a:spcAft>
              <a:defRPr sz="3200" b="1">
                <a:solidFill>
                  <a:srgbClr val="800000"/>
                </a:solidFill>
                <a:latin typeface="Times New Roman" pitchFamily="18" charset="0"/>
                <a:ea typeface="宋体" pitchFamily="2" charset="-122"/>
              </a:defRPr>
            </a:lvl2pPr>
            <a:lvl3pPr algn="l" rtl="0" eaLnBrk="0" fontAlgn="base" hangingPunct="0">
              <a:spcBef>
                <a:spcPct val="0"/>
              </a:spcBef>
              <a:spcAft>
                <a:spcPct val="0"/>
              </a:spcAft>
              <a:defRPr sz="3200" b="1">
                <a:solidFill>
                  <a:srgbClr val="800000"/>
                </a:solidFill>
                <a:latin typeface="Times New Roman" pitchFamily="18" charset="0"/>
                <a:ea typeface="宋体" pitchFamily="2" charset="-122"/>
              </a:defRPr>
            </a:lvl3pPr>
            <a:lvl4pPr algn="l" rtl="0" eaLnBrk="0" fontAlgn="base" hangingPunct="0">
              <a:spcBef>
                <a:spcPct val="0"/>
              </a:spcBef>
              <a:spcAft>
                <a:spcPct val="0"/>
              </a:spcAft>
              <a:defRPr sz="3200" b="1">
                <a:solidFill>
                  <a:srgbClr val="800000"/>
                </a:solidFill>
                <a:latin typeface="Times New Roman" pitchFamily="18" charset="0"/>
                <a:ea typeface="宋体" pitchFamily="2" charset="-122"/>
              </a:defRPr>
            </a:lvl4pPr>
            <a:lvl5pPr algn="l" rtl="0" eaLnBrk="0" fontAlgn="base" hangingPunct="0">
              <a:spcBef>
                <a:spcPct val="0"/>
              </a:spcBef>
              <a:spcAft>
                <a:spcPct val="0"/>
              </a:spcAft>
              <a:defRPr sz="3200" b="1">
                <a:solidFill>
                  <a:srgbClr val="800000"/>
                </a:solidFill>
                <a:latin typeface="Times New Roman" pitchFamily="18" charset="0"/>
                <a:ea typeface="宋体" pitchFamily="2" charset="-122"/>
              </a:defRPr>
            </a:lvl5pPr>
            <a:lvl6pPr marL="457200" algn="l" rtl="0" eaLnBrk="1" fontAlgn="base" hangingPunct="1">
              <a:spcBef>
                <a:spcPct val="0"/>
              </a:spcBef>
              <a:spcAft>
                <a:spcPct val="0"/>
              </a:spcAft>
              <a:defRPr sz="3200" b="1">
                <a:solidFill>
                  <a:srgbClr val="800000"/>
                </a:solidFill>
                <a:latin typeface="Times New Roman" pitchFamily="18" charset="0"/>
                <a:ea typeface="宋体" pitchFamily="2" charset="-122"/>
              </a:defRPr>
            </a:lvl6pPr>
            <a:lvl7pPr marL="914400" algn="l" rtl="0" eaLnBrk="1" fontAlgn="base" hangingPunct="1">
              <a:spcBef>
                <a:spcPct val="0"/>
              </a:spcBef>
              <a:spcAft>
                <a:spcPct val="0"/>
              </a:spcAft>
              <a:defRPr sz="3200" b="1">
                <a:solidFill>
                  <a:srgbClr val="800000"/>
                </a:solidFill>
                <a:latin typeface="Times New Roman" pitchFamily="18" charset="0"/>
                <a:ea typeface="宋体" pitchFamily="2" charset="-122"/>
              </a:defRPr>
            </a:lvl7pPr>
            <a:lvl8pPr marL="1371600" algn="l" rtl="0" eaLnBrk="1" fontAlgn="base" hangingPunct="1">
              <a:spcBef>
                <a:spcPct val="0"/>
              </a:spcBef>
              <a:spcAft>
                <a:spcPct val="0"/>
              </a:spcAft>
              <a:defRPr sz="3200" b="1">
                <a:solidFill>
                  <a:srgbClr val="800000"/>
                </a:solidFill>
                <a:latin typeface="Times New Roman" pitchFamily="18" charset="0"/>
                <a:ea typeface="宋体" pitchFamily="2" charset="-122"/>
              </a:defRPr>
            </a:lvl8pPr>
            <a:lvl9pPr marL="1828800" algn="l" rtl="0" eaLnBrk="1" fontAlgn="base" hangingPunct="1">
              <a:spcBef>
                <a:spcPct val="0"/>
              </a:spcBef>
              <a:spcAft>
                <a:spcPct val="0"/>
              </a:spcAft>
              <a:defRPr sz="3200" b="1">
                <a:solidFill>
                  <a:srgbClr val="800000"/>
                </a:solidFill>
                <a:latin typeface="Times New Roman" pitchFamily="18" charset="0"/>
                <a:ea typeface="宋体" pitchFamily="2" charset="-122"/>
              </a:defRPr>
            </a:lvl9pPr>
          </a:lstStyle>
          <a:p>
            <a:pPr>
              <a:defRPr/>
            </a:pPr>
            <a:r>
              <a:rPr kumimoji="1" lang="zh-CN" altLang="en-US" sz="2000" kern="0" dirty="0" smtClean="0">
                <a:latin typeface="楷体_GB2312" pitchFamily="49" charset="-122"/>
                <a:ea typeface="楷体_GB2312" pitchFamily="49" charset="-122"/>
              </a:rPr>
              <a:t>在</a:t>
            </a:r>
            <a:r>
              <a:rPr kumimoji="1" lang="en-US" altLang="zh-CN" sz="2000" kern="0" dirty="0">
                <a:latin typeface="楷体_GB2312" pitchFamily="49" charset="-122"/>
                <a:ea typeface="楷体_GB2312" pitchFamily="49" charset="-122"/>
              </a:rPr>
              <a:t>Complex</a:t>
            </a:r>
            <a:r>
              <a:rPr kumimoji="1" lang="zh-CN" altLang="en-US" sz="2000" kern="0" dirty="0">
                <a:latin typeface="楷体_GB2312" pitchFamily="49" charset="-122"/>
                <a:ea typeface="楷体_GB2312" pitchFamily="49" charset="-122"/>
              </a:rPr>
              <a:t>类中重载运算符</a:t>
            </a:r>
            <a:r>
              <a:rPr kumimoji="1" lang="en-US" altLang="zh-CN" sz="2000" kern="0" dirty="0">
                <a:latin typeface="楷体_GB2312" pitchFamily="49" charset="-122"/>
                <a:ea typeface="楷体_GB2312" pitchFamily="49" charset="-122"/>
              </a:rPr>
              <a:t>+</a:t>
            </a:r>
            <a:r>
              <a:rPr kumimoji="1" lang="zh-CN" altLang="en-US" sz="2000" kern="0" dirty="0">
                <a:latin typeface="楷体_GB2312" pitchFamily="49" charset="-122"/>
                <a:ea typeface="楷体_GB2312" pitchFamily="49" charset="-122"/>
              </a:rPr>
              <a:t>，使该类对象能加上一个复数形成一个新的复数，能加上一个整数或加上一个实数形成一个新的复数</a:t>
            </a:r>
            <a:r>
              <a:rPr kumimoji="1" lang="zh-CN" altLang="en-US" sz="2000" kern="0" dirty="0" smtClean="0">
                <a:latin typeface="楷体_GB2312" pitchFamily="49" charset="-122"/>
                <a:ea typeface="楷体_GB2312" pitchFamily="49" charset="-122"/>
              </a:rPr>
              <a:t>。</a:t>
            </a:r>
            <a:endParaRPr kumimoji="1" lang="zh-CN" altLang="en-US" sz="2000" kern="0" dirty="0">
              <a:latin typeface="楷体_GB2312" pitchFamily="49" charset="-122"/>
              <a:ea typeface="楷体_GB2312" pitchFamily="49" charset="-122"/>
            </a:endParaRPr>
          </a:p>
        </p:txBody>
      </p:sp>
      <p:sp>
        <p:nvSpPr>
          <p:cNvPr id="3" name="Rectangle 3"/>
          <p:cNvSpPr txBox="1">
            <a:spLocks noChangeArrowheads="1"/>
          </p:cNvSpPr>
          <p:nvPr/>
        </p:nvSpPr>
        <p:spPr bwMode="auto">
          <a:xfrm>
            <a:off x="229002" y="1855387"/>
            <a:ext cx="11665296" cy="472073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#include &lt;</a:t>
            </a:r>
            <a:r>
              <a:rPr lang="en-US" altLang="zh-CN" sz="2400" b="0" kern="0" dirty="0" err="1"/>
              <a:t>iostream</a:t>
            </a:r>
            <a:r>
              <a:rPr lang="en-US" altLang="zh-CN" sz="2400" b="0" kern="0" dirty="0"/>
              <a:t>&gt;</a:t>
            </a:r>
          </a:p>
          <a:p>
            <a:pPr>
              <a:lnSpc>
                <a:spcPct val="80000"/>
              </a:lnSpc>
              <a:buFont typeface="Wingdings" pitchFamily="2" charset="2"/>
              <a:buNone/>
              <a:defRPr/>
            </a:pPr>
            <a:r>
              <a:rPr lang="en-US" altLang="zh-CN" sz="2400" b="0" kern="0" dirty="0"/>
              <a:t>using namespace </a:t>
            </a:r>
            <a:r>
              <a:rPr lang="en-US" altLang="zh-CN" sz="2400" b="0" kern="0" dirty="0" err="1"/>
              <a:t>std</a:t>
            </a:r>
            <a:r>
              <a:rPr lang="en-US" altLang="zh-CN" sz="2400" b="0" kern="0" dirty="0"/>
              <a:t>;</a:t>
            </a:r>
          </a:p>
          <a:p>
            <a:pPr>
              <a:lnSpc>
                <a:spcPct val="80000"/>
              </a:lnSpc>
              <a:buFont typeface="Wingdings" pitchFamily="2" charset="2"/>
              <a:buNone/>
              <a:defRPr/>
            </a:pPr>
            <a:r>
              <a:rPr lang="en-US" altLang="zh-CN" sz="2400" b="0" kern="0" dirty="0"/>
              <a:t>class Complex</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private:</a:t>
            </a:r>
          </a:p>
          <a:p>
            <a:pPr>
              <a:lnSpc>
                <a:spcPct val="80000"/>
              </a:lnSpc>
              <a:buFont typeface="Wingdings" pitchFamily="2" charset="2"/>
              <a:buNone/>
              <a:defRPr/>
            </a:pPr>
            <a:r>
              <a:rPr lang="en-US" altLang="zh-CN" sz="2400" b="0" kern="0" dirty="0"/>
              <a:t>        float real</a:t>
            </a:r>
            <a:r>
              <a:rPr lang="zh-CN" altLang="en-US" sz="2400" b="0" kern="0" dirty="0"/>
              <a:t>，</a:t>
            </a:r>
            <a:r>
              <a:rPr lang="en-US" altLang="zh-CN" sz="2400" b="0" kern="0" dirty="0"/>
              <a:t>image;</a:t>
            </a:r>
          </a:p>
          <a:p>
            <a:pPr>
              <a:lnSpc>
                <a:spcPct val="80000"/>
              </a:lnSpc>
              <a:buFont typeface="Wingdings" pitchFamily="2" charset="2"/>
              <a:buNone/>
              <a:defRPr/>
            </a:pPr>
            <a:r>
              <a:rPr lang="en-US" altLang="zh-CN" sz="2400" b="0" kern="0" dirty="0"/>
              <a:t>    public:</a:t>
            </a:r>
          </a:p>
          <a:p>
            <a:pPr>
              <a:lnSpc>
                <a:spcPct val="80000"/>
              </a:lnSpc>
              <a:buFont typeface="Wingdings" pitchFamily="2" charset="2"/>
              <a:buNone/>
              <a:defRPr/>
            </a:pPr>
            <a:r>
              <a:rPr lang="en-US" altLang="zh-CN" sz="2400" b="0" kern="0" dirty="0"/>
              <a:t>        Complex(float r=0,float </a:t>
            </a:r>
            <a:r>
              <a:rPr lang="en-US" altLang="zh-CN" sz="2400" b="0" kern="0" dirty="0" err="1"/>
              <a:t>i</a:t>
            </a:r>
            <a:r>
              <a:rPr lang="en-US" altLang="zh-CN" sz="2400" b="0" kern="0" dirty="0"/>
              <a:t>=0);</a:t>
            </a:r>
          </a:p>
          <a:p>
            <a:pPr>
              <a:lnSpc>
                <a:spcPct val="80000"/>
              </a:lnSpc>
              <a:buFont typeface="Wingdings" pitchFamily="2" charset="2"/>
              <a:buNone/>
              <a:defRPr/>
            </a:pPr>
            <a:r>
              <a:rPr lang="en-US" altLang="zh-CN" sz="2400" b="0" kern="0" dirty="0"/>
              <a:t>        Complex operator+(</a:t>
            </a:r>
            <a:r>
              <a:rPr lang="en-US" altLang="zh-CN" sz="2400" b="0" kern="0" dirty="0" err="1"/>
              <a:t>const</a:t>
            </a:r>
            <a:r>
              <a:rPr lang="en-US" altLang="zh-CN" sz="2400" b="0" kern="0" dirty="0"/>
              <a:t> Complex &amp;c);</a:t>
            </a:r>
          </a:p>
          <a:p>
            <a:pPr>
              <a:lnSpc>
                <a:spcPct val="80000"/>
              </a:lnSpc>
              <a:buFont typeface="Wingdings" pitchFamily="2" charset="2"/>
              <a:buNone/>
              <a:defRPr/>
            </a:pPr>
            <a:r>
              <a:rPr lang="en-US" altLang="zh-CN" sz="2400" b="0" kern="0" dirty="0"/>
              <a:t>        Complex operator+(</a:t>
            </a:r>
            <a:r>
              <a:rPr lang="en-US" altLang="zh-CN" sz="2400" b="0" kern="0" dirty="0" err="1"/>
              <a:t>const</a:t>
            </a:r>
            <a:r>
              <a:rPr lang="en-US" altLang="zh-CN" sz="2400" b="0" kern="0" dirty="0"/>
              <a:t> </a:t>
            </a:r>
            <a:r>
              <a:rPr lang="en-US" altLang="zh-CN" sz="2400" b="0" kern="0" dirty="0" err="1"/>
              <a:t>int</a:t>
            </a:r>
            <a:r>
              <a:rPr lang="en-US" altLang="zh-CN" sz="2400" b="0" kern="0" dirty="0"/>
              <a:t> k);</a:t>
            </a:r>
          </a:p>
          <a:p>
            <a:pPr>
              <a:lnSpc>
                <a:spcPct val="80000"/>
              </a:lnSpc>
              <a:buFont typeface="Wingdings" pitchFamily="2" charset="2"/>
              <a:buNone/>
              <a:defRPr/>
            </a:pPr>
            <a:r>
              <a:rPr lang="en-US" altLang="zh-CN" sz="2400" b="0" kern="0" dirty="0"/>
              <a:t>        Complex operator+(</a:t>
            </a:r>
            <a:r>
              <a:rPr lang="en-US" altLang="zh-CN" sz="2400" b="0" kern="0" dirty="0" err="1"/>
              <a:t>const</a:t>
            </a:r>
            <a:r>
              <a:rPr lang="en-US" altLang="zh-CN" sz="2400" b="0" kern="0" dirty="0"/>
              <a:t> float f);</a:t>
            </a:r>
          </a:p>
          <a:p>
            <a:pPr>
              <a:lnSpc>
                <a:spcPct val="80000"/>
              </a:lnSpc>
              <a:buFont typeface="Wingdings" pitchFamily="2" charset="2"/>
              <a:buNone/>
              <a:defRPr/>
            </a:pPr>
            <a:r>
              <a:rPr lang="en-US" altLang="zh-CN" sz="2400" b="0" kern="0" dirty="0"/>
              <a:t>        void Show(</a:t>
            </a:r>
            <a:r>
              <a:rPr lang="en-US" altLang="zh-CN" sz="2400" b="0" kern="0" dirty="0" err="1"/>
              <a:t>int</a:t>
            </a:r>
            <a:r>
              <a:rPr lang="en-US" altLang="zh-CN" sz="2400" b="0" kern="0" dirty="0"/>
              <a:t> </a:t>
            </a:r>
            <a:r>
              <a:rPr lang="en-US" altLang="zh-CN" sz="2400" b="0" kern="0" dirty="0" err="1"/>
              <a:t>i</a:t>
            </a:r>
            <a:r>
              <a:rPr lang="en-US" altLang="zh-CN" sz="2400" b="0" kern="0" dirty="0"/>
              <a:t>);</a:t>
            </a:r>
          </a:p>
          <a:p>
            <a:pPr>
              <a:lnSpc>
                <a:spcPct val="80000"/>
              </a:lnSpc>
              <a:buFont typeface="Wingdings" pitchFamily="2" charset="2"/>
              <a:buNone/>
              <a:defRPr/>
            </a:pPr>
            <a:r>
              <a:rPr lang="en-US" altLang="zh-CN" sz="2400" b="0" kern="0" dirty="0"/>
              <a:t>};</a:t>
            </a:r>
            <a:endParaRPr lang="zh-CN" altLang="en-US" sz="2400" b="0" kern="0" dirty="0"/>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25235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5688633"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7.</a:t>
            </a:r>
            <a:r>
              <a:rPr kumimoji="1" lang="en-US" altLang="zh-CN" sz="3200" kern="0" dirty="0">
                <a:latin typeface="楷体_GB2312" pitchFamily="49" charset="-122"/>
                <a:ea typeface="楷体_GB2312" pitchFamily="49" charset="-122"/>
              </a:rPr>
              <a:t> </a:t>
            </a:r>
            <a:r>
              <a:rPr lang="en-US" altLang="zh-CN" sz="3000" dirty="0">
                <a:solidFill>
                  <a:schemeClr val="bg1"/>
                </a:solidFill>
                <a:latin typeface="Rockwell" pitchFamily="18" charset="0"/>
                <a:ea typeface="微软雅黑" pitchFamily="34" charset="-122"/>
              </a:rPr>
              <a:t>Complex</a:t>
            </a:r>
            <a:r>
              <a:rPr lang="zh-CN" altLang="en-US" sz="3000" dirty="0">
                <a:solidFill>
                  <a:schemeClr val="bg1"/>
                </a:solidFill>
                <a:latin typeface="Rockwell" pitchFamily="18" charset="0"/>
                <a:ea typeface="微软雅黑" pitchFamily="34" charset="-122"/>
              </a:rPr>
              <a:t>类中重载运算符</a:t>
            </a:r>
            <a:r>
              <a:rPr lang="en-US" altLang="zh-CN" sz="3000" dirty="0" smtClean="0">
                <a:solidFill>
                  <a:schemeClr val="bg1"/>
                </a:solidFill>
                <a:latin typeface="Rockwell" pitchFamily="18" charset="0"/>
                <a:ea typeface="微软雅黑" pitchFamily="34" charset="-122"/>
              </a:rPr>
              <a:t>+</a:t>
            </a:r>
            <a:endParaRPr lang="zh-CN" altLang="en-US"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70360639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338535" y="1125538"/>
            <a:ext cx="10945216" cy="55446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err="1"/>
              <a:t>int</a:t>
            </a:r>
            <a:r>
              <a:rPr lang="en-US" altLang="zh-CN" sz="2400" b="0" kern="0" dirty="0"/>
              <a:t> main()</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Complex c1(12,35),c2(20,46),c3,c4,c5,c6;</a:t>
            </a:r>
          </a:p>
          <a:p>
            <a:pPr>
              <a:lnSpc>
                <a:spcPct val="80000"/>
              </a:lnSpc>
              <a:buFont typeface="Wingdings" pitchFamily="2" charset="2"/>
              <a:buNone/>
              <a:defRPr/>
            </a:pPr>
            <a:r>
              <a:rPr lang="en-US" altLang="zh-CN" sz="2400" b="0" kern="0" dirty="0"/>
              <a:t>    </a:t>
            </a:r>
            <a:r>
              <a:rPr lang="en-US" altLang="zh-CN" sz="2400" b="0" kern="0" dirty="0" err="1"/>
              <a:t>int</a:t>
            </a:r>
            <a:r>
              <a:rPr lang="en-US" altLang="zh-CN" sz="2400" b="0" kern="0" dirty="0"/>
              <a:t> </a:t>
            </a:r>
            <a:r>
              <a:rPr lang="en-US" altLang="zh-CN" sz="2400" b="0" kern="0" dirty="0" err="1"/>
              <a:t>i</a:t>
            </a:r>
            <a:r>
              <a:rPr lang="en-US" altLang="zh-CN" sz="2400" b="0" kern="0" dirty="0"/>
              <a:t>=5;</a:t>
            </a:r>
          </a:p>
          <a:p>
            <a:pPr>
              <a:lnSpc>
                <a:spcPct val="80000"/>
              </a:lnSpc>
              <a:buFont typeface="Wingdings" pitchFamily="2" charset="2"/>
              <a:buNone/>
              <a:defRPr/>
            </a:pPr>
            <a:r>
              <a:rPr lang="en-US" altLang="zh-CN" sz="2400" b="0" kern="0" dirty="0"/>
              <a:t>    float f=7.7;</a:t>
            </a:r>
          </a:p>
          <a:p>
            <a:pPr>
              <a:lnSpc>
                <a:spcPct val="80000"/>
              </a:lnSpc>
              <a:buFont typeface="Wingdings" pitchFamily="2" charset="2"/>
              <a:buNone/>
              <a:defRPr/>
            </a:pPr>
            <a:r>
              <a:rPr lang="en-US" altLang="zh-CN" sz="2400" b="0" kern="0" dirty="0"/>
              <a:t>    c1.Show(1);</a:t>
            </a:r>
          </a:p>
          <a:p>
            <a:pPr>
              <a:lnSpc>
                <a:spcPct val="80000"/>
              </a:lnSpc>
              <a:buFont typeface="Wingdings" pitchFamily="2" charset="2"/>
              <a:buNone/>
              <a:defRPr/>
            </a:pPr>
            <a:r>
              <a:rPr lang="en-US" altLang="zh-CN" sz="2400" b="0" kern="0" dirty="0"/>
              <a:t>    c2.Show(2);</a:t>
            </a:r>
          </a:p>
          <a:p>
            <a:pPr>
              <a:lnSpc>
                <a:spcPct val="80000"/>
              </a:lnSpc>
              <a:buFont typeface="Wingdings" pitchFamily="2" charset="2"/>
              <a:buNone/>
              <a:defRPr/>
            </a:pPr>
            <a:r>
              <a:rPr lang="en-US" altLang="zh-CN" sz="2400" b="0" kern="0" dirty="0"/>
              <a:t>    c3=c1+i;    //</a:t>
            </a:r>
            <a:r>
              <a:rPr lang="zh-CN" altLang="en-US" sz="2400" b="0" kern="0" dirty="0"/>
              <a:t>编译正确</a:t>
            </a:r>
          </a:p>
          <a:p>
            <a:pPr>
              <a:lnSpc>
                <a:spcPct val="80000"/>
              </a:lnSpc>
              <a:buFont typeface="Wingdings" pitchFamily="2" charset="2"/>
              <a:buNone/>
              <a:defRPr/>
            </a:pPr>
            <a:r>
              <a:rPr lang="zh-CN" altLang="en-US" sz="2400" b="0" kern="0" dirty="0"/>
              <a:t>    </a:t>
            </a:r>
            <a:r>
              <a:rPr lang="en-US" altLang="zh-CN" sz="2400" b="0" kern="0" dirty="0"/>
              <a:t>c3.Show(3);</a:t>
            </a:r>
          </a:p>
          <a:p>
            <a:pPr>
              <a:lnSpc>
                <a:spcPct val="80000"/>
              </a:lnSpc>
              <a:buFont typeface="Wingdings" pitchFamily="2" charset="2"/>
              <a:buNone/>
              <a:defRPr/>
            </a:pPr>
            <a:r>
              <a:rPr lang="en-US" altLang="zh-CN" sz="2400" b="0" kern="0" dirty="0"/>
              <a:t>    c4=c1+f;    //</a:t>
            </a:r>
            <a:r>
              <a:rPr lang="zh-CN" altLang="en-US" sz="2400" b="0" kern="0" dirty="0"/>
              <a:t>编译正确</a:t>
            </a:r>
          </a:p>
          <a:p>
            <a:pPr>
              <a:lnSpc>
                <a:spcPct val="80000"/>
              </a:lnSpc>
              <a:buFont typeface="Wingdings" pitchFamily="2" charset="2"/>
              <a:buNone/>
              <a:defRPr/>
            </a:pPr>
            <a:r>
              <a:rPr lang="zh-CN" altLang="en-US" sz="2400" b="0" kern="0" dirty="0"/>
              <a:t>    </a:t>
            </a:r>
            <a:r>
              <a:rPr lang="en-US" altLang="zh-CN" sz="2400" b="0" kern="0" dirty="0"/>
              <a:t>c4.Show(4);</a:t>
            </a:r>
          </a:p>
          <a:p>
            <a:pPr>
              <a:lnSpc>
                <a:spcPct val="80000"/>
              </a:lnSpc>
              <a:buFont typeface="Wingdings" pitchFamily="2" charset="2"/>
              <a:buNone/>
              <a:defRPr/>
            </a:pPr>
            <a:r>
              <a:rPr lang="en-US" altLang="zh-CN" sz="2400" b="0" kern="0" dirty="0">
                <a:solidFill>
                  <a:srgbClr val="FF0000"/>
                </a:solidFill>
              </a:rPr>
              <a:t>    c5=c1+1.5;   //</a:t>
            </a:r>
            <a:r>
              <a:rPr lang="zh-CN" altLang="en-US" sz="2400" b="0" kern="0" dirty="0">
                <a:solidFill>
                  <a:srgbClr val="FF0000"/>
                </a:solidFill>
              </a:rPr>
              <a:t>编译错误，可用</a:t>
            </a:r>
            <a:r>
              <a:rPr lang="en-US" altLang="zh-CN" sz="2400" b="0" kern="0" dirty="0">
                <a:solidFill>
                  <a:srgbClr val="FF0000"/>
                </a:solidFill>
              </a:rPr>
              <a:t>c5=c1+(</a:t>
            </a:r>
            <a:r>
              <a:rPr lang="en-US" altLang="zh-CN" sz="2400" b="0" kern="0" dirty="0" err="1">
                <a:solidFill>
                  <a:srgbClr val="FF0000"/>
                </a:solidFill>
              </a:rPr>
              <a:t>int</a:t>
            </a:r>
            <a:r>
              <a:rPr lang="en-US" altLang="zh-CN" sz="2400" b="0" kern="0" dirty="0">
                <a:solidFill>
                  <a:srgbClr val="FF0000"/>
                </a:solidFill>
              </a:rPr>
              <a:t>)1.5;</a:t>
            </a:r>
            <a:r>
              <a:rPr lang="zh-CN" altLang="en-US" sz="2400" b="0" kern="0" dirty="0">
                <a:solidFill>
                  <a:srgbClr val="FF0000"/>
                </a:solidFill>
              </a:rPr>
              <a:t>或者 </a:t>
            </a:r>
            <a:r>
              <a:rPr lang="en-US" altLang="zh-CN" sz="2400" b="0" kern="0" dirty="0">
                <a:solidFill>
                  <a:srgbClr val="FF0000"/>
                </a:solidFill>
              </a:rPr>
              <a:t>c5=c1+(float)1.5; </a:t>
            </a:r>
          </a:p>
          <a:p>
            <a:pPr>
              <a:lnSpc>
                <a:spcPct val="80000"/>
              </a:lnSpc>
              <a:buFont typeface="Wingdings" pitchFamily="2" charset="2"/>
              <a:buNone/>
              <a:defRPr/>
            </a:pPr>
            <a:r>
              <a:rPr lang="zh-CN" altLang="en-US" sz="2400" b="0" kern="0" dirty="0"/>
              <a:t>    </a:t>
            </a:r>
            <a:r>
              <a:rPr lang="en-US" altLang="zh-CN" sz="2400" b="0" kern="0" dirty="0"/>
              <a:t>c5.Show(5);</a:t>
            </a:r>
          </a:p>
          <a:p>
            <a:pPr>
              <a:lnSpc>
                <a:spcPct val="80000"/>
              </a:lnSpc>
              <a:buFont typeface="Wingdings" pitchFamily="2" charset="2"/>
              <a:buNone/>
              <a:defRPr/>
            </a:pPr>
            <a:r>
              <a:rPr lang="en-US" altLang="zh-CN" sz="2400" b="0" kern="0" dirty="0"/>
              <a:t>    return 0;</a:t>
            </a:r>
          </a:p>
          <a:p>
            <a:pPr>
              <a:lnSpc>
                <a:spcPct val="80000"/>
              </a:lnSpc>
              <a:buFont typeface="Wingdings" pitchFamily="2" charset="2"/>
              <a:buNone/>
              <a:defRPr/>
            </a:pPr>
            <a:r>
              <a:rPr lang="en-US" altLang="zh-CN" sz="2000" kern="0" dirty="0"/>
              <a:t>}</a:t>
            </a:r>
            <a:endParaRPr lang="zh-CN" altLang="en-US" sz="2000" kern="0" dirty="0"/>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25235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5688633"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7.</a:t>
            </a:r>
            <a:r>
              <a:rPr kumimoji="1" lang="en-US" altLang="zh-CN" sz="3200" kern="0" dirty="0">
                <a:latin typeface="楷体_GB2312" pitchFamily="49" charset="-122"/>
                <a:ea typeface="楷体_GB2312" pitchFamily="49" charset="-122"/>
              </a:rPr>
              <a:t> </a:t>
            </a:r>
            <a:r>
              <a:rPr lang="en-US" altLang="zh-CN" sz="3000" dirty="0">
                <a:solidFill>
                  <a:schemeClr val="bg1"/>
                </a:solidFill>
                <a:latin typeface="Rockwell" pitchFamily="18" charset="0"/>
                <a:ea typeface="微软雅黑" pitchFamily="34" charset="-122"/>
              </a:rPr>
              <a:t>Complex</a:t>
            </a:r>
            <a:r>
              <a:rPr lang="zh-CN" altLang="en-US" sz="3000" dirty="0">
                <a:solidFill>
                  <a:schemeClr val="bg1"/>
                </a:solidFill>
                <a:latin typeface="Rockwell" pitchFamily="18" charset="0"/>
                <a:ea typeface="微软雅黑" pitchFamily="34" charset="-122"/>
              </a:rPr>
              <a:t>类中重载运算符</a:t>
            </a:r>
            <a:r>
              <a:rPr lang="en-US" altLang="zh-CN" sz="3000" dirty="0" smtClean="0">
                <a:solidFill>
                  <a:schemeClr val="bg1"/>
                </a:solidFill>
                <a:latin typeface="Rockwell" pitchFamily="18" charset="0"/>
                <a:ea typeface="微软雅黑" pitchFamily="34" charset="-122"/>
              </a:rPr>
              <a:t>+</a:t>
            </a:r>
            <a:endParaRPr lang="zh-CN" altLang="en-US"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382797622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7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229002" y="822519"/>
            <a:ext cx="11737304" cy="5631611"/>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buFont typeface="Wingdings" pitchFamily="2" charset="2"/>
              <a:buNone/>
              <a:defRPr/>
            </a:pPr>
            <a:r>
              <a:rPr lang="en-US" altLang="zh-CN" sz="2400" b="0" kern="0" dirty="0" smtClean="0">
                <a:latin typeface="楷体" panose="02010609060101010101" pitchFamily="49" charset="-122"/>
                <a:ea typeface="楷体" panose="02010609060101010101" pitchFamily="49" charset="-122"/>
              </a:rPr>
              <a:t>1</a:t>
            </a:r>
            <a:r>
              <a:rPr lang="zh-CN" altLang="en-US" sz="2400" b="0" kern="0" dirty="0">
                <a:latin typeface="楷体" panose="02010609060101010101" pitchFamily="49" charset="-122"/>
                <a:ea typeface="楷体" panose="02010609060101010101" pitchFamily="49" charset="-122"/>
              </a:rPr>
              <a:t>）重载</a:t>
            </a:r>
            <a:r>
              <a:rPr lang="zh-CN" altLang="en-US" sz="2400" b="0" kern="0" dirty="0">
                <a:solidFill>
                  <a:srgbClr val="FF0000"/>
                </a:solidFill>
                <a:latin typeface="楷体" panose="02010609060101010101" pitchFamily="49" charset="-122"/>
                <a:ea typeface="楷体" panose="02010609060101010101" pitchFamily="49" charset="-122"/>
              </a:rPr>
              <a:t>不能改变该运算符用于内置类型时的含义</a:t>
            </a:r>
            <a:r>
              <a:rPr lang="zh-CN" altLang="en-US" sz="2400" b="0" kern="0" dirty="0">
                <a:latin typeface="楷体" panose="02010609060101010101" pitchFamily="49" charset="-122"/>
                <a:ea typeface="楷体" panose="02010609060101010101" pitchFamily="49" charset="-122"/>
              </a:rPr>
              <a:t>，正如程序员不能改变运算符</a:t>
            </a:r>
            <a:r>
              <a:rPr lang="en-US" altLang="zh-CN" sz="2400" b="0" kern="0" dirty="0">
                <a:latin typeface="楷体" panose="02010609060101010101" pitchFamily="49" charset="-122"/>
                <a:ea typeface="楷体" panose="02010609060101010101" pitchFamily="49" charset="-122"/>
              </a:rPr>
              <a:t>+</a:t>
            </a:r>
            <a:r>
              <a:rPr lang="zh-CN" altLang="en-US" sz="2400" b="0" kern="0" dirty="0">
                <a:latin typeface="楷体" panose="02010609060101010101" pitchFamily="49" charset="-122"/>
                <a:ea typeface="楷体" panose="02010609060101010101" pitchFamily="49" charset="-122"/>
              </a:rPr>
              <a:t>用于两个</a:t>
            </a:r>
            <a:r>
              <a:rPr lang="en-US" altLang="zh-CN" sz="2400" b="0" kern="0" dirty="0" err="1">
                <a:latin typeface="楷体" panose="02010609060101010101" pitchFamily="49" charset="-122"/>
                <a:ea typeface="楷体" panose="02010609060101010101" pitchFamily="49" charset="-122"/>
              </a:rPr>
              <a:t>int</a:t>
            </a:r>
            <a:r>
              <a:rPr lang="zh-CN" altLang="en-US" sz="2400" b="0" kern="0" dirty="0">
                <a:latin typeface="楷体" panose="02010609060101010101" pitchFamily="49" charset="-122"/>
                <a:ea typeface="楷体" panose="02010609060101010101" pitchFamily="49" charset="-122"/>
              </a:rPr>
              <a:t>型相加时的含义。</a:t>
            </a:r>
          </a:p>
          <a:p>
            <a:pPr marL="0">
              <a:lnSpc>
                <a:spcPct val="150000"/>
              </a:lnSpc>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2</a:t>
            </a:r>
            <a:r>
              <a:rPr lang="zh-CN" altLang="en-US" sz="2400" b="0" kern="0" dirty="0">
                <a:latin typeface="楷体" panose="02010609060101010101" pitchFamily="49" charset="-122"/>
                <a:ea typeface="楷体" panose="02010609060101010101" pitchFamily="49" charset="-122"/>
              </a:rPr>
              <a:t>）运算符函数的</a:t>
            </a:r>
            <a:r>
              <a:rPr lang="zh-CN" altLang="en-US" sz="2400" b="0" kern="0" dirty="0">
                <a:solidFill>
                  <a:srgbClr val="FF0000"/>
                </a:solidFill>
                <a:latin typeface="楷体" panose="02010609060101010101" pitchFamily="49" charset="-122"/>
                <a:ea typeface="楷体" panose="02010609060101010101" pitchFamily="49" charset="-122"/>
              </a:rPr>
              <a:t>参数至少有一个必须是类的对象或者类的对象的引用</a:t>
            </a:r>
            <a:r>
              <a:rPr lang="zh-CN" altLang="en-US" sz="2400" b="0" kern="0" dirty="0">
                <a:latin typeface="楷体" panose="02010609060101010101" pitchFamily="49" charset="-122"/>
                <a:ea typeface="楷体" panose="02010609060101010101" pitchFamily="49" charset="-122"/>
              </a:rPr>
              <a:t>，这种规定可以防止程序员运用运算符改变内置类型的函义。</a:t>
            </a:r>
          </a:p>
          <a:p>
            <a:pPr marL="0">
              <a:lnSpc>
                <a:spcPct val="150000"/>
              </a:lnSpc>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3</a:t>
            </a:r>
            <a:r>
              <a:rPr lang="zh-CN" altLang="en-US" sz="2400" b="0" kern="0" dirty="0">
                <a:latin typeface="楷体" panose="02010609060101010101" pitchFamily="49" charset="-122"/>
                <a:ea typeface="楷体" panose="02010609060101010101" pitchFamily="49" charset="-122"/>
              </a:rPr>
              <a:t>）重载不能改变运算符的</a:t>
            </a:r>
            <a:r>
              <a:rPr lang="zh-CN" altLang="en-US" sz="2400" b="0" kern="0" dirty="0">
                <a:solidFill>
                  <a:srgbClr val="FF0000"/>
                </a:solidFill>
                <a:latin typeface="楷体" panose="02010609060101010101" pitchFamily="49" charset="-122"/>
                <a:ea typeface="楷体" panose="02010609060101010101" pitchFamily="49" charset="-122"/>
              </a:rPr>
              <a:t>优先级</a:t>
            </a:r>
            <a:r>
              <a:rPr lang="zh-CN" altLang="en-US" sz="2400" b="0" kern="0" dirty="0">
                <a:latin typeface="楷体" panose="02010609060101010101" pitchFamily="49" charset="-122"/>
                <a:ea typeface="楷体" panose="02010609060101010101" pitchFamily="49" charset="-122"/>
              </a:rPr>
              <a:t>。</a:t>
            </a:r>
          </a:p>
          <a:p>
            <a:pPr marL="0">
              <a:lnSpc>
                <a:spcPct val="150000"/>
              </a:lnSpc>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4</a:t>
            </a:r>
            <a:r>
              <a:rPr lang="zh-CN" altLang="en-US" sz="2400" b="0" kern="0" dirty="0">
                <a:latin typeface="楷体" panose="02010609060101010101" pitchFamily="49" charset="-122"/>
                <a:ea typeface="楷体" panose="02010609060101010101" pitchFamily="49" charset="-122"/>
              </a:rPr>
              <a:t>）重载不能改变运算符的</a:t>
            </a:r>
            <a:r>
              <a:rPr lang="zh-CN" altLang="en-US" sz="2400" b="0" kern="0" dirty="0">
                <a:solidFill>
                  <a:srgbClr val="FF0000"/>
                </a:solidFill>
                <a:latin typeface="楷体" panose="02010609060101010101" pitchFamily="49" charset="-122"/>
                <a:ea typeface="楷体" panose="02010609060101010101" pitchFamily="49" charset="-122"/>
              </a:rPr>
              <a:t>结合律</a:t>
            </a:r>
            <a:r>
              <a:rPr lang="zh-CN" altLang="en-US" sz="2400" b="0" kern="0" dirty="0">
                <a:latin typeface="楷体" panose="02010609060101010101" pitchFamily="49" charset="-122"/>
                <a:ea typeface="楷体" panose="02010609060101010101" pitchFamily="49" charset="-122"/>
              </a:rPr>
              <a:t>。</a:t>
            </a:r>
          </a:p>
          <a:p>
            <a:pPr marL="0">
              <a:lnSpc>
                <a:spcPct val="150000"/>
              </a:lnSpc>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5</a:t>
            </a:r>
            <a:r>
              <a:rPr lang="zh-CN" altLang="en-US" sz="2400" b="0" kern="0" dirty="0">
                <a:latin typeface="楷体" panose="02010609060101010101" pitchFamily="49" charset="-122"/>
                <a:ea typeface="楷体" panose="02010609060101010101" pitchFamily="49" charset="-122"/>
              </a:rPr>
              <a:t>）重载不能改变运算符操作数的</a:t>
            </a:r>
            <a:r>
              <a:rPr lang="zh-CN" altLang="en-US" sz="2400" b="0" kern="0" dirty="0">
                <a:solidFill>
                  <a:srgbClr val="FF0000"/>
                </a:solidFill>
                <a:latin typeface="楷体" panose="02010609060101010101" pitchFamily="49" charset="-122"/>
                <a:ea typeface="楷体" panose="02010609060101010101" pitchFamily="49" charset="-122"/>
              </a:rPr>
              <a:t>个数</a:t>
            </a:r>
            <a:r>
              <a:rPr lang="zh-CN" altLang="en-US" sz="2400" b="0" kern="0" dirty="0">
                <a:latin typeface="楷体" panose="02010609060101010101" pitchFamily="49" charset="-122"/>
                <a:ea typeface="楷体" panose="02010609060101010101" pitchFamily="49" charset="-122"/>
              </a:rPr>
              <a:t>。比如</a:t>
            </a:r>
            <a:r>
              <a:rPr lang="en-US" altLang="zh-CN" sz="2400" b="0" kern="0" dirty="0">
                <a:latin typeface="楷体" panose="02010609060101010101" pitchFamily="49" charset="-122"/>
                <a:ea typeface="楷体" panose="02010609060101010101" pitchFamily="49" charset="-122"/>
              </a:rPr>
              <a:t>+</a:t>
            </a:r>
            <a:r>
              <a:rPr lang="zh-CN" altLang="en-US" sz="2400" b="0" kern="0" dirty="0">
                <a:latin typeface="楷体" panose="02010609060101010101" pitchFamily="49" charset="-122"/>
                <a:ea typeface="楷体" panose="02010609060101010101" pitchFamily="49" charset="-122"/>
              </a:rPr>
              <a:t>需要两个操作数，则重载的</a:t>
            </a:r>
            <a:r>
              <a:rPr lang="en-US" altLang="zh-CN" sz="2400" b="0" kern="0" dirty="0">
                <a:latin typeface="楷体" panose="02010609060101010101" pitchFamily="49" charset="-122"/>
                <a:ea typeface="楷体" panose="02010609060101010101" pitchFamily="49" charset="-122"/>
              </a:rPr>
              <a:t>+</a:t>
            </a:r>
            <a:r>
              <a:rPr lang="zh-CN" altLang="en-US" sz="2400" b="0" kern="0" dirty="0">
                <a:latin typeface="楷体" panose="02010609060101010101" pitchFamily="49" charset="-122"/>
                <a:ea typeface="楷体" panose="02010609060101010101" pitchFamily="49" charset="-122"/>
              </a:rPr>
              <a:t>也必须要有两个操作数。</a:t>
            </a:r>
          </a:p>
          <a:p>
            <a:pPr marL="0">
              <a:lnSpc>
                <a:spcPct val="150000"/>
              </a:lnSpc>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6</a:t>
            </a:r>
            <a:r>
              <a:rPr lang="zh-CN" altLang="en-US" sz="2400" b="0" kern="0" dirty="0">
                <a:latin typeface="楷体" panose="02010609060101010101" pitchFamily="49" charset="-122"/>
                <a:ea typeface="楷体" panose="02010609060101010101" pitchFamily="49" charset="-122"/>
              </a:rPr>
              <a:t>）不存在用户定义的运算符，即</a:t>
            </a:r>
            <a:r>
              <a:rPr lang="zh-CN" altLang="en-US" sz="2400" b="0" kern="0" dirty="0">
                <a:solidFill>
                  <a:srgbClr val="FF0000"/>
                </a:solidFill>
                <a:latin typeface="楷体" panose="02010609060101010101" pitchFamily="49" charset="-122"/>
                <a:ea typeface="楷体" panose="02010609060101010101" pitchFamily="49" charset="-122"/>
              </a:rPr>
              <a:t>不能编写目前运算符集合中没有的运算符</a:t>
            </a:r>
            <a:r>
              <a:rPr lang="zh-CN" altLang="en-US" sz="2400" b="0" kern="0" dirty="0">
                <a:latin typeface="楷体" panose="02010609060101010101" pitchFamily="49" charset="-122"/>
                <a:ea typeface="楷体" panose="02010609060101010101" pitchFamily="49" charset="-122"/>
              </a:rPr>
              <a:t>。不能这样做的部分原因是难以决定其优先级，另一部分原因是没有必要增加麻烦。</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5884198"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481684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其它运算符重载</a:t>
            </a:r>
          </a:p>
        </p:txBody>
      </p:sp>
    </p:spTree>
    <p:extLst>
      <p:ext uri="{BB962C8B-B14F-4D97-AF65-F5344CB8AC3E}">
        <p14:creationId xmlns:p14="http://schemas.microsoft.com/office/powerpoint/2010/main" val="428016597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22511" y="1053530"/>
            <a:ext cx="11809311" cy="518457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defRPr/>
            </a:pPr>
            <a:r>
              <a:rPr lang="zh-CN" altLang="en-US" sz="2801" b="0" kern="0" dirty="0">
                <a:latin typeface="楷体" panose="02010609060101010101" pitchFamily="49" charset="-122"/>
                <a:ea typeface="楷体" panose="02010609060101010101" pitchFamily="49" charset="-122"/>
              </a:rPr>
              <a:t>当一个重载操作符的含义不明显时，给操作取一个名字更好。对于很少用的操作，</a:t>
            </a:r>
            <a:r>
              <a:rPr lang="zh-CN" altLang="en-US" sz="2801" b="0" kern="0" dirty="0">
                <a:solidFill>
                  <a:srgbClr val="FF0000"/>
                </a:solidFill>
                <a:latin typeface="楷体" panose="02010609060101010101" pitchFamily="49" charset="-122"/>
                <a:ea typeface="楷体" panose="02010609060101010101" pitchFamily="49" charset="-122"/>
              </a:rPr>
              <a:t>使用命名函数通常比用操作符更好</a:t>
            </a:r>
            <a:r>
              <a:rPr lang="zh-CN" altLang="en-US" sz="2801" b="0" kern="0" dirty="0">
                <a:latin typeface="楷体" panose="02010609060101010101" pitchFamily="49" charset="-122"/>
                <a:ea typeface="楷体" panose="02010609060101010101" pitchFamily="49" charset="-122"/>
              </a:rPr>
              <a:t>。如果不是普通操作，没必要为简洁而使用操作符。</a:t>
            </a:r>
          </a:p>
          <a:p>
            <a:pPr marL="0">
              <a:lnSpc>
                <a:spcPct val="150000"/>
              </a:lnSpc>
              <a:spcBef>
                <a:spcPts val="0"/>
              </a:spcBef>
              <a:defRPr/>
            </a:pPr>
            <a:r>
              <a:rPr lang="zh-CN" altLang="en-US" sz="2801" b="0" kern="0" dirty="0">
                <a:solidFill>
                  <a:srgbClr val="FF0000"/>
                </a:solidFill>
                <a:latin typeface="楷体" panose="02010609060101010101" pitchFamily="49" charset="-122"/>
                <a:ea typeface="楷体" panose="02010609060101010101" pitchFamily="49" charset="-122"/>
              </a:rPr>
              <a:t>重载逗号、取地址、逻辑与、逻辑或等操作符通常不是好做法</a:t>
            </a:r>
            <a:r>
              <a:rPr lang="zh-CN" altLang="en-US" sz="2801" b="0" kern="0" dirty="0">
                <a:latin typeface="楷体" panose="02010609060101010101" pitchFamily="49" charset="-122"/>
                <a:ea typeface="楷体" panose="02010609060101010101" pitchFamily="49" charset="-122"/>
              </a:rPr>
              <a:t>。这些操作符具有有用的内置含义，如果我们定义了自己的版本，就不能再使用这些内置含义。</a:t>
            </a:r>
          </a:p>
          <a:p>
            <a:pPr marL="0">
              <a:lnSpc>
                <a:spcPct val="150000"/>
              </a:lnSpc>
              <a:spcBef>
                <a:spcPts val="0"/>
              </a:spcBef>
              <a:defRPr/>
            </a:pPr>
            <a:r>
              <a:rPr lang="zh-CN" altLang="en-US" sz="2801" b="0" kern="0" dirty="0">
                <a:latin typeface="楷体" panose="02010609060101010101" pitchFamily="49" charset="-122"/>
                <a:ea typeface="楷体" panose="02010609060101010101" pitchFamily="49" charset="-122"/>
              </a:rPr>
              <a:t>如果类定义了相等操作符，也应该定义不等操作符</a:t>
            </a:r>
            <a:r>
              <a:rPr lang="en-US" altLang="zh-CN" sz="2801" b="0" kern="0" dirty="0">
                <a:latin typeface="楷体" panose="02010609060101010101" pitchFamily="49" charset="-122"/>
                <a:ea typeface="楷体" panose="02010609060101010101" pitchFamily="49" charset="-122"/>
              </a:rPr>
              <a:t>!=</a:t>
            </a:r>
            <a:r>
              <a:rPr lang="zh-CN" altLang="en-US" sz="2801" b="0" kern="0" dirty="0">
                <a:latin typeface="楷体" panose="02010609060101010101" pitchFamily="49" charset="-122"/>
                <a:ea typeface="楷体" panose="02010609060101010101" pitchFamily="49" charset="-122"/>
              </a:rPr>
              <a:t>。同样，如果定义了</a:t>
            </a:r>
            <a:r>
              <a:rPr lang="en-US" altLang="zh-CN" sz="2801" b="0" kern="0" dirty="0">
                <a:latin typeface="楷体" panose="02010609060101010101" pitchFamily="49" charset="-122"/>
                <a:ea typeface="楷体" panose="02010609060101010101" pitchFamily="49" charset="-122"/>
              </a:rPr>
              <a:t>&lt;</a:t>
            </a:r>
            <a:r>
              <a:rPr lang="zh-CN" altLang="en-US" sz="2801" b="0" kern="0" dirty="0">
                <a:latin typeface="楷体" panose="02010609060101010101" pitchFamily="49" charset="-122"/>
                <a:ea typeface="楷体" panose="02010609060101010101" pitchFamily="49" charset="-122"/>
              </a:rPr>
              <a:t>，则可能应该定义四个关系操作符（</a:t>
            </a:r>
            <a:r>
              <a:rPr lang="en-US" altLang="zh-CN" sz="2801" b="0" kern="0" dirty="0">
                <a:latin typeface="楷体" panose="02010609060101010101" pitchFamily="49" charset="-122"/>
                <a:ea typeface="楷体" panose="02010609060101010101" pitchFamily="49" charset="-122"/>
              </a:rPr>
              <a:t>&gt;</a:t>
            </a:r>
            <a:r>
              <a:rPr lang="zh-CN" altLang="en-US" sz="2801" b="0" kern="0" dirty="0">
                <a:latin typeface="楷体" panose="02010609060101010101" pitchFamily="49" charset="-122"/>
                <a:ea typeface="楷体" panose="02010609060101010101" pitchFamily="49" charset="-122"/>
              </a:rPr>
              <a:t>，</a:t>
            </a:r>
            <a:r>
              <a:rPr lang="en-US" altLang="zh-CN" sz="2801" b="0" kern="0" dirty="0">
                <a:latin typeface="楷体" panose="02010609060101010101" pitchFamily="49" charset="-122"/>
                <a:ea typeface="楷体" panose="02010609060101010101" pitchFamily="49" charset="-122"/>
              </a:rPr>
              <a:t>&gt;=</a:t>
            </a:r>
            <a:r>
              <a:rPr lang="zh-CN" altLang="en-US" sz="2801" b="0" kern="0" dirty="0">
                <a:latin typeface="楷体" panose="02010609060101010101" pitchFamily="49" charset="-122"/>
                <a:ea typeface="楷体" panose="02010609060101010101" pitchFamily="49" charset="-122"/>
              </a:rPr>
              <a:t>，</a:t>
            </a:r>
            <a:r>
              <a:rPr lang="en-US" altLang="zh-CN" sz="2801" b="0" kern="0" dirty="0">
                <a:latin typeface="楷体" panose="02010609060101010101" pitchFamily="49" charset="-122"/>
                <a:ea typeface="楷体" panose="02010609060101010101" pitchFamily="49" charset="-122"/>
              </a:rPr>
              <a:t>&lt;</a:t>
            </a:r>
            <a:r>
              <a:rPr lang="zh-CN" altLang="en-US" sz="2801" b="0" kern="0" dirty="0">
                <a:latin typeface="楷体" panose="02010609060101010101" pitchFamily="49" charset="-122"/>
                <a:ea typeface="楷体" panose="02010609060101010101" pitchFamily="49" charset="-122"/>
              </a:rPr>
              <a:t>，</a:t>
            </a:r>
            <a:r>
              <a:rPr lang="en-US" altLang="zh-CN" sz="2801" b="0" kern="0" dirty="0">
                <a:latin typeface="楷体" panose="02010609060101010101" pitchFamily="49" charset="-122"/>
                <a:ea typeface="楷体" panose="02010609060101010101" pitchFamily="49" charset="-122"/>
              </a:rPr>
              <a:t>&lt;=</a:t>
            </a:r>
            <a:r>
              <a:rPr lang="zh-CN" altLang="en-US" sz="2801" b="0" kern="0" dirty="0">
                <a:latin typeface="楷体" panose="02010609060101010101" pitchFamily="49" charset="-122"/>
                <a:ea typeface="楷体" panose="02010609060101010101" pitchFamily="49" charset="-122"/>
              </a:rPr>
              <a:t>）。</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5884198"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481684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其它运算符重载</a:t>
            </a:r>
          </a:p>
        </p:txBody>
      </p:sp>
    </p:spTree>
    <p:extLst>
      <p:ext uri="{BB962C8B-B14F-4D97-AF65-F5344CB8AC3E}">
        <p14:creationId xmlns:p14="http://schemas.microsoft.com/office/powerpoint/2010/main" val="18856708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22511" y="785812"/>
            <a:ext cx="11881320" cy="607377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150000"/>
              </a:lnSpc>
              <a:spcBef>
                <a:spcPts val="0"/>
              </a:spcBef>
              <a:defRPr/>
            </a:pPr>
            <a:r>
              <a:rPr lang="zh-CN" altLang="en-US" sz="2400" b="0" kern="0" dirty="0">
                <a:latin typeface="楷体" panose="02010609060101010101" pitchFamily="49" charset="-122"/>
                <a:ea typeface="楷体" panose="02010609060101010101" pitchFamily="49" charset="-122"/>
              </a:rPr>
              <a:t>为类设计重载操作符的时候，必须选择是将操作符设置为</a:t>
            </a:r>
            <a:r>
              <a:rPr lang="zh-CN" altLang="en-US" sz="2400" b="0" kern="0" dirty="0">
                <a:solidFill>
                  <a:srgbClr val="FF0000"/>
                </a:solidFill>
                <a:latin typeface="楷体" panose="02010609060101010101" pitchFamily="49" charset="-122"/>
                <a:ea typeface="楷体" panose="02010609060101010101" pitchFamily="49" charset="-122"/>
              </a:rPr>
              <a:t>类成员函数</a:t>
            </a:r>
            <a:r>
              <a:rPr lang="zh-CN" altLang="en-US" sz="2400" b="0" kern="0" dirty="0">
                <a:latin typeface="楷体" panose="02010609060101010101" pitchFamily="49" charset="-122"/>
                <a:ea typeface="楷体" panose="02010609060101010101" pitchFamily="49" charset="-122"/>
              </a:rPr>
              <a:t>还是</a:t>
            </a:r>
            <a:r>
              <a:rPr lang="zh-CN" altLang="en-US" sz="2400" b="0" kern="0" dirty="0">
                <a:solidFill>
                  <a:srgbClr val="FF0000"/>
                </a:solidFill>
                <a:latin typeface="楷体" panose="02010609060101010101" pitchFamily="49" charset="-122"/>
                <a:ea typeface="楷体" panose="02010609060101010101" pitchFamily="49" charset="-122"/>
              </a:rPr>
              <a:t>友元函数</a:t>
            </a:r>
            <a:r>
              <a:rPr lang="zh-CN" altLang="en-US" sz="2400" b="0" kern="0" dirty="0">
                <a:latin typeface="楷体" panose="02010609060101010101" pitchFamily="49" charset="-122"/>
                <a:ea typeface="楷体" panose="02010609060101010101" pitchFamily="49" charset="-122"/>
              </a:rPr>
              <a:t>。在某些情况下，程序员没得选择，操作符必须是成员函数。有些指导原则有助于决定将操作符设置为</a:t>
            </a:r>
            <a:r>
              <a:rPr lang="zh-CN" altLang="en-US" sz="2400" b="0" kern="0" dirty="0">
                <a:solidFill>
                  <a:srgbClr val="FF0000"/>
                </a:solidFill>
                <a:latin typeface="楷体" panose="02010609060101010101" pitchFamily="49" charset="-122"/>
                <a:ea typeface="楷体" panose="02010609060101010101" pitchFamily="49" charset="-122"/>
              </a:rPr>
              <a:t>类成员</a:t>
            </a:r>
            <a:r>
              <a:rPr lang="zh-CN" altLang="en-US" sz="2400" b="0" kern="0" dirty="0">
                <a:latin typeface="楷体" panose="02010609060101010101" pitchFamily="49" charset="-122"/>
                <a:ea typeface="楷体" panose="02010609060101010101" pitchFamily="49" charset="-122"/>
              </a:rPr>
              <a:t>还是</a:t>
            </a:r>
            <a:r>
              <a:rPr lang="zh-CN" altLang="en-US" sz="2400" b="0" kern="0" dirty="0">
                <a:solidFill>
                  <a:srgbClr val="FF0000"/>
                </a:solidFill>
                <a:latin typeface="楷体" panose="02010609060101010101" pitchFamily="49" charset="-122"/>
                <a:ea typeface="楷体" panose="02010609060101010101" pitchFamily="49" charset="-122"/>
              </a:rPr>
              <a:t>友元函数</a:t>
            </a:r>
            <a:r>
              <a:rPr lang="zh-CN" altLang="en-US" sz="2400" b="0" kern="0" dirty="0">
                <a:latin typeface="楷体" panose="02010609060101010101" pitchFamily="49" charset="-122"/>
                <a:ea typeface="楷体" panose="02010609060101010101" pitchFamily="49" charset="-122"/>
              </a:rPr>
              <a:t>：</a:t>
            </a:r>
          </a:p>
          <a:p>
            <a:pPr lvl="1">
              <a:lnSpc>
                <a:spcPct val="150000"/>
              </a:lnSpc>
              <a:spcBef>
                <a:spcPts val="0"/>
              </a:spcBef>
              <a:defRPr/>
            </a:pPr>
            <a:r>
              <a:rPr lang="en-US" altLang="zh-CN" sz="2400" b="0" kern="0" dirty="0">
                <a:latin typeface="楷体" panose="02010609060101010101" pitchFamily="49" charset="-122"/>
                <a:ea typeface="楷体" panose="02010609060101010101" pitchFamily="49" charset="-122"/>
              </a:rPr>
              <a:t>1</a:t>
            </a:r>
            <a:r>
              <a:rPr lang="zh-CN" altLang="en-US" sz="2400" b="0" kern="0" dirty="0">
                <a:latin typeface="楷体" panose="02010609060101010101" pitchFamily="49" charset="-122"/>
                <a:ea typeface="楷体" panose="02010609060101010101" pitchFamily="49" charset="-122"/>
              </a:rPr>
              <a:t>）</a:t>
            </a:r>
            <a:r>
              <a:rPr lang="zh-CN" altLang="en-US" sz="2400" b="0" kern="0" dirty="0">
                <a:solidFill>
                  <a:srgbClr val="FF0000"/>
                </a:solidFill>
                <a:latin typeface="楷体" panose="02010609060101010101" pitchFamily="49" charset="-122"/>
                <a:ea typeface="楷体" panose="02010609060101010101" pitchFamily="49" charset="-122"/>
              </a:rPr>
              <a:t>赋值（</a:t>
            </a:r>
            <a:r>
              <a:rPr lang="en-US" altLang="zh-CN" sz="2400" b="0" kern="0" dirty="0">
                <a:solidFill>
                  <a:srgbClr val="FF0000"/>
                </a:solidFill>
                <a:latin typeface="楷体" panose="02010609060101010101" pitchFamily="49" charset="-122"/>
                <a:ea typeface="楷体" panose="02010609060101010101" pitchFamily="49" charset="-122"/>
              </a:rPr>
              <a:t>=</a:t>
            </a:r>
            <a:r>
              <a:rPr lang="zh-CN" altLang="en-US" sz="2400" b="0" kern="0" dirty="0">
                <a:solidFill>
                  <a:srgbClr val="FF0000"/>
                </a:solidFill>
                <a:latin typeface="楷体" panose="02010609060101010101" pitchFamily="49" charset="-122"/>
                <a:ea typeface="楷体" panose="02010609060101010101" pitchFamily="49" charset="-122"/>
              </a:rPr>
              <a:t>）、下标（</a:t>
            </a:r>
            <a:r>
              <a:rPr lang="en-US" altLang="zh-CN" sz="2400" b="0" kern="0" dirty="0">
                <a:solidFill>
                  <a:srgbClr val="FF0000"/>
                </a:solidFill>
                <a:latin typeface="楷体" panose="02010609060101010101" pitchFamily="49" charset="-122"/>
                <a:ea typeface="楷体" panose="02010609060101010101" pitchFamily="49" charset="-122"/>
              </a:rPr>
              <a:t>[]</a:t>
            </a:r>
            <a:r>
              <a:rPr lang="zh-CN" altLang="en-US" sz="2400" b="0" kern="0" dirty="0">
                <a:solidFill>
                  <a:srgbClr val="FF0000"/>
                </a:solidFill>
                <a:latin typeface="楷体" panose="02010609060101010101" pitchFamily="49" charset="-122"/>
                <a:ea typeface="楷体" panose="02010609060101010101" pitchFamily="49" charset="-122"/>
              </a:rPr>
              <a:t>）、调用（</a:t>
            </a:r>
            <a:r>
              <a:rPr lang="en-US" altLang="zh-CN" sz="2400" b="0" kern="0" dirty="0">
                <a:solidFill>
                  <a:srgbClr val="FF0000"/>
                </a:solidFill>
                <a:latin typeface="楷体" panose="02010609060101010101" pitchFamily="49" charset="-122"/>
                <a:ea typeface="楷体" panose="02010609060101010101" pitchFamily="49" charset="-122"/>
              </a:rPr>
              <a:t>( )</a:t>
            </a:r>
            <a:r>
              <a:rPr lang="zh-CN" altLang="en-US" sz="2400" b="0" kern="0" dirty="0">
                <a:solidFill>
                  <a:srgbClr val="FF0000"/>
                </a:solidFill>
                <a:latin typeface="楷体" panose="02010609060101010101" pitchFamily="49" charset="-122"/>
                <a:ea typeface="楷体" panose="02010609060101010101" pitchFamily="49" charset="-122"/>
              </a:rPr>
              <a:t>）和成员访问箭头（</a:t>
            </a:r>
            <a:r>
              <a:rPr lang="en-US" altLang="zh-CN" sz="2400" b="0" kern="0" dirty="0">
                <a:solidFill>
                  <a:srgbClr val="FF0000"/>
                </a:solidFill>
                <a:latin typeface="楷体" panose="02010609060101010101" pitchFamily="49" charset="-122"/>
                <a:ea typeface="楷体" panose="02010609060101010101" pitchFamily="49" charset="-122"/>
              </a:rPr>
              <a:t>-&gt;</a:t>
            </a:r>
            <a:r>
              <a:rPr lang="zh-CN" altLang="en-US" sz="2400" b="0" kern="0" dirty="0">
                <a:solidFill>
                  <a:srgbClr val="FF0000"/>
                </a:solidFill>
                <a:latin typeface="楷体" panose="02010609060101010101" pitchFamily="49" charset="-122"/>
                <a:ea typeface="楷体" panose="02010609060101010101" pitchFamily="49" charset="-122"/>
              </a:rPr>
              <a:t>）等操作符必须定义为成员</a:t>
            </a:r>
            <a:r>
              <a:rPr lang="zh-CN" altLang="en-US" sz="2400" b="0" kern="0" dirty="0">
                <a:latin typeface="楷体" panose="02010609060101010101" pitchFamily="49" charset="-122"/>
                <a:ea typeface="楷体" panose="02010609060101010101" pitchFamily="49" charset="-122"/>
              </a:rPr>
              <a:t>，将这些操作符定义为非成员函数在编译时标记为</a:t>
            </a:r>
            <a:r>
              <a:rPr lang="zh-CN" altLang="en-US" sz="2400" b="0" kern="0" dirty="0" smtClean="0">
                <a:latin typeface="楷体" panose="02010609060101010101" pitchFamily="49" charset="-122"/>
                <a:ea typeface="楷体" panose="02010609060101010101" pitchFamily="49" charset="-122"/>
              </a:rPr>
              <a:t>错误；</a:t>
            </a:r>
            <a:endParaRPr lang="zh-CN" altLang="en-US" sz="2400" b="0" kern="0" dirty="0">
              <a:latin typeface="楷体" panose="02010609060101010101" pitchFamily="49" charset="-122"/>
              <a:ea typeface="楷体" panose="02010609060101010101" pitchFamily="49" charset="-122"/>
            </a:endParaRPr>
          </a:p>
          <a:p>
            <a:pPr lvl="1">
              <a:lnSpc>
                <a:spcPct val="150000"/>
              </a:lnSpc>
              <a:spcBef>
                <a:spcPts val="0"/>
              </a:spcBef>
              <a:defRPr/>
            </a:pPr>
            <a:r>
              <a:rPr lang="en-US" altLang="zh-CN" sz="2400" b="0" kern="0" dirty="0">
                <a:latin typeface="楷体" panose="02010609060101010101" pitchFamily="49" charset="-122"/>
                <a:ea typeface="楷体" panose="02010609060101010101" pitchFamily="49" charset="-122"/>
              </a:rPr>
              <a:t>2</a:t>
            </a:r>
            <a:r>
              <a:rPr lang="zh-CN" altLang="en-US" sz="2400" b="0" kern="0" dirty="0">
                <a:latin typeface="楷体" panose="02010609060101010101" pitchFamily="49" charset="-122"/>
                <a:ea typeface="楷体" panose="02010609060101010101" pitchFamily="49" charset="-122"/>
              </a:rPr>
              <a:t>）像赋值一样，</a:t>
            </a:r>
            <a:r>
              <a:rPr lang="zh-CN" altLang="en-US" sz="2400" b="0" kern="0" dirty="0">
                <a:solidFill>
                  <a:srgbClr val="FF0000"/>
                </a:solidFill>
                <a:latin typeface="楷体" panose="02010609060101010101" pitchFamily="49" charset="-122"/>
                <a:ea typeface="楷体" panose="02010609060101010101" pitchFamily="49" charset="-122"/>
              </a:rPr>
              <a:t>复合赋值操作符通常应定义为类的成员函数</a:t>
            </a:r>
            <a:r>
              <a:rPr lang="zh-CN" altLang="en-US" sz="2400" b="0" kern="0" dirty="0">
                <a:latin typeface="楷体" panose="02010609060101010101" pitchFamily="49" charset="-122"/>
                <a:ea typeface="楷体" panose="02010609060101010101" pitchFamily="49" charset="-122"/>
              </a:rPr>
              <a:t>。定义成非成员函数不会出现编译</a:t>
            </a:r>
            <a:r>
              <a:rPr lang="zh-CN" altLang="en-US" sz="2400" b="0" kern="0" dirty="0" smtClean="0">
                <a:latin typeface="楷体" panose="02010609060101010101" pitchFamily="49" charset="-122"/>
                <a:ea typeface="楷体" panose="02010609060101010101" pitchFamily="49" charset="-122"/>
              </a:rPr>
              <a:t>错误；</a:t>
            </a:r>
            <a:endParaRPr lang="zh-CN" altLang="en-US" sz="2400" b="0" kern="0" dirty="0">
              <a:latin typeface="楷体" panose="02010609060101010101" pitchFamily="49" charset="-122"/>
              <a:ea typeface="楷体" panose="02010609060101010101" pitchFamily="49" charset="-122"/>
            </a:endParaRPr>
          </a:p>
          <a:p>
            <a:pPr lvl="1">
              <a:lnSpc>
                <a:spcPct val="150000"/>
              </a:lnSpc>
              <a:spcBef>
                <a:spcPts val="0"/>
              </a:spcBef>
              <a:defRPr/>
            </a:pPr>
            <a:r>
              <a:rPr lang="en-US" altLang="zh-CN" sz="2400" b="0" kern="0" dirty="0">
                <a:latin typeface="楷体" panose="02010609060101010101" pitchFamily="49" charset="-122"/>
                <a:ea typeface="楷体" panose="02010609060101010101" pitchFamily="49" charset="-122"/>
              </a:rPr>
              <a:t>3</a:t>
            </a:r>
            <a:r>
              <a:rPr lang="zh-CN" altLang="en-US" sz="2400" b="0" kern="0" dirty="0">
                <a:latin typeface="楷体" panose="02010609060101010101" pitchFamily="49" charset="-122"/>
                <a:ea typeface="楷体" panose="02010609060101010101" pitchFamily="49" charset="-122"/>
              </a:rPr>
              <a:t>）改变对象状态或与给定类型紧密联系的其他一些操作符，如</a:t>
            </a:r>
            <a:r>
              <a:rPr lang="zh-CN" altLang="en-US" sz="2400" b="0" kern="0" dirty="0">
                <a:solidFill>
                  <a:srgbClr val="FF0000"/>
                </a:solidFill>
                <a:latin typeface="楷体" panose="02010609060101010101" pitchFamily="49" charset="-122"/>
                <a:ea typeface="楷体" panose="02010609060101010101" pitchFamily="49" charset="-122"/>
              </a:rPr>
              <a:t>自增、自减等通常定义为类成员</a:t>
            </a:r>
            <a:r>
              <a:rPr lang="zh-CN" altLang="en-US" sz="2400" b="0" kern="0" dirty="0" smtClean="0">
                <a:solidFill>
                  <a:srgbClr val="FF0000"/>
                </a:solidFill>
                <a:latin typeface="楷体" panose="02010609060101010101" pitchFamily="49" charset="-122"/>
                <a:ea typeface="楷体" panose="02010609060101010101" pitchFamily="49" charset="-122"/>
              </a:rPr>
              <a:t>函数</a:t>
            </a:r>
            <a:r>
              <a:rPr lang="zh-CN" altLang="en-US" sz="2400" b="0" kern="0" dirty="0" smtClean="0">
                <a:latin typeface="楷体" panose="02010609060101010101" pitchFamily="49" charset="-122"/>
                <a:ea typeface="楷体" panose="02010609060101010101" pitchFamily="49" charset="-122"/>
              </a:rPr>
              <a:t>；</a:t>
            </a:r>
            <a:endParaRPr lang="zh-CN" altLang="en-US" sz="2400" b="0" kern="0" dirty="0">
              <a:latin typeface="楷体" panose="02010609060101010101" pitchFamily="49" charset="-122"/>
              <a:ea typeface="楷体" panose="02010609060101010101" pitchFamily="49" charset="-122"/>
            </a:endParaRPr>
          </a:p>
          <a:p>
            <a:pPr lvl="1">
              <a:lnSpc>
                <a:spcPct val="150000"/>
              </a:lnSpc>
              <a:spcBef>
                <a:spcPts val="0"/>
              </a:spcBef>
              <a:defRPr/>
            </a:pPr>
            <a:r>
              <a:rPr lang="en-US" altLang="zh-CN" sz="2400" b="0" kern="0" dirty="0">
                <a:latin typeface="楷体" panose="02010609060101010101" pitchFamily="49" charset="-122"/>
                <a:ea typeface="楷体" panose="02010609060101010101" pitchFamily="49" charset="-122"/>
              </a:rPr>
              <a:t>4</a:t>
            </a:r>
            <a:r>
              <a:rPr lang="zh-CN" altLang="en-US" sz="2400" b="0" kern="0" dirty="0">
                <a:latin typeface="楷体" panose="02010609060101010101" pitchFamily="49" charset="-122"/>
                <a:ea typeface="楷体" panose="02010609060101010101" pitchFamily="49" charset="-122"/>
              </a:rPr>
              <a:t>）</a:t>
            </a:r>
            <a:r>
              <a:rPr lang="zh-CN" altLang="en-US" sz="2400" b="0" kern="0" dirty="0">
                <a:solidFill>
                  <a:srgbClr val="FF0000"/>
                </a:solidFill>
                <a:latin typeface="楷体" panose="02010609060101010101" pitchFamily="49" charset="-122"/>
                <a:ea typeface="楷体" panose="02010609060101010101" pitchFamily="49" charset="-122"/>
              </a:rPr>
              <a:t>对称的操作符</a:t>
            </a:r>
            <a:r>
              <a:rPr lang="zh-CN" altLang="en-US" sz="2400" b="0" kern="0" dirty="0">
                <a:latin typeface="楷体" panose="02010609060101010101" pitchFamily="49" charset="-122"/>
                <a:ea typeface="楷体" panose="02010609060101010101" pitchFamily="49" charset="-122"/>
              </a:rPr>
              <a:t>，如算术操作符、相等操作符、关系操作符和位操作符，</a:t>
            </a:r>
            <a:r>
              <a:rPr lang="zh-CN" altLang="en-US" sz="2400" b="0" kern="0" dirty="0">
                <a:solidFill>
                  <a:srgbClr val="FF0000"/>
                </a:solidFill>
                <a:latin typeface="楷体" panose="02010609060101010101" pitchFamily="49" charset="-122"/>
                <a:ea typeface="楷体" panose="02010609060101010101" pitchFamily="49" charset="-122"/>
              </a:rPr>
              <a:t>最好定义为非成员函数。</a:t>
            </a:r>
          </a:p>
          <a:p>
            <a:pPr>
              <a:lnSpc>
                <a:spcPct val="80000"/>
              </a:lnSpc>
              <a:defRPr/>
            </a:pPr>
            <a:endParaRPr lang="zh-CN" altLang="en-US" sz="2400" b="0" kern="0" dirty="0">
              <a:latin typeface="楷体_GB2312" pitchFamily="49" charset="-122"/>
              <a:ea typeface="楷体_GB2312" pitchFamily="49" charset="-122"/>
            </a:endParaRP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5884198"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4816849"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a:t>
            </a:r>
            <a:r>
              <a:rPr lang="zh-CN" altLang="en-US" sz="3000" dirty="0">
                <a:solidFill>
                  <a:schemeClr val="bg1"/>
                </a:solidFill>
                <a:latin typeface="Rockwell" pitchFamily="18" charset="0"/>
                <a:ea typeface="微软雅黑" pitchFamily="34" charset="-122"/>
              </a:rPr>
              <a:t>其它运算符重载</a:t>
            </a:r>
          </a:p>
        </p:txBody>
      </p:sp>
    </p:spTree>
    <p:extLst>
      <p:ext uri="{BB962C8B-B14F-4D97-AF65-F5344CB8AC3E}">
        <p14:creationId xmlns:p14="http://schemas.microsoft.com/office/powerpoint/2010/main" val="170179592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600" dirty="0">
                <a:solidFill>
                  <a:schemeClr val="bg1"/>
                </a:solidFill>
                <a:latin typeface="隶书" panose="02010509060101010101" pitchFamily="49" charset="-122"/>
                <a:ea typeface="隶书" panose="02010509060101010101" pitchFamily="49" charset="-122"/>
              </a:rPr>
              <a:t>重载</a:t>
            </a:r>
            <a:r>
              <a:rPr lang="zh-CN" altLang="en-US" sz="3600" dirty="0" smtClean="0">
                <a:solidFill>
                  <a:schemeClr val="bg1"/>
                </a:solidFill>
                <a:latin typeface="隶书" panose="02010509060101010101" pitchFamily="49" charset="-122"/>
                <a:ea typeface="隶书" panose="02010509060101010101" pitchFamily="49" charset="-122"/>
              </a:rPr>
              <a:t>流</a:t>
            </a:r>
            <a:r>
              <a:rPr lang="zh-CN" altLang="en-US" sz="3600" dirty="0">
                <a:solidFill>
                  <a:schemeClr val="bg1"/>
                </a:solidFill>
                <a:latin typeface="隶书" panose="02010509060101010101" pitchFamily="49" charset="-122"/>
                <a:ea typeface="隶书" panose="02010509060101010101" pitchFamily="49" charset="-122"/>
              </a:rPr>
              <a:t>输入</a:t>
            </a:r>
            <a:r>
              <a:rPr lang="zh-CN" altLang="en-US" sz="3600" dirty="0" smtClean="0">
                <a:solidFill>
                  <a:schemeClr val="bg1"/>
                </a:solidFill>
                <a:latin typeface="隶书" panose="02010509060101010101" pitchFamily="49" charset="-122"/>
                <a:ea typeface="隶书" panose="02010509060101010101" pitchFamily="49" charset="-122"/>
              </a:rPr>
              <a:t>和流输出运算符</a:t>
            </a:r>
            <a:r>
              <a:rPr lang="zh-CN" altLang="en-US" sz="3600" dirty="0" smtClean="0">
                <a:solidFill>
                  <a:schemeClr val="bg1"/>
                </a:solidFill>
                <a:latin typeface="Tahoma" panose="020B0604030504040204" pitchFamily="34" charset="0"/>
              </a:rPr>
              <a:t> </a:t>
            </a:r>
            <a:endParaRPr lang="zh-CN" altLang="en-US" sz="3600" dirty="0">
              <a:solidFill>
                <a:schemeClr val="bg1"/>
              </a:solidFill>
              <a:latin typeface="Tahoma" panose="020B0604030504040204" pitchFamily="34" charset="0"/>
            </a:endParaRPr>
          </a:p>
        </p:txBody>
      </p:sp>
      <p:sp>
        <p:nvSpPr>
          <p:cNvPr id="3" name="文本框 2"/>
          <p:cNvSpPr txBox="1"/>
          <p:nvPr/>
        </p:nvSpPr>
        <p:spPr>
          <a:xfrm>
            <a:off x="163852" y="1485578"/>
            <a:ext cx="11767972" cy="3323987"/>
          </a:xfrm>
          <a:prstGeom prst="rect">
            <a:avLst/>
          </a:prstGeom>
          <a:noFill/>
        </p:spPr>
        <p:txBody>
          <a:bodyPr wrap="square" rtlCol="0">
            <a:spAutoFit/>
          </a:bodyPr>
          <a:lstStyle/>
          <a:p>
            <a:pPr>
              <a:lnSpc>
                <a:spcPct val="150000"/>
              </a:lnSpc>
            </a:pPr>
            <a:r>
              <a:rPr lang="en-US" altLang="zh-CN" sz="2800" dirty="0">
                <a:latin typeface="楷体" panose="02010609060101010101" pitchFamily="49" charset="-122"/>
                <a:ea typeface="楷体" panose="02010609060101010101" pitchFamily="49" charset="-122"/>
                <a:cs typeface="Arial Unicode MS" pitchFamily="34" charset="-122"/>
              </a:rPr>
              <a:t>istream </a:t>
            </a:r>
            <a:r>
              <a:rPr lang="zh-CN" altLang="en-US" sz="2800" dirty="0">
                <a:latin typeface="楷体" panose="02010609060101010101" pitchFamily="49" charset="-122"/>
                <a:ea typeface="楷体" panose="02010609060101010101" pitchFamily="49" charset="-122"/>
                <a:cs typeface="Arial Unicode MS" pitchFamily="34" charset="-122"/>
              </a:rPr>
              <a:t>和 </a:t>
            </a:r>
            <a:r>
              <a:rPr lang="en-US" altLang="zh-CN" sz="2800" dirty="0" err="1">
                <a:latin typeface="楷体" panose="02010609060101010101" pitchFamily="49" charset="-122"/>
                <a:ea typeface="楷体" panose="02010609060101010101" pitchFamily="49" charset="-122"/>
                <a:cs typeface="Arial Unicode MS" pitchFamily="34" charset="-122"/>
              </a:rPr>
              <a:t>ostream</a:t>
            </a:r>
            <a:r>
              <a:rPr lang="en-US" altLang="zh-CN" sz="2800" dirty="0">
                <a:latin typeface="楷体" panose="02010609060101010101" pitchFamily="49" charset="-122"/>
                <a:ea typeface="楷体" panose="02010609060101010101" pitchFamily="49" charset="-122"/>
                <a:cs typeface="Arial Unicode MS" pitchFamily="34" charset="-122"/>
              </a:rPr>
              <a:t> </a:t>
            </a:r>
            <a:r>
              <a:rPr lang="zh-CN" altLang="en-US" sz="2800" dirty="0">
                <a:latin typeface="楷体" panose="02010609060101010101" pitchFamily="49" charset="-122"/>
                <a:ea typeface="楷体" panose="02010609060101010101" pitchFamily="49" charset="-122"/>
                <a:cs typeface="Arial Unicode MS" pitchFamily="34" charset="-122"/>
              </a:rPr>
              <a:t>是 </a:t>
            </a:r>
            <a:r>
              <a:rPr lang="en-US" altLang="zh-CN" sz="2800" dirty="0">
                <a:latin typeface="楷体" panose="02010609060101010101" pitchFamily="49" charset="-122"/>
                <a:ea typeface="楷体" panose="02010609060101010101" pitchFamily="49" charset="-122"/>
                <a:cs typeface="Arial Unicode MS" pitchFamily="34" charset="-122"/>
              </a:rPr>
              <a:t>C++ </a:t>
            </a:r>
            <a:r>
              <a:rPr lang="zh-CN" altLang="en-US" sz="2800" dirty="0">
                <a:latin typeface="楷体" panose="02010609060101010101" pitchFamily="49" charset="-122"/>
                <a:ea typeface="楷体" panose="02010609060101010101" pitchFamily="49" charset="-122"/>
                <a:cs typeface="Arial Unicode MS" pitchFamily="34" charset="-122"/>
              </a:rPr>
              <a:t>的预定义流类，</a:t>
            </a:r>
            <a:r>
              <a:rPr lang="en-US" altLang="zh-CN" sz="2800" dirty="0" err="1">
                <a:latin typeface="楷体" panose="02010609060101010101" pitchFamily="49" charset="-122"/>
                <a:ea typeface="楷体" panose="02010609060101010101" pitchFamily="49" charset="-122"/>
                <a:cs typeface="Arial Unicode MS" pitchFamily="34" charset="-122"/>
              </a:rPr>
              <a:t>cin</a:t>
            </a:r>
            <a:r>
              <a:rPr lang="en-US" altLang="zh-CN" sz="2800" dirty="0">
                <a:latin typeface="楷体" panose="02010609060101010101" pitchFamily="49" charset="-122"/>
                <a:ea typeface="楷体" panose="02010609060101010101" pitchFamily="49" charset="-122"/>
                <a:cs typeface="Arial Unicode MS" pitchFamily="34" charset="-122"/>
              </a:rPr>
              <a:t> </a:t>
            </a:r>
            <a:r>
              <a:rPr lang="zh-CN" altLang="en-US" sz="2800" dirty="0">
                <a:latin typeface="楷体" panose="02010609060101010101" pitchFamily="49" charset="-122"/>
                <a:ea typeface="楷体" panose="02010609060101010101" pitchFamily="49" charset="-122"/>
                <a:cs typeface="Arial Unicode MS" pitchFamily="34" charset="-122"/>
              </a:rPr>
              <a:t>是 </a:t>
            </a:r>
            <a:r>
              <a:rPr lang="en-US" altLang="zh-CN" sz="2800" dirty="0">
                <a:latin typeface="楷体" panose="02010609060101010101" pitchFamily="49" charset="-122"/>
                <a:ea typeface="楷体" panose="02010609060101010101" pitchFamily="49" charset="-122"/>
                <a:cs typeface="Arial Unicode MS" pitchFamily="34" charset="-122"/>
              </a:rPr>
              <a:t>istream </a:t>
            </a:r>
            <a:r>
              <a:rPr lang="zh-CN" altLang="en-US" sz="2800" dirty="0">
                <a:latin typeface="楷体" panose="02010609060101010101" pitchFamily="49" charset="-122"/>
                <a:ea typeface="楷体" panose="02010609060101010101" pitchFamily="49" charset="-122"/>
                <a:cs typeface="Arial Unicode MS" pitchFamily="34" charset="-122"/>
              </a:rPr>
              <a:t>的对象，</a:t>
            </a:r>
            <a:r>
              <a:rPr lang="en-US" altLang="zh-CN" sz="2800" dirty="0" err="1">
                <a:latin typeface="楷体" panose="02010609060101010101" pitchFamily="49" charset="-122"/>
                <a:ea typeface="楷体" panose="02010609060101010101" pitchFamily="49" charset="-122"/>
                <a:cs typeface="Arial Unicode MS" pitchFamily="34" charset="-122"/>
              </a:rPr>
              <a:t>cout</a:t>
            </a:r>
            <a:r>
              <a:rPr lang="en-US" altLang="zh-CN" sz="2800" dirty="0">
                <a:latin typeface="楷体" panose="02010609060101010101" pitchFamily="49" charset="-122"/>
                <a:ea typeface="楷体" panose="02010609060101010101" pitchFamily="49" charset="-122"/>
                <a:cs typeface="Arial Unicode MS" pitchFamily="34" charset="-122"/>
              </a:rPr>
              <a:t> </a:t>
            </a:r>
            <a:r>
              <a:rPr lang="zh-CN" altLang="en-US" sz="2800" dirty="0">
                <a:latin typeface="楷体" panose="02010609060101010101" pitchFamily="49" charset="-122"/>
                <a:ea typeface="楷体" panose="02010609060101010101" pitchFamily="49" charset="-122"/>
                <a:cs typeface="Arial Unicode MS" pitchFamily="34" charset="-122"/>
              </a:rPr>
              <a:t>是 </a:t>
            </a:r>
            <a:r>
              <a:rPr lang="en-US" altLang="zh-CN" sz="2800" dirty="0" err="1">
                <a:latin typeface="楷体" panose="02010609060101010101" pitchFamily="49" charset="-122"/>
                <a:ea typeface="楷体" panose="02010609060101010101" pitchFamily="49" charset="-122"/>
                <a:cs typeface="Arial Unicode MS" pitchFamily="34" charset="-122"/>
              </a:rPr>
              <a:t>ostream</a:t>
            </a:r>
            <a:r>
              <a:rPr lang="en-US" altLang="zh-CN" sz="2800" dirty="0">
                <a:latin typeface="楷体" panose="02010609060101010101" pitchFamily="49" charset="-122"/>
                <a:ea typeface="楷体" panose="02010609060101010101" pitchFamily="49" charset="-122"/>
                <a:cs typeface="Arial Unicode MS" pitchFamily="34" charset="-122"/>
              </a:rPr>
              <a:t> </a:t>
            </a:r>
            <a:r>
              <a:rPr lang="zh-CN" altLang="en-US" sz="2800" dirty="0">
                <a:latin typeface="楷体" panose="02010609060101010101" pitchFamily="49" charset="-122"/>
                <a:ea typeface="楷体" panose="02010609060101010101" pitchFamily="49" charset="-122"/>
                <a:cs typeface="Arial Unicode MS" pitchFamily="34" charset="-122"/>
              </a:rPr>
              <a:t>的对象。运算符 </a:t>
            </a:r>
            <a:r>
              <a:rPr lang="en-US" altLang="zh-CN" sz="2800" dirty="0">
                <a:solidFill>
                  <a:schemeClr val="bg2"/>
                </a:solidFill>
                <a:latin typeface="楷体" panose="02010609060101010101" pitchFamily="49" charset="-122"/>
                <a:ea typeface="楷体" panose="02010609060101010101" pitchFamily="49" charset="-122"/>
                <a:cs typeface="Arial Unicode MS" pitchFamily="34" charset="-122"/>
              </a:rPr>
              <a:t>&lt;&lt;</a:t>
            </a:r>
            <a:r>
              <a:rPr lang="en-US" altLang="zh-CN" sz="2800" dirty="0">
                <a:latin typeface="楷体" panose="02010609060101010101" pitchFamily="49" charset="-122"/>
                <a:ea typeface="楷体" panose="02010609060101010101" pitchFamily="49" charset="-122"/>
                <a:cs typeface="Arial Unicode MS" pitchFamily="34" charset="-122"/>
              </a:rPr>
              <a:t> </a:t>
            </a:r>
            <a:r>
              <a:rPr lang="zh-CN" altLang="en-US" sz="2800" dirty="0">
                <a:latin typeface="楷体" panose="02010609060101010101" pitchFamily="49" charset="-122"/>
                <a:ea typeface="楷体" panose="02010609060101010101" pitchFamily="49" charset="-122"/>
                <a:cs typeface="Arial Unicode MS" pitchFamily="34" charset="-122"/>
              </a:rPr>
              <a:t>由</a:t>
            </a:r>
            <a:r>
              <a:rPr lang="en-US" altLang="zh-CN" sz="2800" dirty="0" err="1">
                <a:latin typeface="楷体" panose="02010609060101010101" pitchFamily="49" charset="-122"/>
                <a:ea typeface="楷体" panose="02010609060101010101" pitchFamily="49" charset="-122"/>
                <a:cs typeface="Arial Unicode MS" pitchFamily="34" charset="-122"/>
              </a:rPr>
              <a:t>ostream</a:t>
            </a:r>
            <a:r>
              <a:rPr lang="en-US" altLang="zh-CN" sz="2800" dirty="0">
                <a:latin typeface="楷体" panose="02010609060101010101" pitchFamily="49" charset="-122"/>
                <a:ea typeface="楷体" panose="02010609060101010101" pitchFamily="49" charset="-122"/>
                <a:cs typeface="Arial Unicode MS" pitchFamily="34" charset="-122"/>
              </a:rPr>
              <a:t> </a:t>
            </a:r>
            <a:r>
              <a:rPr lang="zh-CN" altLang="en-US" sz="2800" dirty="0">
                <a:latin typeface="楷体" panose="02010609060101010101" pitchFamily="49" charset="-122"/>
                <a:ea typeface="楷体" panose="02010609060101010101" pitchFamily="49" charset="-122"/>
                <a:cs typeface="Arial Unicode MS" pitchFamily="34" charset="-122"/>
              </a:rPr>
              <a:t>重载</a:t>
            </a:r>
            <a:r>
              <a:rPr lang="zh-CN" altLang="en-US" sz="2800" dirty="0" smtClean="0">
                <a:latin typeface="楷体" panose="02010609060101010101" pitchFamily="49" charset="-122"/>
                <a:ea typeface="楷体" panose="02010609060101010101" pitchFamily="49" charset="-122"/>
                <a:cs typeface="Arial Unicode MS" pitchFamily="34" charset="-122"/>
              </a:rPr>
              <a:t>为输入操作</a:t>
            </a:r>
            <a:r>
              <a:rPr lang="zh-CN" altLang="en-US" sz="2800" dirty="0">
                <a:latin typeface="楷体" panose="02010609060101010101" pitchFamily="49" charset="-122"/>
                <a:ea typeface="楷体" panose="02010609060101010101" pitchFamily="49" charset="-122"/>
                <a:cs typeface="Arial Unicode MS" pitchFamily="34" charset="-122"/>
              </a:rPr>
              <a:t>，运算符 </a:t>
            </a:r>
            <a:r>
              <a:rPr lang="en-US" altLang="zh-CN" sz="2800" dirty="0">
                <a:solidFill>
                  <a:schemeClr val="bg2"/>
                </a:solidFill>
                <a:latin typeface="楷体" panose="02010609060101010101" pitchFamily="49" charset="-122"/>
                <a:ea typeface="楷体" panose="02010609060101010101" pitchFamily="49" charset="-122"/>
                <a:cs typeface="Arial Unicode MS" pitchFamily="34" charset="-122"/>
              </a:rPr>
              <a:t>&gt;&gt;</a:t>
            </a:r>
            <a:r>
              <a:rPr lang="en-US" altLang="zh-CN" sz="2800" dirty="0">
                <a:latin typeface="楷体" panose="02010609060101010101" pitchFamily="49" charset="-122"/>
                <a:ea typeface="楷体" panose="02010609060101010101" pitchFamily="49" charset="-122"/>
                <a:cs typeface="Arial Unicode MS" pitchFamily="34" charset="-122"/>
              </a:rPr>
              <a:t> </a:t>
            </a:r>
            <a:r>
              <a:rPr lang="zh-CN" altLang="en-US" sz="2800" dirty="0">
                <a:latin typeface="楷体" panose="02010609060101010101" pitchFamily="49" charset="-122"/>
                <a:ea typeface="楷体" panose="02010609060101010101" pitchFamily="49" charset="-122"/>
                <a:cs typeface="Arial Unicode MS" pitchFamily="34" charset="-122"/>
              </a:rPr>
              <a:t>由 </a:t>
            </a:r>
            <a:r>
              <a:rPr lang="en-US" altLang="zh-CN" sz="2800" dirty="0">
                <a:latin typeface="楷体" panose="02010609060101010101" pitchFamily="49" charset="-122"/>
                <a:ea typeface="楷体" panose="02010609060101010101" pitchFamily="49" charset="-122"/>
                <a:cs typeface="Arial Unicode MS" pitchFamily="34" charset="-122"/>
              </a:rPr>
              <a:t>istream </a:t>
            </a:r>
            <a:r>
              <a:rPr lang="zh-CN" altLang="en-US" sz="2800" dirty="0">
                <a:latin typeface="楷体" panose="02010609060101010101" pitchFamily="49" charset="-122"/>
                <a:ea typeface="楷体" panose="02010609060101010101" pitchFamily="49" charset="-122"/>
                <a:cs typeface="Arial Unicode MS" pitchFamily="34" charset="-122"/>
              </a:rPr>
              <a:t>重载</a:t>
            </a:r>
            <a:r>
              <a:rPr lang="zh-CN" altLang="en-US" sz="2800" dirty="0" smtClean="0">
                <a:latin typeface="楷体" panose="02010609060101010101" pitchFamily="49" charset="-122"/>
                <a:ea typeface="楷体" panose="02010609060101010101" pitchFamily="49" charset="-122"/>
                <a:cs typeface="Arial Unicode MS" pitchFamily="34" charset="-122"/>
              </a:rPr>
              <a:t>为输出操作</a:t>
            </a:r>
            <a:r>
              <a:rPr lang="zh-CN" altLang="en-US" sz="2800" dirty="0">
                <a:latin typeface="楷体" panose="02010609060101010101" pitchFamily="49" charset="-122"/>
                <a:ea typeface="楷体" panose="02010609060101010101" pitchFamily="49" charset="-122"/>
                <a:cs typeface="Arial Unicode MS" pitchFamily="34" charset="-122"/>
              </a:rPr>
              <a:t>， 用于输出和输入基本类型数据。可用重载 </a:t>
            </a:r>
            <a:r>
              <a:rPr lang="en-US" altLang="zh-CN" sz="2800" dirty="0">
                <a:latin typeface="楷体" panose="02010609060101010101" pitchFamily="49" charset="-122"/>
                <a:ea typeface="楷体" panose="02010609060101010101" pitchFamily="49" charset="-122"/>
                <a:cs typeface="Arial Unicode MS" pitchFamily="34" charset="-122"/>
              </a:rPr>
              <a:t>&lt;&lt; </a:t>
            </a:r>
            <a:r>
              <a:rPr lang="zh-CN" altLang="en-US" sz="2800" dirty="0">
                <a:latin typeface="楷体" panose="02010609060101010101" pitchFamily="49" charset="-122"/>
                <a:ea typeface="楷体" panose="02010609060101010101" pitchFamily="49" charset="-122"/>
                <a:cs typeface="Arial Unicode MS" pitchFamily="34" charset="-122"/>
              </a:rPr>
              <a:t>和 </a:t>
            </a:r>
            <a:r>
              <a:rPr lang="en-US" altLang="zh-CN" sz="2800" dirty="0">
                <a:latin typeface="楷体" panose="02010609060101010101" pitchFamily="49" charset="-122"/>
                <a:ea typeface="楷体" panose="02010609060101010101" pitchFamily="49" charset="-122"/>
                <a:cs typeface="Arial Unicode MS" pitchFamily="34" charset="-122"/>
              </a:rPr>
              <a:t>&gt;&gt;</a:t>
            </a:r>
            <a:r>
              <a:rPr lang="zh-CN" altLang="en-US" sz="2800" dirty="0">
                <a:latin typeface="楷体" panose="02010609060101010101" pitchFamily="49" charset="-122"/>
                <a:ea typeface="楷体" panose="02010609060101010101" pitchFamily="49" charset="-122"/>
                <a:cs typeface="Arial Unicode MS" pitchFamily="34" charset="-122"/>
              </a:rPr>
              <a:t>运算符 ，用于输出和输入用户自定义的数据类型，必须定义为类的</a:t>
            </a:r>
            <a:r>
              <a:rPr lang="zh-CN" altLang="en-US" sz="2800" dirty="0">
                <a:solidFill>
                  <a:schemeClr val="bg2"/>
                </a:solidFill>
                <a:latin typeface="楷体" panose="02010609060101010101" pitchFamily="49" charset="-122"/>
                <a:ea typeface="楷体" panose="02010609060101010101" pitchFamily="49" charset="-122"/>
                <a:cs typeface="Arial Unicode MS" pitchFamily="34" charset="-122"/>
              </a:rPr>
              <a:t>友元函数</a:t>
            </a:r>
            <a:r>
              <a:rPr lang="zh-CN" altLang="en-US" sz="2800" dirty="0">
                <a:latin typeface="楷体" panose="02010609060101010101" pitchFamily="49" charset="-122"/>
                <a:ea typeface="楷体" panose="02010609060101010101" pitchFamily="49" charset="-122"/>
                <a:cs typeface="Arial Unicode MS" pitchFamily="34" charset="-122"/>
              </a:rPr>
              <a:t>。</a:t>
            </a:r>
            <a:endParaRPr lang="zh-CN" altLang="en-US" dirty="0"/>
          </a:p>
        </p:txBody>
      </p:sp>
    </p:spTree>
    <p:extLst>
      <p:ext uri="{BB962C8B-B14F-4D97-AF65-F5344CB8AC3E}">
        <p14:creationId xmlns:p14="http://schemas.microsoft.com/office/powerpoint/2010/main" val="71846835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subTitle" idx="1"/>
          </p:nvPr>
        </p:nvSpPr>
        <p:spPr>
          <a:xfrm>
            <a:off x="99818" y="1125538"/>
            <a:ext cx="11953327" cy="5256584"/>
          </a:xfrm>
        </p:spPr>
        <p:txBody>
          <a:bodyPr/>
          <a:lstStyle/>
          <a:p>
            <a:pPr indent="-6351" algn="l">
              <a:lnSpc>
                <a:spcPct val="150000"/>
              </a:lnSpc>
              <a:spcBef>
                <a:spcPts val="0"/>
              </a:spcBef>
              <a:defRPr/>
            </a:pPr>
            <a:r>
              <a:rPr lang="zh-CN" altLang="en-US" sz="2800" dirty="0" smtClean="0">
                <a:latin typeface="楷体" panose="02010609060101010101" pitchFamily="49" charset="-122"/>
                <a:ea typeface="楷体" panose="02010609060101010101" pitchFamily="49" charset="-122"/>
              </a:rPr>
              <a:t> </a:t>
            </a:r>
            <a:r>
              <a:rPr lang="en-US" altLang="zh-CN" sz="2800" b="0" dirty="0" smtClean="0">
                <a:latin typeface="楷体" panose="02010609060101010101" pitchFamily="49" charset="-122"/>
                <a:ea typeface="楷体" panose="02010609060101010101" pitchFamily="49" charset="-122"/>
              </a:rPr>
              <a:t>1</a:t>
            </a:r>
            <a:r>
              <a:rPr lang="zh-CN" altLang="en-US" sz="2800" b="0" dirty="0" smtClean="0">
                <a:latin typeface="楷体" panose="02010609060101010101" pitchFamily="49" charset="-122"/>
                <a:ea typeface="楷体" panose="02010609060101010101" pitchFamily="49" charset="-122"/>
              </a:rPr>
              <a:t>）</a:t>
            </a:r>
            <a:r>
              <a:rPr lang="zh-CN" altLang="en-US" sz="2800" b="0" dirty="0" smtClean="0">
                <a:solidFill>
                  <a:schemeClr val="bg2"/>
                </a:solidFill>
                <a:latin typeface="楷体" panose="02010609060101010101" pitchFamily="49" charset="-122"/>
                <a:ea typeface="楷体" panose="02010609060101010101" pitchFamily="49" charset="-122"/>
              </a:rPr>
              <a:t>输出操作符</a:t>
            </a:r>
            <a:r>
              <a:rPr lang="en-US" altLang="zh-CN" sz="2800" b="0" dirty="0" smtClean="0">
                <a:solidFill>
                  <a:schemeClr val="bg2"/>
                </a:solidFill>
                <a:latin typeface="楷体" panose="02010609060101010101" pitchFamily="49" charset="-122"/>
                <a:ea typeface="楷体" panose="02010609060101010101" pitchFamily="49" charset="-122"/>
              </a:rPr>
              <a:t>&lt;&lt;</a:t>
            </a:r>
            <a:r>
              <a:rPr lang="zh-CN" altLang="en-US" sz="2800" b="0" dirty="0" smtClean="0">
                <a:solidFill>
                  <a:schemeClr val="bg2"/>
                </a:solidFill>
                <a:latin typeface="楷体" panose="02010609060101010101" pitchFamily="49" charset="-122"/>
                <a:ea typeface="楷体" panose="02010609060101010101" pitchFamily="49" charset="-122"/>
              </a:rPr>
              <a:t>的重载</a:t>
            </a:r>
          </a:p>
          <a:p>
            <a:pPr algn="l">
              <a:lnSpc>
                <a:spcPct val="150000"/>
              </a:lnSpc>
              <a:spcBef>
                <a:spcPts val="0"/>
              </a:spcBef>
              <a:defRPr/>
            </a:pPr>
            <a:r>
              <a:rPr lang="en-US" altLang="zh-CN" sz="2800" b="0" dirty="0">
                <a:latin typeface="楷体" panose="02010609060101010101" pitchFamily="49" charset="-122"/>
                <a:ea typeface="楷体" panose="02010609060101010101" pitchFamily="49" charset="-122"/>
              </a:rPr>
              <a:t>	</a:t>
            </a:r>
            <a:r>
              <a:rPr lang="zh-CN" altLang="en-US" sz="2800" b="0" dirty="0" smtClean="0">
                <a:latin typeface="楷体" panose="02010609060101010101" pitchFamily="49" charset="-122"/>
                <a:ea typeface="楷体" panose="02010609060101010101" pitchFamily="49" charset="-122"/>
              </a:rPr>
              <a:t>输出操作符重载函数形式为： </a:t>
            </a:r>
          </a:p>
          <a:p>
            <a:pPr algn="l">
              <a:lnSpc>
                <a:spcPct val="150000"/>
              </a:lnSpc>
              <a:spcBef>
                <a:spcPts val="0"/>
              </a:spcBef>
              <a:defRPr/>
            </a:pPr>
            <a:r>
              <a:rPr lang="en-US" altLang="zh-CN" sz="2800" b="0" dirty="0" smtClean="0">
                <a:latin typeface="楷体" panose="02010609060101010101" pitchFamily="49" charset="-122"/>
                <a:ea typeface="楷体" panose="02010609060101010101" pitchFamily="49" charset="-122"/>
              </a:rPr>
              <a:t> </a:t>
            </a:r>
            <a:r>
              <a:rPr lang="en-US" altLang="zh-CN" sz="2800" b="0" dirty="0" err="1" smtClean="0">
                <a:solidFill>
                  <a:schemeClr val="bg2"/>
                </a:solidFill>
                <a:latin typeface="楷体" panose="02010609060101010101" pitchFamily="49" charset="-122"/>
                <a:ea typeface="楷体" panose="02010609060101010101" pitchFamily="49" charset="-122"/>
              </a:rPr>
              <a:t>ostream</a:t>
            </a:r>
            <a:r>
              <a:rPr lang="en-US" altLang="zh-CN" sz="2800" b="0" dirty="0" smtClean="0">
                <a:solidFill>
                  <a:schemeClr val="bg2"/>
                </a:solidFill>
                <a:latin typeface="楷体" panose="02010609060101010101" pitchFamily="49" charset="-122"/>
                <a:ea typeface="楷体" panose="02010609060101010101" pitchFamily="49" charset="-122"/>
              </a:rPr>
              <a:t> &amp; operator &lt;&lt; (</a:t>
            </a:r>
            <a:r>
              <a:rPr lang="en-US" altLang="zh-CN" sz="2800" b="0" dirty="0" err="1" smtClean="0">
                <a:solidFill>
                  <a:schemeClr val="bg2"/>
                </a:solidFill>
                <a:latin typeface="楷体" panose="02010609060101010101" pitchFamily="49" charset="-122"/>
                <a:ea typeface="楷体" panose="02010609060101010101" pitchFamily="49" charset="-122"/>
              </a:rPr>
              <a:t>ostream</a:t>
            </a:r>
            <a:r>
              <a:rPr lang="en-US" altLang="zh-CN" sz="2800" b="0" dirty="0" smtClean="0">
                <a:solidFill>
                  <a:schemeClr val="bg2"/>
                </a:solidFill>
                <a:latin typeface="楷体" panose="02010609060101010101" pitchFamily="49" charset="-122"/>
                <a:ea typeface="楷体" panose="02010609060101010101" pitchFamily="49" charset="-122"/>
              </a:rPr>
              <a:t> &amp;,</a:t>
            </a:r>
            <a:r>
              <a:rPr lang="en-US" altLang="zh-CN" sz="2800" b="0" dirty="0" err="1" smtClean="0">
                <a:solidFill>
                  <a:schemeClr val="bg2"/>
                </a:solidFill>
                <a:latin typeface="楷体" panose="02010609060101010101" pitchFamily="49" charset="-122"/>
                <a:ea typeface="楷体" panose="02010609060101010101" pitchFamily="49" charset="-122"/>
              </a:rPr>
              <a:t>const</a:t>
            </a:r>
            <a:r>
              <a:rPr lang="en-US" altLang="zh-CN" sz="2800" b="0" dirty="0" smtClean="0">
                <a:solidFill>
                  <a:schemeClr val="bg2"/>
                </a:solidFill>
                <a:latin typeface="楷体" panose="02010609060101010101" pitchFamily="49" charset="-122"/>
                <a:ea typeface="楷体" panose="02010609060101010101" pitchFamily="49" charset="-122"/>
              </a:rPr>
              <a:t> </a:t>
            </a:r>
            <a:r>
              <a:rPr lang="zh-CN" altLang="en-US" sz="2800" b="0" dirty="0" smtClean="0">
                <a:solidFill>
                  <a:schemeClr val="bg2"/>
                </a:solidFill>
                <a:latin typeface="楷体" panose="02010609060101010101" pitchFamily="49" charset="-122"/>
                <a:ea typeface="楷体" panose="02010609060101010101" pitchFamily="49" charset="-122"/>
              </a:rPr>
              <a:t>自定义类 </a:t>
            </a:r>
            <a:r>
              <a:rPr lang="en-US" altLang="zh-CN" sz="2800" b="0" dirty="0" smtClean="0">
                <a:solidFill>
                  <a:schemeClr val="bg2"/>
                </a:solidFill>
                <a:latin typeface="楷体" panose="02010609060101010101" pitchFamily="49" charset="-122"/>
                <a:ea typeface="楷体" panose="02010609060101010101" pitchFamily="49" charset="-122"/>
              </a:rPr>
              <a:t>&amp;);</a:t>
            </a:r>
          </a:p>
          <a:p>
            <a:pPr algn="l">
              <a:lnSpc>
                <a:spcPct val="150000"/>
              </a:lnSpc>
              <a:spcBef>
                <a:spcPts val="0"/>
              </a:spcBef>
              <a:defRPr/>
            </a:pPr>
            <a:endParaRPr lang="en-US" altLang="zh-CN" sz="2800" b="0" dirty="0" smtClean="0">
              <a:latin typeface="楷体" panose="02010609060101010101" pitchFamily="49" charset="-122"/>
              <a:ea typeface="楷体" panose="02010609060101010101" pitchFamily="49" charset="-122"/>
            </a:endParaRPr>
          </a:p>
          <a:p>
            <a:pPr algn="l">
              <a:lnSpc>
                <a:spcPct val="150000"/>
              </a:lnSpc>
              <a:spcBef>
                <a:spcPts val="0"/>
              </a:spcBef>
              <a:defRPr/>
            </a:pPr>
            <a:r>
              <a:rPr lang="zh-CN" altLang="en-US" sz="2800" b="0" dirty="0" smtClean="0">
                <a:latin typeface="楷体" panose="02010609060101010101" pitchFamily="49" charset="-122"/>
                <a:ea typeface="楷体" panose="02010609060101010101" pitchFamily="49" charset="-122"/>
              </a:rPr>
              <a:t>第一个参数和函数的类型都必须是</a:t>
            </a:r>
            <a:r>
              <a:rPr lang="en-US" altLang="zh-CN" sz="2800" b="0" dirty="0" err="1" smtClean="0">
                <a:latin typeface="楷体" panose="02010609060101010101" pitchFamily="49" charset="-122"/>
                <a:ea typeface="楷体" panose="02010609060101010101" pitchFamily="49" charset="-122"/>
              </a:rPr>
              <a:t>ostream</a:t>
            </a:r>
            <a:r>
              <a:rPr lang="en-US" altLang="zh-CN" sz="2800" b="0" dirty="0" smtClean="0">
                <a:latin typeface="楷体" panose="02010609060101010101" pitchFamily="49" charset="-122"/>
                <a:ea typeface="楷体" panose="02010609060101010101" pitchFamily="49" charset="-122"/>
              </a:rPr>
              <a:t>&amp;</a:t>
            </a:r>
            <a:r>
              <a:rPr lang="zh-CN" altLang="en-US" sz="2800" b="0" dirty="0" smtClean="0">
                <a:latin typeface="楷体" panose="02010609060101010101" pitchFamily="49" charset="-122"/>
                <a:ea typeface="楷体" panose="02010609060101010101" pitchFamily="49" charset="-122"/>
              </a:rPr>
              <a:t>类型，第二个参数是对要进行输出的类类型的引用，它可以是</a:t>
            </a:r>
            <a:r>
              <a:rPr lang="en-US" altLang="zh-CN" sz="2800" b="0" dirty="0" err="1" smtClean="0">
                <a:latin typeface="楷体" panose="02010609060101010101" pitchFamily="49" charset="-122"/>
                <a:ea typeface="楷体" panose="02010609060101010101" pitchFamily="49" charset="-122"/>
              </a:rPr>
              <a:t>const</a:t>
            </a:r>
            <a:r>
              <a:rPr lang="zh-CN" altLang="en-US" sz="2800" b="0" dirty="0" smtClean="0">
                <a:latin typeface="楷体" panose="02010609060101010101" pitchFamily="49" charset="-122"/>
                <a:ea typeface="楷体" panose="02010609060101010101" pitchFamily="49" charset="-122"/>
              </a:rPr>
              <a:t>，因为一般而言输出一个对象不应该改变对象。返回类型是一个</a:t>
            </a:r>
            <a:r>
              <a:rPr lang="en-US" altLang="zh-CN" sz="2800" b="0" dirty="0" err="1" smtClean="0">
                <a:latin typeface="楷体" panose="02010609060101010101" pitchFamily="49" charset="-122"/>
                <a:ea typeface="楷体" panose="02010609060101010101" pitchFamily="49" charset="-122"/>
              </a:rPr>
              <a:t>ostream</a:t>
            </a:r>
            <a:r>
              <a:rPr lang="zh-CN" altLang="en-US" sz="2800" b="0" dirty="0" smtClean="0">
                <a:latin typeface="楷体" panose="02010609060101010101" pitchFamily="49" charset="-122"/>
                <a:ea typeface="楷体" panose="02010609060101010101" pitchFamily="49" charset="-122"/>
              </a:rPr>
              <a:t>引用，通常是输出操作符所操作的</a:t>
            </a:r>
            <a:r>
              <a:rPr lang="en-US" altLang="zh-CN" sz="2800" b="0" dirty="0" err="1" smtClean="0">
                <a:latin typeface="楷体" panose="02010609060101010101" pitchFamily="49" charset="-122"/>
                <a:ea typeface="楷体" panose="02010609060101010101" pitchFamily="49" charset="-122"/>
              </a:rPr>
              <a:t>ostream</a:t>
            </a:r>
            <a:r>
              <a:rPr lang="zh-CN" altLang="en-US" sz="2800" b="0" dirty="0" smtClean="0">
                <a:latin typeface="楷体" panose="02010609060101010101" pitchFamily="49" charset="-122"/>
                <a:ea typeface="楷体" panose="02010609060101010101" pitchFamily="49" charset="-122"/>
              </a:rPr>
              <a:t>对象。</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600" dirty="0">
                <a:solidFill>
                  <a:schemeClr val="bg1"/>
                </a:solidFill>
                <a:latin typeface="隶书" panose="02010509060101010101" pitchFamily="49" charset="-122"/>
                <a:ea typeface="隶书" panose="02010509060101010101" pitchFamily="49" charset="-122"/>
              </a:rPr>
              <a:t>重载流输入和流输出运算符</a:t>
            </a:r>
            <a:r>
              <a:rPr lang="zh-CN" altLang="en-US" sz="3600" dirty="0">
                <a:solidFill>
                  <a:schemeClr val="bg1"/>
                </a:solidFill>
                <a:latin typeface="Tahoma" panose="020B0604030504040204" pitchFamily="34" charset="0"/>
              </a:rPr>
              <a:t> </a:t>
            </a:r>
          </a:p>
        </p:txBody>
      </p:sp>
    </p:spTree>
    <p:extLst>
      <p:ext uri="{BB962C8B-B14F-4D97-AF65-F5344CB8AC3E}">
        <p14:creationId xmlns:p14="http://schemas.microsoft.com/office/powerpoint/2010/main" val="119258699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86671" y="837506"/>
            <a:ext cx="9399405" cy="55446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000" b="0" kern="0" dirty="0"/>
              <a:t>#</a:t>
            </a:r>
            <a:r>
              <a:rPr lang="en-US" altLang="zh-CN" sz="2000" b="0" kern="0" dirty="0" err="1"/>
              <a:t>ifndef</a:t>
            </a:r>
            <a:r>
              <a:rPr lang="en-US" altLang="zh-CN" sz="2000" b="0" kern="0" dirty="0"/>
              <a:t> DATE_H_INCLUDED</a:t>
            </a:r>
          </a:p>
          <a:p>
            <a:pPr>
              <a:lnSpc>
                <a:spcPct val="80000"/>
              </a:lnSpc>
              <a:buFont typeface="Wingdings" pitchFamily="2" charset="2"/>
              <a:buNone/>
              <a:defRPr/>
            </a:pPr>
            <a:r>
              <a:rPr lang="en-US" altLang="zh-CN" sz="2000" b="0" kern="0" dirty="0"/>
              <a:t>#define DATE_H_INCLUDED</a:t>
            </a:r>
          </a:p>
          <a:p>
            <a:pPr>
              <a:lnSpc>
                <a:spcPct val="80000"/>
              </a:lnSpc>
              <a:buFont typeface="Wingdings" pitchFamily="2" charset="2"/>
              <a:buNone/>
              <a:defRPr/>
            </a:pPr>
            <a:r>
              <a:rPr lang="en-US" altLang="zh-CN" sz="2000" b="0" kern="0" dirty="0"/>
              <a:t>#include &lt;</a:t>
            </a:r>
            <a:r>
              <a:rPr lang="en-US" altLang="zh-CN" sz="2000" b="0" kern="0" dirty="0" err="1"/>
              <a:t>iostream</a:t>
            </a:r>
            <a:r>
              <a:rPr lang="en-US" altLang="zh-CN" sz="2000" b="0" kern="0" dirty="0"/>
              <a:t>&gt;</a:t>
            </a:r>
          </a:p>
          <a:p>
            <a:pPr>
              <a:lnSpc>
                <a:spcPct val="80000"/>
              </a:lnSpc>
              <a:buFont typeface="Wingdings" pitchFamily="2" charset="2"/>
              <a:buNone/>
              <a:defRPr/>
            </a:pPr>
            <a:r>
              <a:rPr lang="en-US" altLang="zh-CN" sz="2000" b="0" kern="0" dirty="0"/>
              <a:t>using namespace </a:t>
            </a:r>
            <a:r>
              <a:rPr lang="en-US" altLang="zh-CN" sz="2000" b="0" kern="0" dirty="0" err="1"/>
              <a:t>std</a:t>
            </a:r>
            <a:r>
              <a:rPr lang="en-US" altLang="zh-CN" sz="2000" b="0" kern="0" dirty="0"/>
              <a:t>;</a:t>
            </a:r>
          </a:p>
          <a:p>
            <a:pPr>
              <a:lnSpc>
                <a:spcPct val="80000"/>
              </a:lnSpc>
              <a:buFont typeface="Wingdings" pitchFamily="2" charset="2"/>
              <a:buNone/>
              <a:defRPr/>
            </a:pPr>
            <a:r>
              <a:rPr lang="en-US" altLang="zh-CN" sz="2000" b="0" kern="0" dirty="0"/>
              <a:t>class Date</a:t>
            </a:r>
          </a:p>
          <a:p>
            <a:pPr>
              <a:lnSpc>
                <a:spcPct val="80000"/>
              </a:lnSpc>
              <a:buFont typeface="Wingdings" pitchFamily="2" charset="2"/>
              <a:buNone/>
              <a:defRPr/>
            </a:pPr>
            <a:r>
              <a:rPr lang="en-US" altLang="zh-CN" sz="2000" b="0" kern="0" dirty="0"/>
              <a:t>{</a:t>
            </a:r>
          </a:p>
          <a:p>
            <a:pPr>
              <a:lnSpc>
                <a:spcPct val="80000"/>
              </a:lnSpc>
              <a:buFont typeface="Wingdings" pitchFamily="2" charset="2"/>
              <a:buNone/>
              <a:defRPr/>
            </a:pPr>
            <a:r>
              <a:rPr lang="en-US" altLang="zh-CN" sz="2000" b="0" kern="0" dirty="0" smtClean="0"/>
              <a:t>public</a:t>
            </a:r>
            <a:r>
              <a:rPr lang="en-US" altLang="zh-CN" sz="2000" b="0" kern="0" dirty="0"/>
              <a:t>:</a:t>
            </a:r>
          </a:p>
          <a:p>
            <a:pPr>
              <a:lnSpc>
                <a:spcPct val="80000"/>
              </a:lnSpc>
              <a:buFont typeface="Wingdings" pitchFamily="2" charset="2"/>
              <a:buNone/>
              <a:defRPr/>
            </a:pPr>
            <a:r>
              <a:rPr lang="en-US" altLang="zh-CN" sz="2000" b="0" kern="0" dirty="0"/>
              <a:t>        Date(</a:t>
            </a:r>
            <a:r>
              <a:rPr lang="en-US" altLang="zh-CN" sz="2000" b="0" kern="0" dirty="0" err="1"/>
              <a:t>int</a:t>
            </a:r>
            <a:r>
              <a:rPr lang="en-US" altLang="zh-CN" sz="2000" b="0" kern="0" dirty="0"/>
              <a:t> </a:t>
            </a:r>
            <a:r>
              <a:rPr lang="en-US" altLang="zh-CN" sz="2000" b="0" kern="0" dirty="0" err="1"/>
              <a:t>y,int</a:t>
            </a:r>
            <a:r>
              <a:rPr lang="en-US" altLang="zh-CN" sz="2000" b="0" kern="0" dirty="0"/>
              <a:t> </a:t>
            </a:r>
            <a:r>
              <a:rPr lang="en-US" altLang="zh-CN" sz="2000" b="0" kern="0" dirty="0" err="1"/>
              <a:t>m,int</a:t>
            </a:r>
            <a:r>
              <a:rPr lang="en-US" altLang="zh-CN" sz="2000" b="0" kern="0" dirty="0"/>
              <a:t> d);</a:t>
            </a:r>
          </a:p>
          <a:p>
            <a:pPr>
              <a:lnSpc>
                <a:spcPct val="80000"/>
              </a:lnSpc>
              <a:buFont typeface="Wingdings" pitchFamily="2" charset="2"/>
              <a:buNone/>
              <a:defRPr/>
            </a:pPr>
            <a:r>
              <a:rPr lang="en-US" altLang="zh-CN" sz="2000" b="0" kern="0" dirty="0"/>
              <a:t>        bool </a:t>
            </a:r>
            <a:r>
              <a:rPr lang="en-US" altLang="zh-CN" sz="2000" b="0" kern="0" dirty="0" err="1"/>
              <a:t>isLeapYear</a:t>
            </a:r>
            <a:r>
              <a:rPr lang="en-US" altLang="zh-CN" sz="2000" b="0" kern="0" dirty="0"/>
              <a:t>();</a:t>
            </a:r>
          </a:p>
          <a:p>
            <a:pPr>
              <a:lnSpc>
                <a:spcPct val="80000"/>
              </a:lnSpc>
              <a:buFont typeface="Wingdings" pitchFamily="2" charset="2"/>
              <a:buNone/>
              <a:defRPr/>
            </a:pPr>
            <a:r>
              <a:rPr lang="en-US" altLang="zh-CN" sz="2000" b="0" kern="0" dirty="0"/>
              <a:t>        void print();</a:t>
            </a:r>
          </a:p>
          <a:p>
            <a:pPr>
              <a:lnSpc>
                <a:spcPct val="80000"/>
              </a:lnSpc>
              <a:buFont typeface="Wingdings" pitchFamily="2" charset="2"/>
              <a:buNone/>
              <a:defRPr/>
            </a:pPr>
            <a:r>
              <a:rPr lang="en-US" altLang="zh-CN" sz="2000" b="0" kern="0" dirty="0"/>
              <a:t>        </a:t>
            </a:r>
            <a:r>
              <a:rPr lang="en-US" altLang="zh-CN" sz="2000" b="0" kern="0" dirty="0">
                <a:solidFill>
                  <a:schemeClr val="bg2"/>
                </a:solidFill>
              </a:rPr>
              <a:t>friend </a:t>
            </a:r>
            <a:r>
              <a:rPr lang="en-US" altLang="zh-CN" sz="2000" b="0" kern="0" dirty="0" err="1">
                <a:solidFill>
                  <a:schemeClr val="bg2"/>
                </a:solidFill>
              </a:rPr>
              <a:t>ostream</a:t>
            </a:r>
            <a:r>
              <a:rPr lang="en-US" altLang="zh-CN" sz="2000" b="0" kern="0" dirty="0">
                <a:solidFill>
                  <a:schemeClr val="bg2"/>
                </a:solidFill>
              </a:rPr>
              <a:t> &amp;operator&lt;&lt;</a:t>
            </a:r>
            <a:r>
              <a:rPr lang="en-US" altLang="zh-CN" sz="2000" b="0" kern="0" dirty="0"/>
              <a:t>(</a:t>
            </a:r>
            <a:r>
              <a:rPr lang="en-US" altLang="zh-CN" sz="2000" b="0" kern="0" dirty="0" err="1"/>
              <a:t>ostream</a:t>
            </a:r>
            <a:r>
              <a:rPr lang="en-US" altLang="zh-CN" sz="2000" b="0" kern="0" dirty="0"/>
              <a:t> &amp;</a:t>
            </a:r>
            <a:r>
              <a:rPr lang="en-US" altLang="zh-CN" sz="2000" b="0" kern="0" dirty="0" err="1"/>
              <a:t>output,Date</a:t>
            </a:r>
            <a:r>
              <a:rPr lang="en-US" altLang="zh-CN" sz="2000" b="0" kern="0" dirty="0"/>
              <a:t> &amp;d);</a:t>
            </a:r>
          </a:p>
          <a:p>
            <a:pPr>
              <a:lnSpc>
                <a:spcPct val="80000"/>
              </a:lnSpc>
              <a:buFont typeface="Wingdings" pitchFamily="2" charset="2"/>
              <a:buNone/>
              <a:defRPr/>
            </a:pPr>
            <a:r>
              <a:rPr lang="en-US" altLang="zh-CN" sz="2000" b="0" kern="0" dirty="0" smtClean="0"/>
              <a:t>private</a:t>
            </a:r>
            <a:r>
              <a:rPr lang="en-US" altLang="zh-CN" sz="2000" b="0" kern="0" dirty="0"/>
              <a:t>:</a:t>
            </a:r>
          </a:p>
          <a:p>
            <a:pPr>
              <a:lnSpc>
                <a:spcPct val="80000"/>
              </a:lnSpc>
              <a:buFont typeface="Wingdings" pitchFamily="2" charset="2"/>
              <a:buNone/>
              <a:defRPr/>
            </a:pPr>
            <a:r>
              <a:rPr lang="en-US" altLang="zh-CN" sz="2000" b="0" kern="0" dirty="0"/>
              <a:t>        </a:t>
            </a:r>
            <a:r>
              <a:rPr lang="en-US" altLang="zh-CN" sz="2000" b="0" kern="0" dirty="0" err="1"/>
              <a:t>int</a:t>
            </a:r>
            <a:r>
              <a:rPr lang="en-US" altLang="zh-CN" sz="2000" b="0" kern="0" dirty="0"/>
              <a:t>  year;</a:t>
            </a:r>
          </a:p>
          <a:p>
            <a:pPr>
              <a:lnSpc>
                <a:spcPct val="80000"/>
              </a:lnSpc>
              <a:buFont typeface="Wingdings" pitchFamily="2" charset="2"/>
              <a:buNone/>
              <a:defRPr/>
            </a:pPr>
            <a:r>
              <a:rPr lang="en-US" altLang="zh-CN" sz="2000" b="0" kern="0" dirty="0"/>
              <a:t>        </a:t>
            </a:r>
            <a:r>
              <a:rPr lang="en-US" altLang="zh-CN" sz="2000" b="0" kern="0" dirty="0" err="1"/>
              <a:t>int</a:t>
            </a:r>
            <a:r>
              <a:rPr lang="en-US" altLang="zh-CN" sz="2000" b="0" kern="0" dirty="0"/>
              <a:t>  month;</a:t>
            </a:r>
          </a:p>
          <a:p>
            <a:pPr>
              <a:lnSpc>
                <a:spcPct val="80000"/>
              </a:lnSpc>
              <a:buFont typeface="Wingdings" pitchFamily="2" charset="2"/>
              <a:buNone/>
              <a:defRPr/>
            </a:pPr>
            <a:r>
              <a:rPr lang="en-US" altLang="zh-CN" sz="2000" b="0" kern="0" dirty="0"/>
              <a:t>        </a:t>
            </a:r>
            <a:r>
              <a:rPr lang="en-US" altLang="zh-CN" sz="2000" b="0" kern="0" dirty="0" err="1"/>
              <a:t>int</a:t>
            </a:r>
            <a:r>
              <a:rPr lang="en-US" altLang="zh-CN" sz="2000" b="0" kern="0" dirty="0"/>
              <a:t>  day;</a:t>
            </a:r>
          </a:p>
          <a:p>
            <a:pPr>
              <a:lnSpc>
                <a:spcPct val="80000"/>
              </a:lnSpc>
              <a:buFont typeface="Wingdings" pitchFamily="2" charset="2"/>
              <a:buNone/>
              <a:defRPr/>
            </a:pPr>
            <a:r>
              <a:rPr lang="en-US" altLang="zh-CN" sz="2000" b="0" kern="0" dirty="0"/>
              <a:t>};</a:t>
            </a:r>
          </a:p>
          <a:p>
            <a:pPr>
              <a:lnSpc>
                <a:spcPct val="80000"/>
              </a:lnSpc>
              <a:buFont typeface="Wingdings" pitchFamily="2" charset="2"/>
              <a:buNone/>
              <a:defRPr/>
            </a:pPr>
            <a:r>
              <a:rPr lang="en-US" altLang="zh-CN" sz="2000" b="0" kern="0" dirty="0"/>
              <a:t>#</a:t>
            </a:r>
            <a:r>
              <a:rPr lang="en-US" altLang="zh-CN" sz="2000" b="0" kern="0" dirty="0" err="1"/>
              <a:t>endif</a:t>
            </a:r>
            <a:r>
              <a:rPr lang="en-US" altLang="zh-CN" sz="2000" b="0" kern="0" dirty="0"/>
              <a:t> // DATE_H_INCLUDED</a:t>
            </a:r>
            <a:endParaRPr lang="zh-CN" altLang="en-US" sz="2000" b="0" kern="0" dirty="0"/>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8.</a:t>
            </a:r>
            <a:r>
              <a:rPr lang="zh-CN" altLang="en-US" sz="3600" dirty="0">
                <a:solidFill>
                  <a:schemeClr val="bg1"/>
                </a:solidFill>
                <a:latin typeface="隶书" panose="02010509060101010101" pitchFamily="49" charset="-122"/>
                <a:ea typeface="隶书" panose="02010509060101010101" pitchFamily="49" charset="-122"/>
              </a:rPr>
              <a:t>为</a:t>
            </a:r>
            <a:r>
              <a:rPr lang="en-US" altLang="zh-CN" sz="3600" dirty="0">
                <a:solidFill>
                  <a:schemeClr val="bg1"/>
                </a:solidFill>
                <a:latin typeface="隶书" panose="02010509060101010101" pitchFamily="49" charset="-122"/>
                <a:ea typeface="隶书" panose="02010509060101010101" pitchFamily="49" charset="-122"/>
              </a:rPr>
              <a:t>Date</a:t>
            </a:r>
            <a:r>
              <a:rPr lang="zh-CN" altLang="en-US" sz="3600" dirty="0">
                <a:solidFill>
                  <a:schemeClr val="bg1"/>
                </a:solidFill>
                <a:latin typeface="隶书" panose="02010509060101010101" pitchFamily="49" charset="-122"/>
                <a:ea typeface="隶书" panose="02010509060101010101" pitchFamily="49" charset="-122"/>
              </a:rPr>
              <a:t>类</a:t>
            </a:r>
            <a:r>
              <a:rPr lang="zh-CN" altLang="en-US" sz="3600" dirty="0" smtClean="0">
                <a:solidFill>
                  <a:schemeClr val="bg1"/>
                </a:solidFill>
                <a:latin typeface="隶书" panose="02010509060101010101" pitchFamily="49" charset="-122"/>
                <a:ea typeface="隶书" panose="02010509060101010101" pitchFamily="49" charset="-122"/>
              </a:rPr>
              <a:t>重载输出运算符</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393915824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122511" y="1053530"/>
            <a:ext cx="10441160" cy="544162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#include &lt;</a:t>
            </a:r>
            <a:r>
              <a:rPr lang="en-US" altLang="zh-CN" sz="2400" b="0" kern="0" dirty="0" err="1"/>
              <a:t>iostream</a:t>
            </a:r>
            <a:r>
              <a:rPr lang="en-US" altLang="zh-CN" sz="2400" b="0" kern="0" dirty="0"/>
              <a:t>&gt;</a:t>
            </a:r>
          </a:p>
          <a:p>
            <a:pPr>
              <a:lnSpc>
                <a:spcPct val="80000"/>
              </a:lnSpc>
              <a:buFont typeface="Wingdings" pitchFamily="2" charset="2"/>
              <a:buNone/>
              <a:defRPr/>
            </a:pPr>
            <a:r>
              <a:rPr lang="en-US" altLang="zh-CN" sz="2400" b="0" kern="0" dirty="0"/>
              <a:t>#include "</a:t>
            </a:r>
            <a:r>
              <a:rPr lang="en-US" altLang="zh-CN" sz="2400" b="0" kern="0" dirty="0" err="1"/>
              <a:t>Date.h</a:t>
            </a:r>
            <a:r>
              <a:rPr lang="en-US" altLang="zh-CN" sz="2400" b="0" kern="0" dirty="0"/>
              <a:t>"</a:t>
            </a:r>
          </a:p>
          <a:p>
            <a:pPr>
              <a:lnSpc>
                <a:spcPct val="80000"/>
              </a:lnSpc>
              <a:buFont typeface="Wingdings" pitchFamily="2" charset="2"/>
              <a:buNone/>
              <a:defRPr/>
            </a:pPr>
            <a:r>
              <a:rPr lang="en-US" altLang="zh-CN" sz="2400" b="0" kern="0" dirty="0"/>
              <a:t>using namespace </a:t>
            </a:r>
            <a:r>
              <a:rPr lang="en-US" altLang="zh-CN" sz="2400" b="0" kern="0" dirty="0" err="1"/>
              <a:t>std</a:t>
            </a:r>
            <a:r>
              <a:rPr lang="en-US" altLang="zh-CN" sz="2400" b="0" kern="0" dirty="0"/>
              <a:t>;</a:t>
            </a:r>
          </a:p>
          <a:p>
            <a:pPr>
              <a:lnSpc>
                <a:spcPct val="80000"/>
              </a:lnSpc>
              <a:buFont typeface="Wingdings" pitchFamily="2" charset="2"/>
              <a:buNone/>
              <a:defRPr/>
            </a:pPr>
            <a:endParaRPr lang="en-US" altLang="zh-CN" sz="2400" b="0" kern="0" dirty="0"/>
          </a:p>
          <a:p>
            <a:pPr>
              <a:lnSpc>
                <a:spcPct val="80000"/>
              </a:lnSpc>
              <a:buFont typeface="Wingdings" pitchFamily="2" charset="2"/>
              <a:buNone/>
              <a:defRPr/>
            </a:pPr>
            <a:r>
              <a:rPr lang="en-US" altLang="zh-CN" sz="2400" b="0" kern="0" dirty="0"/>
              <a:t>Date::Date(</a:t>
            </a:r>
            <a:r>
              <a:rPr lang="en-US" altLang="zh-CN" sz="2400" b="0" kern="0" dirty="0" err="1"/>
              <a:t>int</a:t>
            </a:r>
            <a:r>
              <a:rPr lang="en-US" altLang="zh-CN" sz="2400" b="0" kern="0" dirty="0"/>
              <a:t> </a:t>
            </a:r>
            <a:r>
              <a:rPr lang="en-US" altLang="zh-CN" sz="2400" b="0" kern="0" dirty="0" err="1"/>
              <a:t>y,int</a:t>
            </a:r>
            <a:r>
              <a:rPr lang="en-US" altLang="zh-CN" sz="2400" b="0" kern="0" dirty="0"/>
              <a:t> </a:t>
            </a:r>
            <a:r>
              <a:rPr lang="en-US" altLang="zh-CN" sz="2400" b="0" kern="0" dirty="0" err="1"/>
              <a:t>m,int</a:t>
            </a:r>
            <a:r>
              <a:rPr lang="en-US" altLang="zh-CN" sz="2400" b="0" kern="0" dirty="0"/>
              <a:t> d)</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year=y;</a:t>
            </a:r>
          </a:p>
          <a:p>
            <a:pPr>
              <a:lnSpc>
                <a:spcPct val="80000"/>
              </a:lnSpc>
              <a:buFont typeface="Wingdings" pitchFamily="2" charset="2"/>
              <a:buNone/>
              <a:defRPr/>
            </a:pPr>
            <a:r>
              <a:rPr lang="en-US" altLang="zh-CN" sz="2400" b="0" kern="0" dirty="0"/>
              <a:t>    month=m;</a:t>
            </a:r>
          </a:p>
          <a:p>
            <a:pPr>
              <a:lnSpc>
                <a:spcPct val="80000"/>
              </a:lnSpc>
              <a:buFont typeface="Wingdings" pitchFamily="2" charset="2"/>
              <a:buNone/>
              <a:defRPr/>
            </a:pPr>
            <a:r>
              <a:rPr lang="en-US" altLang="zh-CN" sz="2400" b="0" kern="0" dirty="0"/>
              <a:t>    day=d;</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bool Date::</a:t>
            </a:r>
            <a:r>
              <a:rPr lang="en-US" altLang="zh-CN" sz="2400" b="0" kern="0" dirty="0" err="1"/>
              <a:t>isLeapYear</a:t>
            </a:r>
            <a:r>
              <a:rPr lang="en-US" altLang="zh-CN" sz="2400" b="0" kern="0" dirty="0"/>
              <a:t>()</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return (year%4==0 &amp;&amp; year%100!=0)||(year%400==0);</a:t>
            </a:r>
          </a:p>
          <a:p>
            <a:pPr>
              <a:lnSpc>
                <a:spcPct val="80000"/>
              </a:lnSpc>
              <a:buFont typeface="Wingdings" pitchFamily="2" charset="2"/>
              <a:buNone/>
              <a:defRPr/>
            </a:pPr>
            <a:r>
              <a:rPr lang="en-US" altLang="zh-CN" sz="2400" b="0" kern="0" dirty="0"/>
              <a:t>}</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8.</a:t>
            </a:r>
            <a:r>
              <a:rPr lang="zh-CN" altLang="en-US" sz="3600" dirty="0">
                <a:solidFill>
                  <a:schemeClr val="bg1"/>
                </a:solidFill>
                <a:latin typeface="隶书" panose="02010509060101010101" pitchFamily="49" charset="-122"/>
                <a:ea typeface="隶书" panose="02010509060101010101" pitchFamily="49" charset="-122"/>
              </a:rPr>
              <a:t>为</a:t>
            </a:r>
            <a:r>
              <a:rPr lang="en-US" altLang="zh-CN" sz="3600" dirty="0">
                <a:solidFill>
                  <a:schemeClr val="bg1"/>
                </a:solidFill>
                <a:latin typeface="隶书" panose="02010509060101010101" pitchFamily="49" charset="-122"/>
                <a:ea typeface="隶书" panose="02010509060101010101" pitchFamily="49" charset="-122"/>
              </a:rPr>
              <a:t>Date</a:t>
            </a:r>
            <a:r>
              <a:rPr lang="zh-CN" altLang="en-US" sz="3600" dirty="0">
                <a:solidFill>
                  <a:schemeClr val="bg1"/>
                </a:solidFill>
                <a:latin typeface="隶书" panose="02010509060101010101" pitchFamily="49" charset="-122"/>
                <a:ea typeface="隶书" panose="02010509060101010101" pitchFamily="49" charset="-122"/>
              </a:rPr>
              <a:t>类</a:t>
            </a:r>
            <a:r>
              <a:rPr lang="zh-CN" altLang="en-US" sz="3600" dirty="0" smtClean="0">
                <a:solidFill>
                  <a:schemeClr val="bg1"/>
                </a:solidFill>
                <a:latin typeface="隶书" panose="02010509060101010101" pitchFamily="49" charset="-122"/>
                <a:ea typeface="隶书" panose="02010509060101010101" pitchFamily="49" charset="-122"/>
              </a:rPr>
              <a:t>重载</a:t>
            </a:r>
            <a:r>
              <a:rPr lang="zh-CN" altLang="en-US" sz="3600" dirty="0">
                <a:solidFill>
                  <a:schemeClr val="bg1"/>
                </a:solidFill>
                <a:latin typeface="隶书" panose="02010509060101010101" pitchFamily="49" charset="-122"/>
                <a:ea typeface="隶书" panose="02010509060101010101" pitchFamily="49" charset="-122"/>
              </a:rPr>
              <a:t>输出</a:t>
            </a:r>
            <a:r>
              <a:rPr lang="zh-CN" altLang="en-US" sz="3600" dirty="0" smtClean="0">
                <a:solidFill>
                  <a:schemeClr val="bg1"/>
                </a:solidFill>
                <a:latin typeface="隶书" panose="02010509060101010101" pitchFamily="49" charset="-122"/>
                <a:ea typeface="隶书" panose="02010509060101010101" pitchFamily="49" charset="-122"/>
              </a:rPr>
              <a:t>运算符</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303125338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subTitle" idx="1"/>
          </p:nvPr>
        </p:nvSpPr>
        <p:spPr>
          <a:xfrm>
            <a:off x="125777" y="731312"/>
            <a:ext cx="11665296" cy="5866834"/>
          </a:xfrm>
          <a:noFill/>
        </p:spPr>
        <p:txBody>
          <a:bodyPr/>
          <a:lstStyle/>
          <a:p>
            <a:pPr marL="336549" indent="-342900" algn="l">
              <a:lnSpc>
                <a:spcPct val="150000"/>
              </a:lnSpc>
              <a:spcBef>
                <a:spcPts val="0"/>
              </a:spcBef>
              <a:buFont typeface="Wingdings" panose="05000000000000000000" pitchFamily="2" charset="2"/>
              <a:buChar char="l"/>
            </a:pPr>
            <a:r>
              <a:rPr lang="zh-CN" altLang="en-US" sz="2400" b="0" dirty="0" smtClean="0"/>
              <a:t>运算符重载的方法是定义一个重载运算符的函数，在需要执行被重载的运算符时，系统就自动调用该函数，以实现相应的运算。也就是说，运算符重载是通过定义函数实现的。运算符重载实质上是函数的重载。</a:t>
            </a:r>
          </a:p>
          <a:p>
            <a:pPr indent="-6351" algn="l">
              <a:lnSpc>
                <a:spcPct val="150000"/>
              </a:lnSpc>
              <a:spcBef>
                <a:spcPts val="0"/>
              </a:spcBef>
            </a:pPr>
            <a:r>
              <a:rPr lang="zh-CN" altLang="en-US" sz="2400" b="0" dirty="0" smtClean="0"/>
              <a:t>重载运算符的函数一般格式如下： </a:t>
            </a:r>
          </a:p>
          <a:p>
            <a:pPr indent="-6351" algn="l">
              <a:lnSpc>
                <a:spcPct val="150000"/>
              </a:lnSpc>
              <a:spcBef>
                <a:spcPts val="0"/>
              </a:spcBef>
            </a:pPr>
            <a:r>
              <a:rPr lang="en-US" altLang="zh-CN" sz="2400" b="0" dirty="0" smtClean="0">
                <a:solidFill>
                  <a:schemeClr val="bg2"/>
                </a:solidFill>
              </a:rPr>
              <a:t>	</a:t>
            </a:r>
            <a:r>
              <a:rPr lang="zh-CN" altLang="en-US" sz="2400" b="0" dirty="0" smtClean="0">
                <a:solidFill>
                  <a:schemeClr val="bg2"/>
                </a:solidFill>
              </a:rPr>
              <a:t>函数类型 </a:t>
            </a:r>
            <a:r>
              <a:rPr lang="en-US" altLang="zh-CN" sz="2400" b="0" dirty="0" smtClean="0">
                <a:solidFill>
                  <a:schemeClr val="bg2"/>
                </a:solidFill>
              </a:rPr>
              <a:t>operator </a:t>
            </a:r>
            <a:r>
              <a:rPr lang="zh-CN" altLang="en-US" sz="2400" b="0" dirty="0" smtClean="0">
                <a:solidFill>
                  <a:schemeClr val="bg2"/>
                </a:solidFill>
              </a:rPr>
              <a:t>运算符名称 (形参表列)</a:t>
            </a:r>
          </a:p>
          <a:p>
            <a:pPr indent="-6351" algn="l">
              <a:lnSpc>
                <a:spcPct val="150000"/>
              </a:lnSpc>
              <a:spcBef>
                <a:spcPts val="0"/>
              </a:spcBef>
            </a:pPr>
            <a:r>
              <a:rPr lang="en-US" altLang="zh-CN" sz="2400" b="0" dirty="0" smtClean="0">
                <a:solidFill>
                  <a:schemeClr val="bg2"/>
                </a:solidFill>
              </a:rPr>
              <a:t>	</a:t>
            </a:r>
            <a:r>
              <a:rPr lang="zh-CN" altLang="en-US" sz="2400" b="0" dirty="0" smtClean="0">
                <a:solidFill>
                  <a:schemeClr val="bg2"/>
                </a:solidFill>
              </a:rPr>
              <a:t>{ </a:t>
            </a:r>
            <a:endParaRPr lang="en-US" altLang="zh-CN" sz="2400" b="0" dirty="0" smtClean="0">
              <a:solidFill>
                <a:schemeClr val="bg2"/>
              </a:solidFill>
            </a:endParaRPr>
          </a:p>
          <a:p>
            <a:pPr indent="-6351" algn="l">
              <a:lnSpc>
                <a:spcPct val="150000"/>
              </a:lnSpc>
              <a:spcBef>
                <a:spcPts val="0"/>
              </a:spcBef>
            </a:pPr>
            <a:r>
              <a:rPr lang="en-US" altLang="zh-CN" sz="2400" dirty="0">
                <a:solidFill>
                  <a:schemeClr val="bg2"/>
                </a:solidFill>
              </a:rPr>
              <a:t>	</a:t>
            </a:r>
            <a:r>
              <a:rPr lang="en-US" altLang="zh-CN" sz="2400" dirty="0" smtClean="0">
                <a:solidFill>
                  <a:schemeClr val="bg2"/>
                </a:solidFill>
              </a:rPr>
              <a:t>	</a:t>
            </a:r>
            <a:r>
              <a:rPr lang="zh-CN" altLang="en-US" sz="2400" b="0" dirty="0" smtClean="0">
                <a:solidFill>
                  <a:schemeClr val="bg2"/>
                </a:solidFill>
              </a:rPr>
              <a:t>对运算符的重载处理 </a:t>
            </a:r>
            <a:endParaRPr lang="en-US" altLang="zh-CN" sz="2400" b="0" dirty="0" smtClean="0">
              <a:solidFill>
                <a:schemeClr val="bg2"/>
              </a:solidFill>
            </a:endParaRPr>
          </a:p>
          <a:p>
            <a:pPr indent="-6351" algn="l">
              <a:lnSpc>
                <a:spcPct val="150000"/>
              </a:lnSpc>
              <a:spcBef>
                <a:spcPts val="0"/>
              </a:spcBef>
            </a:pPr>
            <a:r>
              <a:rPr lang="en-US" altLang="zh-CN" sz="2400" dirty="0">
                <a:solidFill>
                  <a:schemeClr val="bg2"/>
                </a:solidFill>
              </a:rPr>
              <a:t>	</a:t>
            </a:r>
            <a:r>
              <a:rPr lang="zh-CN" altLang="en-US" sz="2400" b="0" dirty="0" smtClean="0">
                <a:solidFill>
                  <a:schemeClr val="bg2"/>
                </a:solidFill>
              </a:rPr>
              <a:t>}</a:t>
            </a:r>
          </a:p>
          <a:p>
            <a:pPr indent="-6351" algn="l">
              <a:lnSpc>
                <a:spcPct val="150000"/>
              </a:lnSpc>
              <a:spcBef>
                <a:spcPts val="0"/>
              </a:spcBef>
            </a:pPr>
            <a:r>
              <a:rPr lang="zh-CN" altLang="en-US" sz="2400" b="0" dirty="0" smtClean="0"/>
              <a:t>例如，想将</a:t>
            </a:r>
            <a:r>
              <a:rPr lang="zh-CN" altLang="en-US" sz="2400" b="0" dirty="0" smtClean="0">
                <a:latin typeface="Arial" panose="020B0604020202020204" pitchFamily="34" charset="0"/>
              </a:rPr>
              <a:t>“</a:t>
            </a:r>
            <a:r>
              <a:rPr lang="zh-CN" altLang="en-US" sz="2400" b="0" dirty="0" smtClean="0"/>
              <a:t>+</a:t>
            </a:r>
            <a:r>
              <a:rPr lang="zh-CN" altLang="en-US" sz="2400" b="0" dirty="0" smtClean="0">
                <a:latin typeface="Arial" panose="020B0604020202020204" pitchFamily="34" charset="0"/>
              </a:rPr>
              <a:t>”</a:t>
            </a:r>
            <a:r>
              <a:rPr lang="zh-CN" altLang="en-US" sz="2400" b="0" dirty="0" smtClean="0"/>
              <a:t>用于</a:t>
            </a:r>
            <a:r>
              <a:rPr lang="en-US" altLang="zh-CN" sz="2400" b="0" dirty="0" smtClean="0"/>
              <a:t>Complex</a:t>
            </a:r>
            <a:r>
              <a:rPr lang="zh-CN" altLang="en-US" sz="2400" b="0" dirty="0" smtClean="0"/>
              <a:t>类(复数)的加法运算，函数的原型可以是这样的： </a:t>
            </a:r>
          </a:p>
          <a:p>
            <a:pPr indent="-6351" algn="l">
              <a:lnSpc>
                <a:spcPct val="150000"/>
              </a:lnSpc>
              <a:spcBef>
                <a:spcPts val="0"/>
              </a:spcBef>
            </a:pPr>
            <a:r>
              <a:rPr lang="en-US" altLang="zh-CN" sz="2400" dirty="0"/>
              <a:t>Complex operator+ (Complex&amp; c1,Complex&amp; c2);</a:t>
            </a:r>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6262737"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554538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 </a:t>
            </a:r>
            <a:r>
              <a:rPr lang="zh-CN" altLang="en-US" sz="3000" dirty="0" smtClean="0">
                <a:solidFill>
                  <a:schemeClr val="bg1"/>
                </a:solidFill>
                <a:latin typeface="Rockwell" pitchFamily="18" charset="0"/>
                <a:ea typeface="微软雅黑" pitchFamily="34" charset="-122"/>
              </a:rPr>
              <a:t>运算符重载</a:t>
            </a:r>
            <a:endParaRPr lang="zh-CN" altLang="en-US"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308471491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1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410543" y="1269554"/>
            <a:ext cx="5222497" cy="476677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void Date::print()</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a:t>
            </a:r>
            <a:r>
              <a:rPr lang="en-US" altLang="zh-CN" sz="2400" b="0" kern="0" dirty="0" err="1"/>
              <a:t>cout</a:t>
            </a:r>
            <a:r>
              <a:rPr lang="en-US" altLang="zh-CN" sz="2400" b="0" kern="0" dirty="0"/>
              <a:t>&lt;&lt; year&lt;&lt;"-"&lt;&lt; month&lt;&lt;"-"&lt;&lt; day&lt;&lt;</a:t>
            </a:r>
            <a:r>
              <a:rPr lang="en-US" altLang="zh-CN" sz="2400" b="0" kern="0" dirty="0" err="1"/>
              <a:t>endl</a:t>
            </a:r>
            <a:r>
              <a:rPr lang="en-US" altLang="zh-CN" sz="2400" b="0" kern="0" dirty="0"/>
              <a:t>;</a:t>
            </a:r>
          </a:p>
          <a:p>
            <a:pPr>
              <a:lnSpc>
                <a:spcPct val="80000"/>
              </a:lnSpc>
              <a:buFont typeface="Wingdings" pitchFamily="2" charset="2"/>
              <a:buNone/>
              <a:defRPr/>
            </a:pPr>
            <a:r>
              <a:rPr lang="en-US" altLang="zh-CN" sz="2400" b="0" kern="0" dirty="0"/>
              <a:t> }</a:t>
            </a:r>
          </a:p>
          <a:p>
            <a:pPr>
              <a:lnSpc>
                <a:spcPct val="80000"/>
              </a:lnSpc>
              <a:buFont typeface="Wingdings" pitchFamily="2" charset="2"/>
              <a:buNone/>
              <a:defRPr/>
            </a:pPr>
            <a:r>
              <a:rPr lang="en-US" altLang="zh-CN" sz="2400" b="0" kern="0" dirty="0" err="1">
                <a:solidFill>
                  <a:schemeClr val="bg2"/>
                </a:solidFill>
              </a:rPr>
              <a:t>ostream</a:t>
            </a:r>
            <a:r>
              <a:rPr lang="en-US" altLang="zh-CN" sz="2400" b="0" kern="0" dirty="0">
                <a:solidFill>
                  <a:schemeClr val="bg2"/>
                </a:solidFill>
              </a:rPr>
              <a:t> &amp;operator&lt;&lt;</a:t>
            </a:r>
            <a:r>
              <a:rPr lang="en-US" altLang="zh-CN" sz="2400" b="0" kern="0" dirty="0"/>
              <a:t>(</a:t>
            </a:r>
            <a:r>
              <a:rPr lang="en-US" altLang="zh-CN" sz="2400" b="0" kern="0" dirty="0" err="1"/>
              <a:t>ostream</a:t>
            </a:r>
            <a:r>
              <a:rPr lang="en-US" altLang="zh-CN" sz="2400" b="0" kern="0" dirty="0"/>
              <a:t> &amp;</a:t>
            </a:r>
            <a:r>
              <a:rPr lang="en-US" altLang="zh-CN" sz="2400" b="0" kern="0" dirty="0" err="1"/>
              <a:t>output,Date</a:t>
            </a:r>
            <a:r>
              <a:rPr lang="en-US" altLang="zh-CN" sz="2400" b="0" kern="0" dirty="0"/>
              <a:t> &amp;d)</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a:t>    output&lt;&lt;</a:t>
            </a:r>
            <a:r>
              <a:rPr lang="en-US" altLang="zh-CN" sz="2400" b="0" kern="0" dirty="0" err="1"/>
              <a:t>d.year</a:t>
            </a:r>
            <a:r>
              <a:rPr lang="en-US" altLang="zh-CN" sz="2400" b="0" kern="0" dirty="0"/>
              <a:t>&lt;&lt;“-”&lt;&lt;</a:t>
            </a:r>
            <a:r>
              <a:rPr lang="en-US" altLang="zh-CN" sz="2400" b="0" kern="0" dirty="0" err="1"/>
              <a:t>d.month</a:t>
            </a:r>
            <a:r>
              <a:rPr lang="en-US" altLang="zh-CN" sz="2400" b="0" kern="0" dirty="0"/>
              <a:t>&lt;&lt;“-”&lt;&lt;</a:t>
            </a:r>
            <a:r>
              <a:rPr lang="en-US" altLang="zh-CN" sz="2400" b="0" kern="0" dirty="0" err="1"/>
              <a:t>d.day</a:t>
            </a:r>
            <a:r>
              <a:rPr lang="zh-CN" altLang="en-US" sz="2400" b="0" kern="0" dirty="0"/>
              <a:t>；</a:t>
            </a:r>
          </a:p>
          <a:p>
            <a:pPr>
              <a:lnSpc>
                <a:spcPct val="80000"/>
              </a:lnSpc>
              <a:buFont typeface="Wingdings" pitchFamily="2" charset="2"/>
              <a:buNone/>
              <a:defRPr/>
            </a:pPr>
            <a:r>
              <a:rPr lang="en-US" altLang="zh-CN" sz="2400" b="0" kern="0" dirty="0"/>
              <a:t>    return output;</a:t>
            </a:r>
          </a:p>
          <a:p>
            <a:pPr>
              <a:lnSpc>
                <a:spcPct val="80000"/>
              </a:lnSpc>
              <a:buFont typeface="Wingdings" pitchFamily="2" charset="2"/>
              <a:buNone/>
              <a:defRPr/>
            </a:pPr>
            <a:r>
              <a:rPr lang="en-US" altLang="zh-CN" sz="2400" b="0" kern="0" dirty="0"/>
              <a:t>}</a:t>
            </a:r>
            <a:endParaRPr lang="zh-CN" altLang="en-US" sz="2400" b="0" kern="0" dirty="0"/>
          </a:p>
        </p:txBody>
      </p:sp>
      <p:sp>
        <p:nvSpPr>
          <p:cNvPr id="64515" name="Rectangle 3"/>
          <p:cNvSpPr>
            <a:spLocks noChangeArrowheads="1"/>
          </p:cNvSpPr>
          <p:nvPr/>
        </p:nvSpPr>
        <p:spPr bwMode="auto">
          <a:xfrm>
            <a:off x="7191628" y="1773649"/>
            <a:ext cx="4668187" cy="3416320"/>
          </a:xfrm>
          <a:prstGeom prst="rect">
            <a:avLst/>
          </a:prstGeom>
          <a:noFill/>
          <a:ln>
            <a:noFill/>
          </a:ln>
          <a:effectLst>
            <a:prstShdw prst="shdw17" dist="17961" dir="2700000">
              <a:srgbClr val="5C1F00"/>
            </a:prstShdw>
          </a:effectLst>
          <a:extLst>
            <a:ext uri="{909E8E84-426E-40DD-AFC4-6F175D3DCCD1}">
              <a14:hiddenFill xmlns:a14="http://schemas.microsoft.com/office/drawing/2010/main">
                <a:solidFill>
                  <a:srgbClr val="993300">
                    <a:alpha val="70979"/>
                  </a:srgbClr>
                </a:solidFill>
              </a14:hiddenFill>
            </a:ext>
            <a:ext uri="{91240B29-F687-4F45-9708-019B960494DF}">
              <a14:hiddenLine xmlns:a14="http://schemas.microsoft.com/office/drawing/2010/main" w="9525" algn="ctr">
                <a:solidFill>
                  <a:schemeClr val="tx1"/>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t>#include &lt;</a:t>
            </a:r>
            <a:r>
              <a:rPr lang="en-US" altLang="zh-CN" dirty="0" err="1"/>
              <a:t>iostream</a:t>
            </a:r>
            <a:r>
              <a:rPr lang="en-US" altLang="zh-CN" dirty="0"/>
              <a:t>&gt;</a:t>
            </a:r>
          </a:p>
          <a:p>
            <a:pPr eaLnBrk="1" hangingPunct="1"/>
            <a:r>
              <a:rPr lang="en-US" altLang="zh-CN" dirty="0"/>
              <a:t>#include "</a:t>
            </a:r>
            <a:r>
              <a:rPr lang="en-US" altLang="zh-CN" dirty="0" err="1"/>
              <a:t>Date.h</a:t>
            </a:r>
            <a:r>
              <a:rPr lang="en-US" altLang="zh-CN" dirty="0"/>
              <a:t>"</a:t>
            </a:r>
          </a:p>
          <a:p>
            <a:pPr eaLnBrk="1" hangingPunct="1"/>
            <a:r>
              <a:rPr lang="en-US" altLang="zh-CN" dirty="0"/>
              <a:t>using namespace </a:t>
            </a:r>
            <a:r>
              <a:rPr lang="en-US" altLang="zh-CN" dirty="0" err="1"/>
              <a:t>std</a:t>
            </a:r>
            <a:r>
              <a:rPr lang="en-US" altLang="zh-CN" dirty="0"/>
              <a:t>;</a:t>
            </a:r>
          </a:p>
          <a:p>
            <a:pPr eaLnBrk="1" hangingPunct="1"/>
            <a:r>
              <a:rPr lang="en-US" altLang="zh-CN" dirty="0" err="1"/>
              <a:t>int</a:t>
            </a:r>
            <a:r>
              <a:rPr lang="en-US" altLang="zh-CN" dirty="0"/>
              <a:t> main()</a:t>
            </a:r>
          </a:p>
          <a:p>
            <a:pPr eaLnBrk="1" hangingPunct="1"/>
            <a:r>
              <a:rPr lang="en-US" altLang="zh-CN" dirty="0"/>
              <a:t>{</a:t>
            </a:r>
          </a:p>
          <a:p>
            <a:pPr eaLnBrk="1" hangingPunct="1"/>
            <a:r>
              <a:rPr lang="en-US" altLang="zh-CN" dirty="0"/>
              <a:t>    Date d1(2013,4,1);</a:t>
            </a:r>
          </a:p>
          <a:p>
            <a:pPr eaLnBrk="1" hangingPunct="1"/>
            <a:r>
              <a:rPr lang="en-US" altLang="zh-CN" dirty="0"/>
              <a:t>    </a:t>
            </a:r>
            <a:r>
              <a:rPr lang="en-US" altLang="zh-CN" dirty="0" err="1"/>
              <a:t>cout</a:t>
            </a:r>
            <a:r>
              <a:rPr lang="en-US" altLang="zh-CN" dirty="0"/>
              <a:t>&lt;&lt;d1;</a:t>
            </a:r>
          </a:p>
          <a:p>
            <a:pPr eaLnBrk="1" hangingPunct="1"/>
            <a:r>
              <a:rPr lang="en-US" altLang="zh-CN" dirty="0"/>
              <a:t>    return 0;</a:t>
            </a:r>
          </a:p>
          <a:p>
            <a:pPr eaLnBrk="1" hangingPunct="1"/>
            <a:r>
              <a:rPr lang="en-US" altLang="zh-CN" dirty="0"/>
              <a:t>}</a:t>
            </a:r>
            <a:endParaRPr lang="zh-CN" altLang="en-US" dirty="0"/>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8.</a:t>
            </a:r>
            <a:r>
              <a:rPr lang="zh-CN" altLang="en-US" sz="3600" dirty="0">
                <a:solidFill>
                  <a:schemeClr val="bg1"/>
                </a:solidFill>
                <a:latin typeface="隶书" panose="02010509060101010101" pitchFamily="49" charset="-122"/>
                <a:ea typeface="隶书" panose="02010509060101010101" pitchFamily="49" charset="-122"/>
              </a:rPr>
              <a:t>为</a:t>
            </a:r>
            <a:r>
              <a:rPr lang="en-US" altLang="zh-CN" sz="3600" dirty="0">
                <a:solidFill>
                  <a:schemeClr val="bg1"/>
                </a:solidFill>
                <a:latin typeface="隶书" panose="02010509060101010101" pitchFamily="49" charset="-122"/>
                <a:ea typeface="隶书" panose="02010509060101010101" pitchFamily="49" charset="-122"/>
              </a:rPr>
              <a:t>Date</a:t>
            </a:r>
            <a:r>
              <a:rPr lang="zh-CN" altLang="en-US" sz="3600" dirty="0">
                <a:solidFill>
                  <a:schemeClr val="bg1"/>
                </a:solidFill>
                <a:latin typeface="隶书" panose="02010509060101010101" pitchFamily="49" charset="-122"/>
                <a:ea typeface="隶书" panose="02010509060101010101" pitchFamily="49" charset="-122"/>
              </a:rPr>
              <a:t>类</a:t>
            </a:r>
            <a:r>
              <a:rPr lang="zh-CN" altLang="en-US" sz="3600" dirty="0" smtClean="0">
                <a:solidFill>
                  <a:schemeClr val="bg1"/>
                </a:solidFill>
                <a:latin typeface="隶书" panose="02010509060101010101" pitchFamily="49" charset="-122"/>
                <a:ea typeface="隶书" panose="02010509060101010101" pitchFamily="49" charset="-122"/>
              </a:rPr>
              <a:t>重载</a:t>
            </a:r>
            <a:r>
              <a:rPr lang="zh-CN" altLang="en-US" sz="3600" dirty="0">
                <a:solidFill>
                  <a:schemeClr val="bg1"/>
                </a:solidFill>
                <a:latin typeface="隶书" panose="02010509060101010101" pitchFamily="49" charset="-122"/>
                <a:ea typeface="隶书" panose="02010509060101010101" pitchFamily="49" charset="-122"/>
              </a:rPr>
              <a:t>输出</a:t>
            </a:r>
            <a:r>
              <a:rPr lang="zh-CN" altLang="en-US" sz="3600" dirty="0" smtClean="0">
                <a:solidFill>
                  <a:schemeClr val="bg1"/>
                </a:solidFill>
                <a:latin typeface="隶书" panose="02010509060101010101" pitchFamily="49" charset="-122"/>
                <a:ea typeface="隶书" panose="02010509060101010101" pitchFamily="49" charset="-122"/>
              </a:rPr>
              <a:t>运算符</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400057963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54530" y="1197253"/>
            <a:ext cx="11849301" cy="338533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lnSpc>
                <a:spcPct val="150000"/>
              </a:lnSpc>
              <a:spcBef>
                <a:spcPts val="0"/>
              </a:spcBef>
              <a:buFont typeface="Wingdings" pitchFamily="2" charset="2"/>
              <a:buNone/>
              <a:defRPr/>
            </a:pPr>
            <a:r>
              <a:rPr lang="zh-CN" altLang="en-US" kern="0" dirty="0">
                <a:latin typeface="楷体" panose="02010609060101010101" pitchFamily="49" charset="-122"/>
                <a:ea typeface="楷体" panose="02010609060101010101" pitchFamily="49" charset="-122"/>
              </a:rPr>
              <a:t>  </a:t>
            </a:r>
            <a:r>
              <a:rPr lang="zh-CN" altLang="en-US" b="0" kern="0" dirty="0">
                <a:latin typeface="楷体" panose="02010609060101010101" pitchFamily="49" charset="-122"/>
                <a:ea typeface="楷体" panose="02010609060101010101" pitchFamily="49" charset="-122"/>
              </a:rPr>
              <a:t>在重载函数中，由于</a:t>
            </a:r>
            <a:r>
              <a:rPr lang="en-US" altLang="zh-CN" b="0" kern="0" dirty="0">
                <a:latin typeface="楷体" panose="02010609060101010101" pitchFamily="49" charset="-122"/>
                <a:ea typeface="楷体" panose="02010609060101010101" pitchFamily="49" charset="-122"/>
              </a:rPr>
              <a:t>operator&lt;&lt;()</a:t>
            </a:r>
            <a:r>
              <a:rPr lang="zh-CN" altLang="en-US" b="0" kern="0" dirty="0">
                <a:latin typeface="楷体" panose="02010609060101010101" pitchFamily="49" charset="-122"/>
                <a:ea typeface="楷体" panose="02010609060101010101" pitchFamily="49" charset="-122"/>
              </a:rPr>
              <a:t>函数是</a:t>
            </a:r>
            <a:r>
              <a:rPr lang="en-US" altLang="zh-CN" b="0" kern="0" dirty="0">
                <a:latin typeface="楷体" panose="02010609060101010101" pitchFamily="49" charset="-122"/>
                <a:ea typeface="楷体" panose="02010609060101010101" pitchFamily="49" charset="-122"/>
              </a:rPr>
              <a:t>Date</a:t>
            </a:r>
            <a:r>
              <a:rPr lang="zh-CN" altLang="en-US" b="0" kern="0" dirty="0">
                <a:latin typeface="楷体" panose="02010609060101010101" pitchFamily="49" charset="-122"/>
                <a:ea typeface="楷体" panose="02010609060101010101" pitchFamily="49" charset="-122"/>
              </a:rPr>
              <a:t>类的友元函数，因此在使用</a:t>
            </a:r>
            <a:r>
              <a:rPr lang="en-US" altLang="zh-CN" b="0" kern="0" dirty="0">
                <a:latin typeface="楷体" panose="02010609060101010101" pitchFamily="49" charset="-122"/>
                <a:ea typeface="楷体" panose="02010609060101010101" pitchFamily="49" charset="-122"/>
              </a:rPr>
              <a:t>Date</a:t>
            </a:r>
            <a:r>
              <a:rPr lang="zh-CN" altLang="en-US" b="0" kern="0" dirty="0">
                <a:latin typeface="楷体" panose="02010609060101010101" pitchFamily="49" charset="-122"/>
                <a:ea typeface="楷体" panose="02010609060101010101" pitchFamily="49" charset="-122"/>
              </a:rPr>
              <a:t>类的数据成员和成员函数时必须指定对象。一般而言，输出操作符应该输出对象的内容，进行最小限度的格式化，不应该输出换行符。在主函数（</a:t>
            </a:r>
            <a:r>
              <a:rPr lang="en-US" altLang="zh-CN" b="0" kern="0" dirty="0">
                <a:latin typeface="楷体" panose="02010609060101010101" pitchFamily="49" charset="-122"/>
                <a:ea typeface="楷体" panose="02010609060101010101" pitchFamily="49" charset="-122"/>
              </a:rPr>
              <a:t>main</a:t>
            </a:r>
            <a:r>
              <a:rPr lang="zh-CN" altLang="en-US" b="0" kern="0" dirty="0">
                <a:latin typeface="楷体" panose="02010609060101010101" pitchFamily="49" charset="-122"/>
                <a:ea typeface="楷体" panose="02010609060101010101" pitchFamily="49" charset="-122"/>
              </a:rPr>
              <a:t>）中， </a:t>
            </a:r>
            <a:r>
              <a:rPr lang="en-US" altLang="zh-CN" b="0" kern="0" dirty="0" err="1">
                <a:latin typeface="楷体" panose="02010609060101010101" pitchFamily="49" charset="-122"/>
                <a:ea typeface="楷体" panose="02010609060101010101" pitchFamily="49" charset="-122"/>
              </a:rPr>
              <a:t>cout</a:t>
            </a:r>
            <a:r>
              <a:rPr lang="zh-CN" altLang="en-US" b="0" kern="0" dirty="0">
                <a:latin typeface="楷体" panose="02010609060101010101" pitchFamily="49" charset="-122"/>
                <a:ea typeface="楷体" panose="02010609060101010101" pitchFamily="49" charset="-122"/>
              </a:rPr>
              <a:t>的值被传递给</a:t>
            </a:r>
            <a:r>
              <a:rPr lang="en-US" altLang="zh-CN" b="0" kern="0" dirty="0">
                <a:latin typeface="楷体" panose="02010609060101010101" pitchFamily="49" charset="-122"/>
                <a:ea typeface="楷体" panose="02010609060101010101" pitchFamily="49" charset="-122"/>
              </a:rPr>
              <a:t>output</a:t>
            </a:r>
            <a:r>
              <a:rPr lang="zh-CN" altLang="en-US" b="0" kern="0" dirty="0">
                <a:latin typeface="楷体" panose="02010609060101010101" pitchFamily="49" charset="-122"/>
                <a:ea typeface="楷体" panose="02010609060101010101" pitchFamily="49" charset="-122"/>
              </a:rPr>
              <a:t>。由于函数返回的是</a:t>
            </a:r>
            <a:r>
              <a:rPr lang="en-US" altLang="zh-CN" b="0" kern="0" dirty="0" err="1">
                <a:latin typeface="楷体" panose="02010609060101010101" pitchFamily="49" charset="-122"/>
                <a:ea typeface="楷体" panose="02010609060101010101" pitchFamily="49" charset="-122"/>
              </a:rPr>
              <a:t>ostream</a:t>
            </a:r>
            <a:r>
              <a:rPr lang="zh-CN" altLang="en-US" b="0" kern="0" dirty="0">
                <a:latin typeface="楷体" panose="02010609060101010101" pitchFamily="49" charset="-122"/>
                <a:ea typeface="楷体" panose="02010609060101010101" pitchFamily="49" charset="-122"/>
              </a:rPr>
              <a:t>对象的引用，所以在主函数中可以将”</a:t>
            </a:r>
            <a:r>
              <a:rPr lang="en-US" altLang="zh-CN" b="0" kern="0" dirty="0">
                <a:latin typeface="楷体" panose="02010609060101010101" pitchFamily="49" charset="-122"/>
                <a:ea typeface="楷体" panose="02010609060101010101" pitchFamily="49" charset="-122"/>
              </a:rPr>
              <a:t>&lt;&lt;”</a:t>
            </a:r>
            <a:r>
              <a:rPr lang="zh-CN" altLang="en-US" b="0" kern="0" dirty="0">
                <a:latin typeface="楷体" panose="02010609060101010101" pitchFamily="49" charset="-122"/>
                <a:ea typeface="楷体" panose="02010609060101010101" pitchFamily="49" charset="-122"/>
              </a:rPr>
              <a:t>连接起来使用。</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8.</a:t>
            </a:r>
            <a:r>
              <a:rPr lang="zh-CN" altLang="en-US" sz="3600" dirty="0">
                <a:solidFill>
                  <a:schemeClr val="bg1"/>
                </a:solidFill>
                <a:latin typeface="隶书" panose="02010509060101010101" pitchFamily="49" charset="-122"/>
                <a:ea typeface="隶书" panose="02010509060101010101" pitchFamily="49" charset="-122"/>
              </a:rPr>
              <a:t>为</a:t>
            </a:r>
            <a:r>
              <a:rPr lang="en-US" altLang="zh-CN" sz="3600" dirty="0">
                <a:solidFill>
                  <a:schemeClr val="bg1"/>
                </a:solidFill>
                <a:latin typeface="隶书" panose="02010509060101010101" pitchFamily="49" charset="-122"/>
                <a:ea typeface="隶书" panose="02010509060101010101" pitchFamily="49" charset="-122"/>
              </a:rPr>
              <a:t>Date</a:t>
            </a:r>
            <a:r>
              <a:rPr lang="zh-CN" altLang="en-US" sz="3600" dirty="0">
                <a:solidFill>
                  <a:schemeClr val="bg1"/>
                </a:solidFill>
                <a:latin typeface="隶书" panose="02010509060101010101" pitchFamily="49" charset="-122"/>
                <a:ea typeface="隶书" panose="02010509060101010101" pitchFamily="49" charset="-122"/>
              </a:rPr>
              <a:t>类</a:t>
            </a:r>
            <a:r>
              <a:rPr lang="zh-CN" altLang="en-US" sz="3600" dirty="0" smtClean="0">
                <a:solidFill>
                  <a:schemeClr val="bg1"/>
                </a:solidFill>
                <a:latin typeface="隶书" panose="02010509060101010101" pitchFamily="49" charset="-122"/>
                <a:ea typeface="隶书" panose="02010509060101010101" pitchFamily="49" charset="-122"/>
              </a:rPr>
              <a:t>重载</a:t>
            </a:r>
            <a:r>
              <a:rPr lang="zh-CN" altLang="en-US" sz="3600" dirty="0">
                <a:solidFill>
                  <a:schemeClr val="bg1"/>
                </a:solidFill>
                <a:latin typeface="隶书" panose="02010509060101010101" pitchFamily="49" charset="-122"/>
                <a:ea typeface="隶书" panose="02010509060101010101" pitchFamily="49" charset="-122"/>
              </a:rPr>
              <a:t>输出</a:t>
            </a:r>
            <a:r>
              <a:rPr lang="zh-CN" altLang="en-US" sz="3600" dirty="0" smtClean="0">
                <a:solidFill>
                  <a:schemeClr val="bg1"/>
                </a:solidFill>
                <a:latin typeface="隶书" panose="02010509060101010101" pitchFamily="49" charset="-122"/>
                <a:ea typeface="隶书" panose="02010509060101010101" pitchFamily="49" charset="-122"/>
              </a:rPr>
              <a:t>运算符</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421093891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94519" y="909514"/>
            <a:ext cx="11809312" cy="540096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buFont typeface="Wingdings" pitchFamily="2" charset="2"/>
              <a:buNone/>
              <a:defRPr/>
            </a:pPr>
            <a:r>
              <a:rPr lang="en-US" altLang="zh-CN" sz="2801" b="0" kern="0" dirty="0">
                <a:latin typeface="楷体" panose="02010609060101010101" pitchFamily="49" charset="-122"/>
                <a:ea typeface="楷体" panose="02010609060101010101" pitchFamily="49" charset="-122"/>
              </a:rPr>
              <a:t>2</a:t>
            </a:r>
            <a:r>
              <a:rPr lang="zh-CN" altLang="en-US" sz="2801" b="0" kern="0" dirty="0">
                <a:latin typeface="楷体" panose="02010609060101010101" pitchFamily="49" charset="-122"/>
                <a:ea typeface="楷体" panose="02010609060101010101" pitchFamily="49" charset="-122"/>
              </a:rPr>
              <a:t>．输入操作符</a:t>
            </a:r>
            <a:r>
              <a:rPr lang="en-US" altLang="zh-CN" sz="2801" b="0" kern="0" dirty="0">
                <a:latin typeface="楷体" panose="02010609060101010101" pitchFamily="49" charset="-122"/>
                <a:ea typeface="楷体" panose="02010609060101010101" pitchFamily="49" charset="-122"/>
              </a:rPr>
              <a:t>&gt;&gt;</a:t>
            </a:r>
            <a:r>
              <a:rPr lang="zh-CN" altLang="en-US" sz="2801" b="0" kern="0" dirty="0">
                <a:latin typeface="楷体" panose="02010609060101010101" pitchFamily="49" charset="-122"/>
                <a:ea typeface="楷体" panose="02010609060101010101" pitchFamily="49" charset="-122"/>
              </a:rPr>
              <a:t>的重载</a:t>
            </a:r>
          </a:p>
          <a:p>
            <a:pPr>
              <a:buFont typeface="Wingdings" pitchFamily="2" charset="2"/>
              <a:buNone/>
              <a:defRPr/>
            </a:pPr>
            <a:r>
              <a:rPr lang="zh-CN" altLang="en-US" sz="2801" b="0" kern="0" dirty="0">
                <a:latin typeface="楷体" panose="02010609060101010101" pitchFamily="49" charset="-122"/>
                <a:ea typeface="楷体" panose="02010609060101010101" pitchFamily="49" charset="-122"/>
              </a:rPr>
              <a:t>      输入操作符重载函数形式为：</a:t>
            </a:r>
          </a:p>
          <a:p>
            <a:pPr>
              <a:buFont typeface="Wingdings" pitchFamily="2" charset="2"/>
              <a:buNone/>
              <a:defRPr/>
            </a:pPr>
            <a:r>
              <a:rPr lang="en-US" altLang="zh-CN" sz="2801" b="0" kern="0" dirty="0">
                <a:solidFill>
                  <a:srgbClr val="FF0000"/>
                </a:solidFill>
                <a:latin typeface="楷体" panose="02010609060101010101" pitchFamily="49" charset="-122"/>
                <a:ea typeface="楷体" panose="02010609060101010101" pitchFamily="49" charset="-122"/>
              </a:rPr>
              <a:t>istream &amp; operator &gt;&gt; (istream &amp;, </a:t>
            </a:r>
            <a:r>
              <a:rPr lang="zh-CN" altLang="en-US" sz="2801" b="0" kern="0" dirty="0">
                <a:solidFill>
                  <a:srgbClr val="FF0000"/>
                </a:solidFill>
                <a:latin typeface="楷体" panose="02010609060101010101" pitchFamily="49" charset="-122"/>
                <a:ea typeface="楷体" panose="02010609060101010101" pitchFamily="49" charset="-122"/>
              </a:rPr>
              <a:t>自定义类 </a:t>
            </a:r>
            <a:r>
              <a:rPr lang="en-US" altLang="zh-CN" sz="2801" b="0" kern="0" dirty="0">
                <a:solidFill>
                  <a:srgbClr val="FF0000"/>
                </a:solidFill>
                <a:latin typeface="楷体" panose="02010609060101010101" pitchFamily="49" charset="-122"/>
                <a:ea typeface="楷体" panose="02010609060101010101" pitchFamily="49" charset="-122"/>
              </a:rPr>
              <a:t>&amp;);</a:t>
            </a:r>
          </a:p>
          <a:p>
            <a:pPr>
              <a:buFont typeface="Wingdings" pitchFamily="2" charset="2"/>
              <a:buNone/>
              <a:defRPr/>
            </a:pPr>
            <a:r>
              <a:rPr lang="zh-CN" altLang="en-US" sz="2801" b="0" kern="0" dirty="0">
                <a:latin typeface="楷体" panose="02010609060101010101" pitchFamily="49" charset="-122"/>
                <a:ea typeface="楷体" panose="02010609060101010101" pitchFamily="49" charset="-122"/>
              </a:rPr>
              <a:t>      </a:t>
            </a:r>
            <a:endParaRPr lang="en-US" altLang="zh-CN" sz="2801" b="0" kern="0" dirty="0">
              <a:latin typeface="楷体" panose="02010609060101010101" pitchFamily="49" charset="-122"/>
              <a:ea typeface="楷体" panose="02010609060101010101" pitchFamily="49" charset="-122"/>
            </a:endParaRPr>
          </a:p>
          <a:p>
            <a:pPr marL="0">
              <a:lnSpc>
                <a:spcPct val="150000"/>
              </a:lnSpc>
              <a:spcBef>
                <a:spcPts val="0"/>
              </a:spcBef>
              <a:buFont typeface="Wingdings" pitchFamily="2" charset="2"/>
              <a:buNone/>
              <a:defRPr/>
            </a:pPr>
            <a:r>
              <a:rPr lang="en-US" altLang="zh-CN" sz="2801" b="0" kern="0" dirty="0">
                <a:latin typeface="楷体" panose="02010609060101010101" pitchFamily="49" charset="-122"/>
                <a:ea typeface="楷体" panose="02010609060101010101" pitchFamily="49" charset="-122"/>
              </a:rPr>
              <a:t>      </a:t>
            </a:r>
            <a:r>
              <a:rPr lang="zh-CN" altLang="en-US" sz="2801" b="0" kern="0" dirty="0">
                <a:latin typeface="楷体" panose="02010609060101010101" pitchFamily="49" charset="-122"/>
                <a:ea typeface="楷体" panose="02010609060101010101" pitchFamily="49" charset="-122"/>
              </a:rPr>
              <a:t>与输出操作符类似，输入操作符的第一个形参是一个引用，指向要读的流，并且返回的也是同一个流的引用。第二个形参是对要读入的对象的非</a:t>
            </a:r>
            <a:r>
              <a:rPr lang="en-US" altLang="zh-CN" sz="2801" b="0" kern="0" dirty="0" err="1">
                <a:latin typeface="楷体" panose="02010609060101010101" pitchFamily="49" charset="-122"/>
                <a:ea typeface="楷体" panose="02010609060101010101" pitchFamily="49" charset="-122"/>
              </a:rPr>
              <a:t>const</a:t>
            </a:r>
            <a:r>
              <a:rPr lang="en-US" altLang="zh-CN" sz="2801" b="0" kern="0" dirty="0">
                <a:latin typeface="楷体" panose="02010609060101010101" pitchFamily="49" charset="-122"/>
                <a:ea typeface="楷体" panose="02010609060101010101" pitchFamily="49" charset="-122"/>
              </a:rPr>
              <a:t> </a:t>
            </a:r>
            <a:r>
              <a:rPr lang="zh-CN" altLang="en-US" sz="2801" b="0" kern="0" dirty="0">
                <a:latin typeface="楷体" panose="02010609060101010101" pitchFamily="49" charset="-122"/>
                <a:ea typeface="楷体" panose="02010609060101010101" pitchFamily="49" charset="-122"/>
              </a:rPr>
              <a:t>引用，该形参必须为非</a:t>
            </a:r>
            <a:r>
              <a:rPr lang="en-US" altLang="zh-CN" sz="2801" b="0" kern="0" dirty="0" err="1">
                <a:latin typeface="楷体" panose="02010609060101010101" pitchFamily="49" charset="-122"/>
                <a:ea typeface="楷体" panose="02010609060101010101" pitchFamily="49" charset="-122"/>
              </a:rPr>
              <a:t>const</a:t>
            </a:r>
            <a:r>
              <a:rPr lang="zh-CN" altLang="en-US" sz="2801" b="0" kern="0" dirty="0">
                <a:latin typeface="楷体" panose="02010609060101010101" pitchFamily="49" charset="-122"/>
                <a:ea typeface="楷体" panose="02010609060101010101" pitchFamily="49" charset="-122"/>
              </a:rPr>
              <a:t>，因为输入操作符的目的是将数据读到这个对象中。和输出操作符不同的是输入操作符必须处理错误和文件结束的可能性。</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2.</a:t>
            </a:r>
            <a:r>
              <a:rPr lang="zh-CN" altLang="en-US" sz="3600" dirty="0">
                <a:solidFill>
                  <a:schemeClr val="bg1"/>
                </a:solidFill>
                <a:latin typeface="隶书" panose="02010509060101010101" pitchFamily="49" charset="-122"/>
                <a:ea typeface="隶书" panose="02010509060101010101" pitchFamily="49" charset="-122"/>
              </a:rPr>
              <a:t>重载流输入和流输出运算符</a:t>
            </a:r>
            <a:r>
              <a:rPr lang="zh-CN" altLang="en-US" sz="3600" dirty="0">
                <a:solidFill>
                  <a:schemeClr val="bg1"/>
                </a:solidFill>
                <a:latin typeface="Tahoma" panose="020B0604030504040204" pitchFamily="34" charset="0"/>
              </a:rPr>
              <a:t> </a:t>
            </a:r>
          </a:p>
        </p:txBody>
      </p:sp>
    </p:spTree>
    <p:extLst>
      <p:ext uri="{BB962C8B-B14F-4D97-AF65-F5344CB8AC3E}">
        <p14:creationId xmlns:p14="http://schemas.microsoft.com/office/powerpoint/2010/main" val="646052681"/>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3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143294" y="981522"/>
            <a:ext cx="10780417" cy="525632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400" b="0" kern="0" dirty="0"/>
              <a:t>class Date</a:t>
            </a:r>
          </a:p>
          <a:p>
            <a:pPr>
              <a:lnSpc>
                <a:spcPct val="80000"/>
              </a:lnSpc>
              <a:buFont typeface="Wingdings" pitchFamily="2" charset="2"/>
              <a:buNone/>
              <a:defRPr/>
            </a:pPr>
            <a:r>
              <a:rPr lang="en-US" altLang="zh-CN" sz="2400" b="0" kern="0" dirty="0"/>
              <a:t>{</a:t>
            </a:r>
          </a:p>
          <a:p>
            <a:pPr>
              <a:lnSpc>
                <a:spcPct val="80000"/>
              </a:lnSpc>
              <a:buFont typeface="Wingdings" pitchFamily="2" charset="2"/>
              <a:buNone/>
              <a:defRPr/>
            </a:pPr>
            <a:r>
              <a:rPr lang="en-US" altLang="zh-CN" sz="2400" b="0" kern="0" dirty="0" smtClean="0"/>
              <a:t>public</a:t>
            </a:r>
            <a:r>
              <a:rPr lang="en-US" altLang="zh-CN" sz="2400" b="0" kern="0" dirty="0"/>
              <a:t>:</a:t>
            </a:r>
          </a:p>
          <a:p>
            <a:pPr>
              <a:lnSpc>
                <a:spcPct val="80000"/>
              </a:lnSpc>
              <a:buFont typeface="Wingdings" pitchFamily="2" charset="2"/>
              <a:buNone/>
              <a:defRPr/>
            </a:pPr>
            <a:r>
              <a:rPr lang="en-US" altLang="zh-CN" sz="2400" b="0" kern="0" dirty="0"/>
              <a:t>        Date(){year=0;month=0;day=0;}</a:t>
            </a:r>
          </a:p>
          <a:p>
            <a:pPr>
              <a:lnSpc>
                <a:spcPct val="80000"/>
              </a:lnSpc>
              <a:buFont typeface="Wingdings" pitchFamily="2" charset="2"/>
              <a:buNone/>
              <a:defRPr/>
            </a:pPr>
            <a:r>
              <a:rPr lang="en-US" altLang="zh-CN" sz="2400" b="0" kern="0" dirty="0"/>
              <a:t>        Date(</a:t>
            </a:r>
            <a:r>
              <a:rPr lang="en-US" altLang="zh-CN" sz="2400" b="0" kern="0" dirty="0" err="1"/>
              <a:t>int</a:t>
            </a:r>
            <a:r>
              <a:rPr lang="en-US" altLang="zh-CN" sz="2400" b="0" kern="0" dirty="0"/>
              <a:t> </a:t>
            </a:r>
            <a:r>
              <a:rPr lang="en-US" altLang="zh-CN" sz="2400" b="0" kern="0" dirty="0" err="1"/>
              <a:t>y,int</a:t>
            </a:r>
            <a:r>
              <a:rPr lang="en-US" altLang="zh-CN" sz="2400" b="0" kern="0" dirty="0"/>
              <a:t> </a:t>
            </a:r>
            <a:r>
              <a:rPr lang="en-US" altLang="zh-CN" sz="2400" b="0" kern="0" dirty="0" err="1"/>
              <a:t>m,int</a:t>
            </a:r>
            <a:r>
              <a:rPr lang="en-US" altLang="zh-CN" sz="2400" b="0" kern="0" dirty="0"/>
              <a:t> d);</a:t>
            </a:r>
          </a:p>
          <a:p>
            <a:pPr>
              <a:lnSpc>
                <a:spcPct val="80000"/>
              </a:lnSpc>
              <a:buFont typeface="Wingdings" pitchFamily="2" charset="2"/>
              <a:buNone/>
              <a:defRPr/>
            </a:pPr>
            <a:r>
              <a:rPr lang="en-US" altLang="zh-CN" sz="2400" b="0" kern="0" dirty="0"/>
              <a:t>        Date(string s);</a:t>
            </a:r>
          </a:p>
          <a:p>
            <a:pPr>
              <a:lnSpc>
                <a:spcPct val="80000"/>
              </a:lnSpc>
              <a:buFont typeface="Wingdings" pitchFamily="2" charset="2"/>
              <a:buNone/>
              <a:defRPr/>
            </a:pPr>
            <a:r>
              <a:rPr lang="en-US" altLang="zh-CN" sz="2400" b="0" kern="0" dirty="0"/>
              <a:t>        bool </a:t>
            </a:r>
            <a:r>
              <a:rPr lang="en-US" altLang="zh-CN" sz="2400" b="0" kern="0" dirty="0" err="1"/>
              <a:t>isLeapYear</a:t>
            </a:r>
            <a:r>
              <a:rPr lang="en-US" altLang="zh-CN" sz="2400" b="0" kern="0" dirty="0"/>
              <a:t>();</a:t>
            </a:r>
          </a:p>
          <a:p>
            <a:pPr>
              <a:lnSpc>
                <a:spcPct val="80000"/>
              </a:lnSpc>
              <a:buFont typeface="Wingdings" pitchFamily="2" charset="2"/>
              <a:buNone/>
              <a:defRPr/>
            </a:pPr>
            <a:r>
              <a:rPr lang="en-US" altLang="zh-CN" sz="2400" b="0" kern="0" dirty="0" smtClean="0"/>
              <a:t>private</a:t>
            </a:r>
            <a:r>
              <a:rPr lang="en-US" altLang="zh-CN" sz="2400" b="0" kern="0" dirty="0"/>
              <a:t>:</a:t>
            </a:r>
          </a:p>
          <a:p>
            <a:pPr>
              <a:lnSpc>
                <a:spcPct val="80000"/>
              </a:lnSpc>
              <a:buFont typeface="Wingdings" pitchFamily="2" charset="2"/>
              <a:buNone/>
              <a:defRPr/>
            </a:pPr>
            <a:r>
              <a:rPr lang="en-US" altLang="zh-CN" sz="2400" b="0" kern="0" dirty="0"/>
              <a:t>        </a:t>
            </a:r>
            <a:r>
              <a:rPr lang="en-US" altLang="zh-CN" sz="2400" b="0" kern="0" dirty="0" err="1"/>
              <a:t>int</a:t>
            </a:r>
            <a:r>
              <a:rPr lang="en-US" altLang="zh-CN" sz="2400" b="0" kern="0" dirty="0"/>
              <a:t>  year;</a:t>
            </a:r>
          </a:p>
          <a:p>
            <a:pPr>
              <a:lnSpc>
                <a:spcPct val="80000"/>
              </a:lnSpc>
              <a:buFont typeface="Wingdings" pitchFamily="2" charset="2"/>
              <a:buNone/>
              <a:defRPr/>
            </a:pPr>
            <a:r>
              <a:rPr lang="en-US" altLang="zh-CN" sz="2400" b="0" kern="0" dirty="0"/>
              <a:t>        </a:t>
            </a:r>
            <a:r>
              <a:rPr lang="en-US" altLang="zh-CN" sz="2400" b="0" kern="0" dirty="0" err="1"/>
              <a:t>int</a:t>
            </a:r>
            <a:r>
              <a:rPr lang="en-US" altLang="zh-CN" sz="2400" b="0" kern="0" dirty="0"/>
              <a:t>  month;</a:t>
            </a:r>
          </a:p>
          <a:p>
            <a:pPr>
              <a:lnSpc>
                <a:spcPct val="80000"/>
              </a:lnSpc>
              <a:buFont typeface="Wingdings" pitchFamily="2" charset="2"/>
              <a:buNone/>
              <a:defRPr/>
            </a:pPr>
            <a:r>
              <a:rPr lang="en-US" altLang="zh-CN" sz="2400" b="0" kern="0" dirty="0"/>
              <a:t>        </a:t>
            </a:r>
            <a:r>
              <a:rPr lang="en-US" altLang="zh-CN" sz="2400" b="0" kern="0" dirty="0" err="1"/>
              <a:t>int</a:t>
            </a:r>
            <a:r>
              <a:rPr lang="en-US" altLang="zh-CN" sz="2400" b="0" kern="0" dirty="0"/>
              <a:t>  day;</a:t>
            </a:r>
          </a:p>
          <a:p>
            <a:pPr>
              <a:lnSpc>
                <a:spcPct val="80000"/>
              </a:lnSpc>
              <a:buFont typeface="Wingdings" pitchFamily="2" charset="2"/>
              <a:buNone/>
              <a:defRPr/>
            </a:pPr>
            <a:r>
              <a:rPr lang="en-US" altLang="zh-CN" sz="2400" b="0" kern="0" dirty="0"/>
              <a:t>    </a:t>
            </a:r>
            <a:r>
              <a:rPr lang="en-US" altLang="zh-CN" sz="2400" b="0" kern="0" dirty="0" smtClean="0"/>
              <a:t>    </a:t>
            </a:r>
            <a:r>
              <a:rPr lang="en-US" altLang="zh-CN" sz="2400" b="0" kern="0" dirty="0" smtClean="0">
                <a:solidFill>
                  <a:schemeClr val="bg2"/>
                </a:solidFill>
              </a:rPr>
              <a:t>friend </a:t>
            </a:r>
            <a:r>
              <a:rPr lang="en-US" altLang="zh-CN" sz="2400" b="0" kern="0" dirty="0" err="1">
                <a:solidFill>
                  <a:schemeClr val="bg2"/>
                </a:solidFill>
              </a:rPr>
              <a:t>ostream</a:t>
            </a:r>
            <a:r>
              <a:rPr lang="en-US" altLang="zh-CN" sz="2400" b="0" kern="0" dirty="0">
                <a:solidFill>
                  <a:schemeClr val="bg2"/>
                </a:solidFill>
              </a:rPr>
              <a:t>&amp; operator&lt;&lt;</a:t>
            </a:r>
            <a:r>
              <a:rPr lang="en-US" altLang="zh-CN" sz="2400" b="0" kern="0" dirty="0"/>
              <a:t>(</a:t>
            </a:r>
            <a:r>
              <a:rPr lang="en-US" altLang="zh-CN" sz="2400" b="0" kern="0" dirty="0" err="1"/>
              <a:t>ostream</a:t>
            </a:r>
            <a:r>
              <a:rPr lang="en-US" altLang="zh-CN" sz="2400" b="0" kern="0" dirty="0"/>
              <a:t> &amp;</a:t>
            </a:r>
            <a:r>
              <a:rPr lang="en-US" altLang="zh-CN" sz="2400" b="0" kern="0" dirty="0" err="1"/>
              <a:t>output,const</a:t>
            </a:r>
            <a:r>
              <a:rPr lang="en-US" altLang="zh-CN" sz="2400" b="0" kern="0" dirty="0"/>
              <a:t> Date &amp;d);</a:t>
            </a:r>
          </a:p>
          <a:p>
            <a:pPr>
              <a:lnSpc>
                <a:spcPct val="80000"/>
              </a:lnSpc>
              <a:buFont typeface="Wingdings" pitchFamily="2" charset="2"/>
              <a:buNone/>
              <a:defRPr/>
            </a:pPr>
            <a:r>
              <a:rPr lang="en-US" altLang="zh-CN" sz="2400" b="0" kern="0" dirty="0"/>
              <a:t>    </a:t>
            </a:r>
            <a:r>
              <a:rPr lang="en-US" altLang="zh-CN" sz="2400" b="0" kern="0" dirty="0" smtClean="0"/>
              <a:t>    </a:t>
            </a:r>
            <a:r>
              <a:rPr lang="en-US" altLang="zh-CN" sz="2400" b="0" kern="0" dirty="0" smtClean="0">
                <a:solidFill>
                  <a:schemeClr val="bg2"/>
                </a:solidFill>
              </a:rPr>
              <a:t>friend </a:t>
            </a:r>
            <a:r>
              <a:rPr lang="en-US" altLang="zh-CN" sz="2400" b="0" kern="0" dirty="0">
                <a:solidFill>
                  <a:schemeClr val="bg2"/>
                </a:solidFill>
              </a:rPr>
              <a:t>istream&amp; operator&gt;&gt;</a:t>
            </a:r>
            <a:r>
              <a:rPr lang="en-US" altLang="zh-CN" sz="2400" b="0" kern="0" dirty="0"/>
              <a:t>(istream &amp;</a:t>
            </a:r>
            <a:r>
              <a:rPr lang="en-US" altLang="zh-CN" sz="2400" b="0" kern="0" dirty="0" err="1"/>
              <a:t>input,Date</a:t>
            </a:r>
            <a:r>
              <a:rPr lang="en-US" altLang="zh-CN" sz="2400" b="0" kern="0" dirty="0"/>
              <a:t> &amp;d);</a:t>
            </a:r>
          </a:p>
          <a:p>
            <a:pPr>
              <a:lnSpc>
                <a:spcPct val="80000"/>
              </a:lnSpc>
              <a:buFont typeface="Wingdings" pitchFamily="2" charset="2"/>
              <a:buNone/>
              <a:defRPr/>
            </a:pPr>
            <a:r>
              <a:rPr lang="en-US" altLang="zh-CN" sz="2400" b="0" kern="0" dirty="0"/>
              <a:t>};</a:t>
            </a:r>
            <a:endParaRPr lang="zh-CN" altLang="en-US" sz="2400" b="0" kern="0" dirty="0"/>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2800" dirty="0" smtClean="0">
                <a:solidFill>
                  <a:schemeClr val="bg1"/>
                </a:solidFill>
                <a:latin typeface="Rockwell" pitchFamily="18" charset="0"/>
                <a:ea typeface="微软雅黑" pitchFamily="34" charset="-122"/>
              </a:rPr>
              <a:t>例</a:t>
            </a:r>
            <a:r>
              <a:rPr lang="en-US" altLang="zh-CN" sz="2800" dirty="0" smtClean="0">
                <a:solidFill>
                  <a:schemeClr val="bg1"/>
                </a:solidFill>
                <a:latin typeface="Rockwell" pitchFamily="18" charset="0"/>
                <a:ea typeface="微软雅黑" pitchFamily="34" charset="-122"/>
              </a:rPr>
              <a:t>9.</a:t>
            </a:r>
            <a:r>
              <a:rPr lang="zh-CN" altLang="en-US" sz="3200" dirty="0">
                <a:solidFill>
                  <a:schemeClr val="bg1"/>
                </a:solidFill>
                <a:latin typeface="隶书" panose="02010509060101010101" pitchFamily="49" charset="-122"/>
                <a:ea typeface="隶书" panose="02010509060101010101" pitchFamily="49" charset="-122"/>
              </a:rPr>
              <a:t>为</a:t>
            </a:r>
            <a:r>
              <a:rPr lang="en-US" altLang="zh-CN" sz="3200" dirty="0">
                <a:solidFill>
                  <a:schemeClr val="bg1"/>
                </a:solidFill>
                <a:latin typeface="隶书" panose="02010509060101010101" pitchFamily="49" charset="-122"/>
                <a:ea typeface="隶书" panose="02010509060101010101" pitchFamily="49" charset="-122"/>
              </a:rPr>
              <a:t>Date</a:t>
            </a:r>
            <a:r>
              <a:rPr lang="zh-CN" altLang="en-US" sz="3200" dirty="0">
                <a:solidFill>
                  <a:schemeClr val="bg1"/>
                </a:solidFill>
                <a:latin typeface="隶书" panose="02010509060101010101" pitchFamily="49" charset="-122"/>
                <a:ea typeface="隶书" panose="02010509060101010101" pitchFamily="49" charset="-122"/>
              </a:rPr>
              <a:t>类重载</a:t>
            </a:r>
            <a:r>
              <a:rPr lang="zh-CN" altLang="en-US" sz="3200" dirty="0" smtClean="0">
                <a:solidFill>
                  <a:schemeClr val="bg1"/>
                </a:solidFill>
                <a:latin typeface="隶书" panose="02010509060101010101" pitchFamily="49" charset="-122"/>
                <a:ea typeface="隶书" panose="02010509060101010101" pitchFamily="49" charset="-122"/>
              </a:rPr>
              <a:t>输入运算符</a:t>
            </a:r>
            <a:endParaRPr lang="zh-CN" altLang="en-US" sz="3200" dirty="0">
              <a:solidFill>
                <a:schemeClr val="bg1"/>
              </a:solidFill>
              <a:latin typeface="Tahoma" panose="020B0604030504040204" pitchFamily="34" charset="0"/>
            </a:endParaRPr>
          </a:p>
        </p:txBody>
      </p:sp>
    </p:spTree>
    <p:extLst>
      <p:ext uri="{BB962C8B-B14F-4D97-AF65-F5344CB8AC3E}">
        <p14:creationId xmlns:p14="http://schemas.microsoft.com/office/powerpoint/2010/main" val="224332278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94519" y="1557586"/>
            <a:ext cx="11521279" cy="468129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buFont typeface="Wingdings" pitchFamily="2" charset="2"/>
              <a:buNone/>
              <a:defRPr/>
            </a:pPr>
            <a:r>
              <a:rPr lang="en-US" altLang="zh-CN" sz="2801" b="0" kern="0" dirty="0">
                <a:solidFill>
                  <a:schemeClr val="bg2"/>
                </a:solidFill>
              </a:rPr>
              <a:t>istream&amp; operator&gt;&gt;</a:t>
            </a:r>
            <a:r>
              <a:rPr lang="en-US" altLang="zh-CN" sz="2801" b="0" kern="0" dirty="0"/>
              <a:t>(istream &amp;</a:t>
            </a:r>
            <a:r>
              <a:rPr lang="en-US" altLang="zh-CN" sz="2801" b="0" kern="0" dirty="0" err="1"/>
              <a:t>input,Date</a:t>
            </a:r>
            <a:r>
              <a:rPr lang="en-US" altLang="zh-CN" sz="2801" b="0" kern="0" dirty="0"/>
              <a:t> &amp;d)</a:t>
            </a:r>
          </a:p>
          <a:p>
            <a:pPr>
              <a:buFont typeface="Wingdings" pitchFamily="2" charset="2"/>
              <a:buNone/>
              <a:defRPr/>
            </a:pPr>
            <a:r>
              <a:rPr lang="en-US" altLang="zh-CN" sz="2801" b="0" kern="0" dirty="0"/>
              <a:t>{</a:t>
            </a:r>
          </a:p>
          <a:p>
            <a:pPr>
              <a:buFont typeface="Wingdings" pitchFamily="2" charset="2"/>
              <a:buNone/>
              <a:defRPr/>
            </a:pPr>
            <a:r>
              <a:rPr lang="en-US" altLang="zh-CN" sz="2801" b="0" kern="0" dirty="0"/>
              <a:t>    input&gt;&gt;</a:t>
            </a:r>
            <a:r>
              <a:rPr lang="en-US" altLang="zh-CN" sz="2801" b="0" kern="0" dirty="0" err="1"/>
              <a:t>d.year</a:t>
            </a:r>
            <a:r>
              <a:rPr lang="en-US" altLang="zh-CN" sz="2801" b="0" kern="0" dirty="0"/>
              <a:t>&gt;&gt;</a:t>
            </a:r>
            <a:r>
              <a:rPr lang="en-US" altLang="zh-CN" sz="2801" b="0" kern="0" dirty="0" err="1"/>
              <a:t>d.month</a:t>
            </a:r>
            <a:r>
              <a:rPr lang="en-US" altLang="zh-CN" sz="2801" b="0" kern="0" dirty="0"/>
              <a:t>&gt;&gt;</a:t>
            </a:r>
            <a:r>
              <a:rPr lang="en-US" altLang="zh-CN" sz="2801" b="0" kern="0" dirty="0" err="1"/>
              <a:t>d.day</a:t>
            </a:r>
            <a:r>
              <a:rPr lang="en-US" altLang="zh-CN" sz="2801" b="0" kern="0" dirty="0"/>
              <a:t>;</a:t>
            </a:r>
          </a:p>
          <a:p>
            <a:pPr>
              <a:buFont typeface="Wingdings" pitchFamily="2" charset="2"/>
              <a:buNone/>
              <a:defRPr/>
            </a:pPr>
            <a:r>
              <a:rPr lang="en-US" altLang="zh-CN" sz="2801" b="0" kern="0" dirty="0"/>
              <a:t>    if(!input)</a:t>
            </a:r>
          </a:p>
          <a:p>
            <a:pPr>
              <a:buFont typeface="Wingdings" pitchFamily="2" charset="2"/>
              <a:buNone/>
              <a:defRPr/>
            </a:pPr>
            <a:r>
              <a:rPr lang="en-US" altLang="zh-CN" sz="2801" b="0" kern="0" dirty="0"/>
              <a:t>    {</a:t>
            </a:r>
          </a:p>
          <a:p>
            <a:pPr>
              <a:buFont typeface="Wingdings" pitchFamily="2" charset="2"/>
              <a:buNone/>
              <a:defRPr/>
            </a:pPr>
            <a:r>
              <a:rPr lang="en-US" altLang="zh-CN" sz="2801" b="0" kern="0" dirty="0"/>
              <a:t>        d=Date();</a:t>
            </a:r>
          </a:p>
          <a:p>
            <a:pPr>
              <a:buFont typeface="Wingdings" pitchFamily="2" charset="2"/>
              <a:buNone/>
              <a:defRPr/>
            </a:pPr>
            <a:r>
              <a:rPr lang="en-US" altLang="zh-CN" sz="2801" b="0" kern="0" dirty="0"/>
              <a:t>    }</a:t>
            </a:r>
          </a:p>
          <a:p>
            <a:pPr>
              <a:buFont typeface="Wingdings" pitchFamily="2" charset="2"/>
              <a:buNone/>
              <a:defRPr/>
            </a:pPr>
            <a:r>
              <a:rPr lang="en-US" altLang="zh-CN" sz="2801" b="0" kern="0" dirty="0"/>
              <a:t>    return input;</a:t>
            </a:r>
          </a:p>
          <a:p>
            <a:pPr>
              <a:buFont typeface="Wingdings" pitchFamily="2" charset="2"/>
              <a:buNone/>
              <a:defRPr/>
            </a:pPr>
            <a:r>
              <a:rPr lang="en-US" altLang="zh-CN" sz="2801" b="0" kern="0" dirty="0"/>
              <a:t>}</a:t>
            </a:r>
            <a:endParaRPr lang="zh-CN" altLang="en-US" sz="2801" b="0" kern="0" dirty="0"/>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2800" dirty="0" smtClean="0">
                <a:solidFill>
                  <a:schemeClr val="bg1"/>
                </a:solidFill>
                <a:latin typeface="Rockwell" pitchFamily="18" charset="0"/>
                <a:ea typeface="微软雅黑" pitchFamily="34" charset="-122"/>
              </a:rPr>
              <a:t>例</a:t>
            </a:r>
            <a:r>
              <a:rPr lang="en-US" altLang="zh-CN" sz="2800" dirty="0" smtClean="0">
                <a:solidFill>
                  <a:schemeClr val="bg1"/>
                </a:solidFill>
                <a:latin typeface="Rockwell" pitchFamily="18" charset="0"/>
                <a:ea typeface="微软雅黑" pitchFamily="34" charset="-122"/>
              </a:rPr>
              <a:t>9.</a:t>
            </a:r>
            <a:r>
              <a:rPr lang="zh-CN" altLang="en-US" sz="3200" dirty="0">
                <a:solidFill>
                  <a:schemeClr val="bg1"/>
                </a:solidFill>
                <a:latin typeface="隶书" panose="02010509060101010101" pitchFamily="49" charset="-122"/>
                <a:ea typeface="隶书" panose="02010509060101010101" pitchFamily="49" charset="-122"/>
              </a:rPr>
              <a:t>为</a:t>
            </a:r>
            <a:r>
              <a:rPr lang="en-US" altLang="zh-CN" sz="3200" dirty="0">
                <a:solidFill>
                  <a:schemeClr val="bg1"/>
                </a:solidFill>
                <a:latin typeface="隶书" panose="02010509060101010101" pitchFamily="49" charset="-122"/>
                <a:ea typeface="隶书" panose="02010509060101010101" pitchFamily="49" charset="-122"/>
              </a:rPr>
              <a:t>Date</a:t>
            </a:r>
            <a:r>
              <a:rPr lang="zh-CN" altLang="en-US" sz="3200" dirty="0">
                <a:solidFill>
                  <a:schemeClr val="bg1"/>
                </a:solidFill>
                <a:latin typeface="隶书" panose="02010509060101010101" pitchFamily="49" charset="-122"/>
                <a:ea typeface="隶书" panose="02010509060101010101" pitchFamily="49" charset="-122"/>
              </a:rPr>
              <a:t>类重载</a:t>
            </a:r>
            <a:r>
              <a:rPr lang="zh-CN" altLang="en-US" sz="3200" dirty="0" smtClean="0">
                <a:solidFill>
                  <a:schemeClr val="bg1"/>
                </a:solidFill>
                <a:latin typeface="隶书" panose="02010509060101010101" pitchFamily="49" charset="-122"/>
                <a:ea typeface="隶书" panose="02010509060101010101" pitchFamily="49" charset="-122"/>
              </a:rPr>
              <a:t>输入运算符</a:t>
            </a:r>
            <a:endParaRPr lang="zh-CN" altLang="en-US" sz="3200" dirty="0">
              <a:solidFill>
                <a:schemeClr val="bg1"/>
              </a:solidFill>
              <a:latin typeface="Tahoma" panose="020B0604030504040204" pitchFamily="34" charset="0"/>
            </a:endParaRPr>
          </a:p>
        </p:txBody>
      </p:sp>
    </p:spTree>
    <p:extLst>
      <p:ext uri="{BB962C8B-B14F-4D97-AF65-F5344CB8AC3E}">
        <p14:creationId xmlns:p14="http://schemas.microsoft.com/office/powerpoint/2010/main" val="215790060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229003" y="908260"/>
            <a:ext cx="7742270" cy="468262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801" b="0" kern="0" dirty="0" err="1"/>
              <a:t>int</a:t>
            </a:r>
            <a:r>
              <a:rPr lang="en-US" altLang="zh-CN" sz="2801" b="0" kern="0" dirty="0"/>
              <a:t> main()</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    Date d1(2013,3,20);</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&lt;&lt;d1&lt;&lt;</a:t>
            </a:r>
            <a:r>
              <a:rPr lang="en-US" altLang="zh-CN" sz="2801" b="0" kern="0" dirty="0" err="1"/>
              <a:t>endl</a:t>
            </a:r>
            <a:r>
              <a:rPr lang="en-US" altLang="zh-CN" sz="2801" b="0" kern="0" dirty="0"/>
              <a:t>;</a:t>
            </a:r>
          </a:p>
          <a:p>
            <a:pPr>
              <a:lnSpc>
                <a:spcPct val="80000"/>
              </a:lnSpc>
              <a:buFont typeface="Wingdings" pitchFamily="2" charset="2"/>
              <a:buNone/>
              <a:defRPr/>
            </a:pPr>
            <a:r>
              <a:rPr lang="en-US" altLang="zh-CN" sz="2801" b="0" kern="0" dirty="0"/>
              <a:t>    Date d2("2013-04-01");</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&lt;&lt;d2&lt;&lt;</a:t>
            </a:r>
            <a:r>
              <a:rPr lang="en-US" altLang="zh-CN" sz="2801" b="0" kern="0" dirty="0" err="1"/>
              <a:t>endl</a:t>
            </a:r>
            <a:r>
              <a:rPr lang="en-US" altLang="zh-CN" sz="2801" b="0" kern="0" dirty="0"/>
              <a:t>;</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&lt;&lt;"Input date(year month day):";</a:t>
            </a:r>
          </a:p>
          <a:p>
            <a:pPr>
              <a:lnSpc>
                <a:spcPct val="80000"/>
              </a:lnSpc>
              <a:buFont typeface="Wingdings" pitchFamily="2" charset="2"/>
              <a:buNone/>
              <a:defRPr/>
            </a:pPr>
            <a:r>
              <a:rPr lang="en-US" altLang="zh-CN" sz="2801" b="0" kern="0" dirty="0"/>
              <a:t>    </a:t>
            </a:r>
            <a:r>
              <a:rPr lang="en-US" altLang="zh-CN" sz="2801" b="0" kern="0" dirty="0" err="1"/>
              <a:t>cin</a:t>
            </a:r>
            <a:r>
              <a:rPr lang="en-US" altLang="zh-CN" sz="2801" b="0" kern="0" dirty="0"/>
              <a:t>&gt;&gt;d2;</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&lt;&lt;d2&lt;&lt;</a:t>
            </a:r>
            <a:r>
              <a:rPr lang="en-US" altLang="zh-CN" sz="2801" b="0" kern="0" dirty="0" err="1"/>
              <a:t>endl</a:t>
            </a:r>
            <a:r>
              <a:rPr lang="en-US" altLang="zh-CN" sz="2801" b="0" kern="0" dirty="0"/>
              <a:t>;</a:t>
            </a:r>
          </a:p>
          <a:p>
            <a:pPr>
              <a:lnSpc>
                <a:spcPct val="80000"/>
              </a:lnSpc>
              <a:buFont typeface="Wingdings" pitchFamily="2" charset="2"/>
              <a:buNone/>
              <a:defRPr/>
            </a:pPr>
            <a:r>
              <a:rPr lang="en-US" altLang="zh-CN" sz="2801" b="0" kern="0" dirty="0"/>
              <a:t>    return 0;</a:t>
            </a:r>
          </a:p>
          <a:p>
            <a:pPr>
              <a:lnSpc>
                <a:spcPct val="80000"/>
              </a:lnSpc>
              <a:buFont typeface="Wingdings" pitchFamily="2" charset="2"/>
              <a:buNone/>
              <a:defRPr/>
            </a:pPr>
            <a:r>
              <a:rPr lang="en-US" altLang="zh-CN" sz="2801" b="0" kern="0" dirty="0"/>
              <a:t>}</a:t>
            </a:r>
            <a:endParaRPr lang="zh-CN" altLang="en-US" sz="2801" b="0" kern="0" dirty="0"/>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58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2800" dirty="0" smtClean="0">
                <a:solidFill>
                  <a:schemeClr val="bg1"/>
                </a:solidFill>
                <a:latin typeface="Rockwell" pitchFamily="18" charset="0"/>
                <a:ea typeface="微软雅黑" pitchFamily="34" charset="-122"/>
              </a:rPr>
              <a:t>例</a:t>
            </a:r>
            <a:r>
              <a:rPr lang="en-US" altLang="zh-CN" sz="2800" dirty="0" smtClean="0">
                <a:solidFill>
                  <a:schemeClr val="bg1"/>
                </a:solidFill>
                <a:latin typeface="Rockwell" pitchFamily="18" charset="0"/>
                <a:ea typeface="微软雅黑" pitchFamily="34" charset="-122"/>
              </a:rPr>
              <a:t>9.</a:t>
            </a:r>
            <a:r>
              <a:rPr lang="zh-CN" altLang="en-US" sz="3200" dirty="0">
                <a:solidFill>
                  <a:schemeClr val="bg1"/>
                </a:solidFill>
                <a:latin typeface="隶书" panose="02010509060101010101" pitchFamily="49" charset="-122"/>
                <a:ea typeface="隶书" panose="02010509060101010101" pitchFamily="49" charset="-122"/>
              </a:rPr>
              <a:t>为</a:t>
            </a:r>
            <a:r>
              <a:rPr lang="en-US" altLang="zh-CN" sz="3200" dirty="0">
                <a:solidFill>
                  <a:schemeClr val="bg1"/>
                </a:solidFill>
                <a:latin typeface="隶书" panose="02010509060101010101" pitchFamily="49" charset="-122"/>
                <a:ea typeface="隶书" panose="02010509060101010101" pitchFamily="49" charset="-122"/>
              </a:rPr>
              <a:t>Date</a:t>
            </a:r>
            <a:r>
              <a:rPr lang="zh-CN" altLang="en-US" sz="3200" dirty="0">
                <a:solidFill>
                  <a:schemeClr val="bg1"/>
                </a:solidFill>
                <a:latin typeface="隶书" panose="02010509060101010101" pitchFamily="49" charset="-122"/>
                <a:ea typeface="隶书" panose="02010509060101010101" pitchFamily="49" charset="-122"/>
              </a:rPr>
              <a:t>类重载</a:t>
            </a:r>
            <a:r>
              <a:rPr lang="zh-CN" altLang="en-US" sz="3200" dirty="0" smtClean="0">
                <a:solidFill>
                  <a:schemeClr val="bg1"/>
                </a:solidFill>
                <a:latin typeface="隶书" panose="02010509060101010101" pitchFamily="49" charset="-122"/>
                <a:ea typeface="隶书" panose="02010509060101010101" pitchFamily="49" charset="-122"/>
              </a:rPr>
              <a:t>输入运算符</a:t>
            </a:r>
            <a:endParaRPr lang="zh-CN" altLang="en-US" sz="3200" dirty="0">
              <a:solidFill>
                <a:schemeClr val="bg1"/>
              </a:solidFill>
              <a:latin typeface="Tahoma" panose="020B0604030504040204" pitchFamily="34" charset="0"/>
            </a:endParaRPr>
          </a:p>
        </p:txBody>
      </p:sp>
    </p:spTree>
    <p:extLst>
      <p:ext uri="{BB962C8B-B14F-4D97-AF65-F5344CB8AC3E}">
        <p14:creationId xmlns:p14="http://schemas.microsoft.com/office/powerpoint/2010/main" val="71020188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9678107" y="189434"/>
            <a:ext cx="2520243" cy="71930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l" rtl="0" eaLnBrk="0" fontAlgn="base" hangingPunct="0">
              <a:spcBef>
                <a:spcPct val="0"/>
              </a:spcBef>
              <a:spcAft>
                <a:spcPct val="0"/>
              </a:spcAft>
              <a:defRPr sz="3200" b="1">
                <a:solidFill>
                  <a:srgbClr val="800000"/>
                </a:solidFill>
                <a:latin typeface="+mj-lt"/>
                <a:ea typeface="+mj-ea"/>
                <a:cs typeface="+mj-cs"/>
              </a:defRPr>
            </a:lvl1pPr>
            <a:lvl2pPr algn="l" rtl="0" eaLnBrk="0" fontAlgn="base" hangingPunct="0">
              <a:spcBef>
                <a:spcPct val="0"/>
              </a:spcBef>
              <a:spcAft>
                <a:spcPct val="0"/>
              </a:spcAft>
              <a:defRPr sz="3200" b="1">
                <a:solidFill>
                  <a:srgbClr val="800000"/>
                </a:solidFill>
                <a:latin typeface="Times New Roman" pitchFamily="18" charset="0"/>
                <a:ea typeface="宋体" pitchFamily="2" charset="-122"/>
              </a:defRPr>
            </a:lvl2pPr>
            <a:lvl3pPr algn="l" rtl="0" eaLnBrk="0" fontAlgn="base" hangingPunct="0">
              <a:spcBef>
                <a:spcPct val="0"/>
              </a:spcBef>
              <a:spcAft>
                <a:spcPct val="0"/>
              </a:spcAft>
              <a:defRPr sz="3200" b="1">
                <a:solidFill>
                  <a:srgbClr val="800000"/>
                </a:solidFill>
                <a:latin typeface="Times New Roman" pitchFamily="18" charset="0"/>
                <a:ea typeface="宋体" pitchFamily="2" charset="-122"/>
              </a:defRPr>
            </a:lvl3pPr>
            <a:lvl4pPr algn="l" rtl="0" eaLnBrk="0" fontAlgn="base" hangingPunct="0">
              <a:spcBef>
                <a:spcPct val="0"/>
              </a:spcBef>
              <a:spcAft>
                <a:spcPct val="0"/>
              </a:spcAft>
              <a:defRPr sz="3200" b="1">
                <a:solidFill>
                  <a:srgbClr val="800000"/>
                </a:solidFill>
                <a:latin typeface="Times New Roman" pitchFamily="18" charset="0"/>
                <a:ea typeface="宋体" pitchFamily="2" charset="-122"/>
              </a:defRPr>
            </a:lvl4pPr>
            <a:lvl5pPr algn="l" rtl="0" eaLnBrk="0" fontAlgn="base" hangingPunct="0">
              <a:spcBef>
                <a:spcPct val="0"/>
              </a:spcBef>
              <a:spcAft>
                <a:spcPct val="0"/>
              </a:spcAft>
              <a:defRPr sz="3200" b="1">
                <a:solidFill>
                  <a:srgbClr val="800000"/>
                </a:solidFill>
                <a:latin typeface="Times New Roman" pitchFamily="18" charset="0"/>
                <a:ea typeface="宋体" pitchFamily="2" charset="-122"/>
              </a:defRPr>
            </a:lvl5pPr>
            <a:lvl6pPr marL="457200" algn="l" rtl="0" eaLnBrk="1" fontAlgn="base" hangingPunct="1">
              <a:spcBef>
                <a:spcPct val="0"/>
              </a:spcBef>
              <a:spcAft>
                <a:spcPct val="0"/>
              </a:spcAft>
              <a:defRPr sz="3200" b="1">
                <a:solidFill>
                  <a:srgbClr val="800000"/>
                </a:solidFill>
                <a:latin typeface="Times New Roman" pitchFamily="18" charset="0"/>
                <a:ea typeface="宋体" pitchFamily="2" charset="-122"/>
              </a:defRPr>
            </a:lvl6pPr>
            <a:lvl7pPr marL="914400" algn="l" rtl="0" eaLnBrk="1" fontAlgn="base" hangingPunct="1">
              <a:spcBef>
                <a:spcPct val="0"/>
              </a:spcBef>
              <a:spcAft>
                <a:spcPct val="0"/>
              </a:spcAft>
              <a:defRPr sz="3200" b="1">
                <a:solidFill>
                  <a:srgbClr val="800000"/>
                </a:solidFill>
                <a:latin typeface="Times New Roman" pitchFamily="18" charset="0"/>
                <a:ea typeface="宋体" pitchFamily="2" charset="-122"/>
              </a:defRPr>
            </a:lvl7pPr>
            <a:lvl8pPr marL="1371600" algn="l" rtl="0" eaLnBrk="1" fontAlgn="base" hangingPunct="1">
              <a:spcBef>
                <a:spcPct val="0"/>
              </a:spcBef>
              <a:spcAft>
                <a:spcPct val="0"/>
              </a:spcAft>
              <a:defRPr sz="3200" b="1">
                <a:solidFill>
                  <a:srgbClr val="800000"/>
                </a:solidFill>
                <a:latin typeface="Times New Roman" pitchFamily="18" charset="0"/>
                <a:ea typeface="宋体" pitchFamily="2" charset="-122"/>
              </a:defRPr>
            </a:lvl8pPr>
            <a:lvl9pPr marL="1828800" algn="l" rtl="0" eaLnBrk="1" fontAlgn="base" hangingPunct="1">
              <a:spcBef>
                <a:spcPct val="0"/>
              </a:spcBef>
              <a:spcAft>
                <a:spcPct val="0"/>
              </a:spcAft>
              <a:defRPr sz="3200" b="1">
                <a:solidFill>
                  <a:srgbClr val="800000"/>
                </a:solidFill>
                <a:latin typeface="Times New Roman" pitchFamily="18" charset="0"/>
                <a:ea typeface="宋体" pitchFamily="2" charset="-122"/>
              </a:defRPr>
            </a:lvl9pPr>
          </a:lstStyle>
          <a:p>
            <a:pPr>
              <a:defRPr/>
            </a:pPr>
            <a:r>
              <a:rPr kumimoji="1" lang="zh-CN" altLang="en-US" sz="4001" kern="0" dirty="0">
                <a:latin typeface="隶书" pitchFamily="49" charset="-122"/>
                <a:ea typeface="隶书" pitchFamily="49" charset="-122"/>
              </a:rPr>
              <a:t>类型重载</a:t>
            </a:r>
          </a:p>
        </p:txBody>
      </p:sp>
      <p:sp>
        <p:nvSpPr>
          <p:cNvPr id="3" name="Rectangle 3"/>
          <p:cNvSpPr txBox="1">
            <a:spLocks noChangeArrowheads="1"/>
          </p:cNvSpPr>
          <p:nvPr/>
        </p:nvSpPr>
        <p:spPr bwMode="auto">
          <a:xfrm>
            <a:off x="122511" y="1053530"/>
            <a:ext cx="11953328" cy="504147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     C++</a:t>
            </a:r>
            <a:r>
              <a:rPr lang="zh-CN" altLang="en-US" sz="2400" b="0" kern="0" dirty="0">
                <a:latin typeface="楷体" panose="02010609060101010101" pitchFamily="49" charset="-122"/>
                <a:ea typeface="楷体" panose="02010609060101010101" pitchFamily="49" charset="-122"/>
              </a:rPr>
              <a:t>中提供了类型转换函数，可以将一种类类型对象转换成另一种类类型的对象，这就是</a:t>
            </a:r>
            <a:r>
              <a:rPr lang="zh-CN" altLang="en-US" sz="2400" b="0" kern="0" dirty="0">
                <a:solidFill>
                  <a:srgbClr val="FF0000"/>
                </a:solidFill>
                <a:latin typeface="楷体" panose="02010609060101010101" pitchFamily="49" charset="-122"/>
                <a:ea typeface="楷体" panose="02010609060101010101" pitchFamily="49" charset="-122"/>
              </a:rPr>
              <a:t>类型重载</a:t>
            </a:r>
            <a:r>
              <a:rPr lang="zh-CN" altLang="en-US" sz="2400" b="0" kern="0" dirty="0">
                <a:latin typeface="楷体" panose="02010609060101010101" pitchFamily="49" charset="-122"/>
                <a:ea typeface="楷体" panose="02010609060101010101" pitchFamily="49" charset="-122"/>
              </a:rPr>
              <a:t>。</a:t>
            </a:r>
            <a:r>
              <a:rPr lang="zh-CN" altLang="en-US" sz="2400" b="0" kern="0" dirty="0">
                <a:solidFill>
                  <a:schemeClr val="bg2"/>
                </a:solidFill>
                <a:latin typeface="楷体" panose="02010609060101010101" pitchFamily="49" charset="-122"/>
                <a:ea typeface="楷体" panose="02010609060101010101" pitchFamily="49" charset="-122"/>
              </a:rPr>
              <a:t>类型转换函数必须由用户在类中定义为成员函数</a:t>
            </a:r>
            <a:r>
              <a:rPr lang="zh-CN" altLang="en-US" sz="2400" b="0" kern="0" dirty="0">
                <a:latin typeface="楷体" panose="02010609060101010101" pitchFamily="49" charset="-122"/>
                <a:ea typeface="楷体" panose="02010609060101010101" pitchFamily="49" charset="-122"/>
              </a:rPr>
              <a:t>，其一般格式为：</a:t>
            </a:r>
          </a:p>
          <a:p>
            <a:pPr marL="0">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     class &lt;</a:t>
            </a:r>
            <a:r>
              <a:rPr lang="zh-CN" altLang="en-US" sz="2400" b="0" kern="0" dirty="0">
                <a:latin typeface="楷体" panose="02010609060101010101" pitchFamily="49" charset="-122"/>
                <a:ea typeface="楷体" panose="02010609060101010101" pitchFamily="49" charset="-122"/>
              </a:rPr>
              <a:t>类名</a:t>
            </a:r>
            <a:r>
              <a:rPr lang="en-US" altLang="zh-CN" sz="2400" b="0" kern="0" dirty="0">
                <a:latin typeface="楷体" panose="02010609060101010101" pitchFamily="49" charset="-122"/>
                <a:ea typeface="楷体" panose="02010609060101010101" pitchFamily="49" charset="-122"/>
              </a:rPr>
              <a:t>1&gt;</a:t>
            </a:r>
          </a:p>
          <a:p>
            <a:pPr marL="0">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     {</a:t>
            </a:r>
          </a:p>
          <a:p>
            <a:pPr marL="0">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        public:</a:t>
            </a:r>
          </a:p>
          <a:p>
            <a:pPr marL="0">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           </a:t>
            </a:r>
            <a:r>
              <a:rPr lang="en-US" altLang="zh-CN" sz="2400" b="0" kern="0" dirty="0">
                <a:solidFill>
                  <a:schemeClr val="bg2"/>
                </a:solidFill>
                <a:latin typeface="楷体" panose="02010609060101010101" pitchFamily="49" charset="-122"/>
                <a:ea typeface="楷体" panose="02010609060101010101" pitchFamily="49" charset="-122"/>
              </a:rPr>
              <a:t>operator &lt;</a:t>
            </a:r>
            <a:r>
              <a:rPr lang="zh-CN" altLang="en-US" sz="2400" b="0" kern="0" dirty="0">
                <a:solidFill>
                  <a:schemeClr val="bg2"/>
                </a:solidFill>
                <a:latin typeface="楷体" panose="02010609060101010101" pitchFamily="49" charset="-122"/>
                <a:ea typeface="楷体" panose="02010609060101010101" pitchFamily="49" charset="-122"/>
              </a:rPr>
              <a:t>类名</a:t>
            </a:r>
            <a:r>
              <a:rPr lang="en-US" altLang="zh-CN" sz="2400" b="0" kern="0" dirty="0">
                <a:solidFill>
                  <a:schemeClr val="bg2"/>
                </a:solidFill>
                <a:latin typeface="楷体" panose="02010609060101010101" pitchFamily="49" charset="-122"/>
                <a:ea typeface="楷体" panose="02010609060101010101" pitchFamily="49" charset="-122"/>
              </a:rPr>
              <a:t>2&gt;( );</a:t>
            </a:r>
          </a:p>
          <a:p>
            <a:pPr marL="0">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           ……</a:t>
            </a:r>
          </a:p>
          <a:p>
            <a:pPr marL="0">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      };</a:t>
            </a:r>
          </a:p>
          <a:p>
            <a:pPr marL="0">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      </a:t>
            </a:r>
            <a:r>
              <a:rPr lang="en-US" altLang="zh-CN" sz="2400" b="0" kern="0" dirty="0">
                <a:solidFill>
                  <a:schemeClr val="bg2"/>
                </a:solidFill>
                <a:latin typeface="楷体" panose="02010609060101010101" pitchFamily="49" charset="-122"/>
                <a:ea typeface="楷体" panose="02010609060101010101" pitchFamily="49" charset="-122"/>
              </a:rPr>
              <a:t>&lt;</a:t>
            </a:r>
            <a:r>
              <a:rPr lang="zh-CN" altLang="en-US" sz="2400" b="0" kern="0" dirty="0">
                <a:solidFill>
                  <a:schemeClr val="bg2"/>
                </a:solidFill>
                <a:latin typeface="楷体" panose="02010609060101010101" pitchFamily="49" charset="-122"/>
                <a:ea typeface="楷体" panose="02010609060101010101" pitchFamily="49" charset="-122"/>
              </a:rPr>
              <a:t>类名</a:t>
            </a:r>
            <a:r>
              <a:rPr lang="en-US" altLang="zh-CN" sz="2400" b="0" kern="0" dirty="0">
                <a:solidFill>
                  <a:schemeClr val="bg2"/>
                </a:solidFill>
                <a:latin typeface="楷体" panose="02010609060101010101" pitchFamily="49" charset="-122"/>
                <a:ea typeface="楷体" panose="02010609060101010101" pitchFamily="49" charset="-122"/>
              </a:rPr>
              <a:t>1&gt;::operator &lt;</a:t>
            </a:r>
            <a:r>
              <a:rPr lang="zh-CN" altLang="en-US" sz="2400" b="0" kern="0" dirty="0">
                <a:solidFill>
                  <a:schemeClr val="bg2"/>
                </a:solidFill>
                <a:latin typeface="楷体" panose="02010609060101010101" pitchFamily="49" charset="-122"/>
                <a:ea typeface="楷体" panose="02010609060101010101" pitchFamily="49" charset="-122"/>
              </a:rPr>
              <a:t>类名</a:t>
            </a:r>
            <a:r>
              <a:rPr lang="en-US" altLang="zh-CN" sz="2400" b="0" kern="0" dirty="0">
                <a:solidFill>
                  <a:schemeClr val="bg2"/>
                </a:solidFill>
                <a:latin typeface="楷体" panose="02010609060101010101" pitchFamily="49" charset="-122"/>
                <a:ea typeface="楷体" panose="02010609060101010101" pitchFamily="49" charset="-122"/>
              </a:rPr>
              <a:t>2&gt;()</a:t>
            </a:r>
          </a:p>
          <a:p>
            <a:pPr marL="0">
              <a:spcBef>
                <a:spcPts val="0"/>
              </a:spcBef>
              <a:buFont typeface="Wingdings" pitchFamily="2" charset="2"/>
              <a:buNone/>
              <a:defRPr/>
            </a:pPr>
            <a:r>
              <a:rPr lang="en-US" altLang="zh-CN" sz="2400" b="0" kern="0" dirty="0">
                <a:latin typeface="楷体" panose="02010609060101010101" pitchFamily="49" charset="-122"/>
                <a:ea typeface="楷体" panose="02010609060101010101" pitchFamily="49" charset="-122"/>
              </a:rPr>
              <a:t>      {</a:t>
            </a:r>
            <a:r>
              <a:rPr lang="zh-CN" altLang="en-US" sz="2400" b="0" kern="0" dirty="0">
                <a:latin typeface="楷体" panose="02010609060101010101" pitchFamily="49" charset="-122"/>
                <a:ea typeface="楷体" panose="02010609060101010101" pitchFamily="49" charset="-122"/>
              </a:rPr>
              <a:t>     函数体； </a:t>
            </a:r>
            <a:r>
              <a:rPr lang="en-US" altLang="zh-CN" sz="2400" b="0" kern="0" dirty="0">
                <a:latin typeface="楷体" panose="02010609060101010101" pitchFamily="49" charset="-122"/>
                <a:ea typeface="楷体" panose="02010609060101010101" pitchFamily="49" charset="-122"/>
              </a:rPr>
              <a:t>}</a:t>
            </a:r>
          </a:p>
          <a:p>
            <a:pPr marL="0">
              <a:spcBef>
                <a:spcPts val="0"/>
              </a:spcBef>
              <a:buFont typeface="Wingdings" pitchFamily="2" charset="2"/>
              <a:buNone/>
              <a:defRPr/>
            </a:pPr>
            <a:r>
              <a:rPr lang="zh-CN" altLang="en-US" sz="2400" b="0" kern="0" dirty="0">
                <a:latin typeface="楷体" panose="02010609060101010101" pitchFamily="49" charset="-122"/>
                <a:ea typeface="楷体" panose="02010609060101010101" pitchFamily="49" charset="-122"/>
              </a:rPr>
              <a:t>       其中</a:t>
            </a:r>
            <a:r>
              <a:rPr lang="en-US" altLang="zh-CN" sz="2400" b="0" kern="0" dirty="0">
                <a:latin typeface="楷体" panose="02010609060101010101" pitchFamily="49" charset="-122"/>
                <a:ea typeface="楷体" panose="02010609060101010101" pitchFamily="49" charset="-122"/>
              </a:rPr>
              <a:t>operator &lt;</a:t>
            </a:r>
            <a:r>
              <a:rPr lang="zh-CN" altLang="en-US" sz="2400" b="0" kern="0" dirty="0">
                <a:latin typeface="楷体" panose="02010609060101010101" pitchFamily="49" charset="-122"/>
                <a:ea typeface="楷体" panose="02010609060101010101" pitchFamily="49" charset="-122"/>
              </a:rPr>
              <a:t>类名</a:t>
            </a:r>
            <a:r>
              <a:rPr lang="en-US" altLang="zh-CN" sz="2400" b="0" kern="0" dirty="0">
                <a:latin typeface="楷体" panose="02010609060101010101" pitchFamily="49" charset="-122"/>
                <a:ea typeface="楷体" panose="02010609060101010101" pitchFamily="49" charset="-122"/>
              </a:rPr>
              <a:t>2&gt;</a:t>
            </a:r>
            <a:r>
              <a:rPr lang="zh-CN" altLang="en-US" sz="2400" b="0" kern="0" dirty="0">
                <a:latin typeface="楷体" panose="02010609060101010101" pitchFamily="49" charset="-122"/>
                <a:ea typeface="楷体" panose="02010609060101010101" pitchFamily="49" charset="-122"/>
              </a:rPr>
              <a:t>为转换函数的函数名，转换函数的作用是将类型</a:t>
            </a:r>
            <a:r>
              <a:rPr lang="en-US" altLang="zh-CN" sz="2400" b="0" kern="0" dirty="0">
                <a:latin typeface="楷体" panose="02010609060101010101" pitchFamily="49" charset="-122"/>
                <a:ea typeface="楷体" panose="02010609060101010101" pitchFamily="49" charset="-122"/>
              </a:rPr>
              <a:t>1</a:t>
            </a:r>
            <a:r>
              <a:rPr lang="zh-CN" altLang="en-US" sz="2400" b="0" kern="0" dirty="0">
                <a:latin typeface="楷体" panose="02010609060101010101" pitchFamily="49" charset="-122"/>
                <a:ea typeface="楷体" panose="02010609060101010101" pitchFamily="49" charset="-122"/>
              </a:rPr>
              <a:t>的对象转换成类型</a:t>
            </a:r>
            <a:r>
              <a:rPr lang="en-US" altLang="zh-CN" sz="2400" b="0" kern="0" dirty="0">
                <a:latin typeface="楷体" panose="02010609060101010101" pitchFamily="49" charset="-122"/>
                <a:ea typeface="楷体" panose="02010609060101010101" pitchFamily="49" charset="-122"/>
              </a:rPr>
              <a:t>2</a:t>
            </a:r>
            <a:r>
              <a:rPr lang="zh-CN" altLang="en-US" sz="2400" b="0" kern="0" dirty="0">
                <a:latin typeface="楷体" panose="02010609060101010101" pitchFamily="49" charset="-122"/>
                <a:ea typeface="楷体" panose="02010609060101010101" pitchFamily="49" charset="-122"/>
              </a:rPr>
              <a:t>的对象。类中类型转换函数必须是非静态的成员函数，不能定义成友元函数，无返回值类型且不带参数。</a:t>
            </a:r>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3.</a:t>
            </a:r>
            <a:r>
              <a:rPr lang="zh-CN" altLang="en-US" sz="3600" dirty="0">
                <a:solidFill>
                  <a:schemeClr val="bg1"/>
                </a:solidFill>
                <a:latin typeface="隶书" panose="02010509060101010101" pitchFamily="49" charset="-122"/>
                <a:ea typeface="隶书" panose="02010509060101010101" pitchFamily="49" charset="-122"/>
              </a:rPr>
              <a:t>类型</a:t>
            </a:r>
            <a:r>
              <a:rPr lang="zh-CN" altLang="en-US" sz="3600" dirty="0" smtClean="0">
                <a:solidFill>
                  <a:schemeClr val="bg1"/>
                </a:solidFill>
                <a:latin typeface="隶书" panose="02010509060101010101" pitchFamily="49" charset="-122"/>
                <a:ea typeface="隶书" panose="02010509060101010101" pitchFamily="49" charset="-122"/>
              </a:rPr>
              <a:t>重载</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334969841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15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359741" y="629003"/>
            <a:ext cx="11572082" cy="76852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l" rtl="0" eaLnBrk="0" fontAlgn="base" hangingPunct="0">
              <a:spcBef>
                <a:spcPct val="0"/>
              </a:spcBef>
              <a:spcAft>
                <a:spcPct val="0"/>
              </a:spcAft>
              <a:defRPr sz="3200" b="1">
                <a:solidFill>
                  <a:srgbClr val="800000"/>
                </a:solidFill>
                <a:latin typeface="+mj-lt"/>
                <a:ea typeface="+mj-ea"/>
                <a:cs typeface="+mj-cs"/>
              </a:defRPr>
            </a:lvl1pPr>
            <a:lvl2pPr algn="l" rtl="0" eaLnBrk="0" fontAlgn="base" hangingPunct="0">
              <a:spcBef>
                <a:spcPct val="0"/>
              </a:spcBef>
              <a:spcAft>
                <a:spcPct val="0"/>
              </a:spcAft>
              <a:defRPr sz="3200" b="1">
                <a:solidFill>
                  <a:srgbClr val="800000"/>
                </a:solidFill>
                <a:latin typeface="Times New Roman" pitchFamily="18" charset="0"/>
                <a:ea typeface="宋体" pitchFamily="2" charset="-122"/>
              </a:defRPr>
            </a:lvl2pPr>
            <a:lvl3pPr algn="l" rtl="0" eaLnBrk="0" fontAlgn="base" hangingPunct="0">
              <a:spcBef>
                <a:spcPct val="0"/>
              </a:spcBef>
              <a:spcAft>
                <a:spcPct val="0"/>
              </a:spcAft>
              <a:defRPr sz="3200" b="1">
                <a:solidFill>
                  <a:srgbClr val="800000"/>
                </a:solidFill>
                <a:latin typeface="Times New Roman" pitchFamily="18" charset="0"/>
                <a:ea typeface="宋体" pitchFamily="2" charset="-122"/>
              </a:defRPr>
            </a:lvl3pPr>
            <a:lvl4pPr algn="l" rtl="0" eaLnBrk="0" fontAlgn="base" hangingPunct="0">
              <a:spcBef>
                <a:spcPct val="0"/>
              </a:spcBef>
              <a:spcAft>
                <a:spcPct val="0"/>
              </a:spcAft>
              <a:defRPr sz="3200" b="1">
                <a:solidFill>
                  <a:srgbClr val="800000"/>
                </a:solidFill>
                <a:latin typeface="Times New Roman" pitchFamily="18" charset="0"/>
                <a:ea typeface="宋体" pitchFamily="2" charset="-122"/>
              </a:defRPr>
            </a:lvl4pPr>
            <a:lvl5pPr algn="l" rtl="0" eaLnBrk="0" fontAlgn="base" hangingPunct="0">
              <a:spcBef>
                <a:spcPct val="0"/>
              </a:spcBef>
              <a:spcAft>
                <a:spcPct val="0"/>
              </a:spcAft>
              <a:defRPr sz="3200" b="1">
                <a:solidFill>
                  <a:srgbClr val="800000"/>
                </a:solidFill>
                <a:latin typeface="Times New Roman" pitchFamily="18" charset="0"/>
                <a:ea typeface="宋体" pitchFamily="2" charset="-122"/>
              </a:defRPr>
            </a:lvl5pPr>
            <a:lvl6pPr marL="457200" algn="l" rtl="0" eaLnBrk="1" fontAlgn="base" hangingPunct="1">
              <a:spcBef>
                <a:spcPct val="0"/>
              </a:spcBef>
              <a:spcAft>
                <a:spcPct val="0"/>
              </a:spcAft>
              <a:defRPr sz="3200" b="1">
                <a:solidFill>
                  <a:srgbClr val="800000"/>
                </a:solidFill>
                <a:latin typeface="Times New Roman" pitchFamily="18" charset="0"/>
                <a:ea typeface="宋体" pitchFamily="2" charset="-122"/>
              </a:defRPr>
            </a:lvl6pPr>
            <a:lvl7pPr marL="914400" algn="l" rtl="0" eaLnBrk="1" fontAlgn="base" hangingPunct="1">
              <a:spcBef>
                <a:spcPct val="0"/>
              </a:spcBef>
              <a:spcAft>
                <a:spcPct val="0"/>
              </a:spcAft>
              <a:defRPr sz="3200" b="1">
                <a:solidFill>
                  <a:srgbClr val="800000"/>
                </a:solidFill>
                <a:latin typeface="Times New Roman" pitchFamily="18" charset="0"/>
                <a:ea typeface="宋体" pitchFamily="2" charset="-122"/>
              </a:defRPr>
            </a:lvl7pPr>
            <a:lvl8pPr marL="1371600" algn="l" rtl="0" eaLnBrk="1" fontAlgn="base" hangingPunct="1">
              <a:spcBef>
                <a:spcPct val="0"/>
              </a:spcBef>
              <a:spcAft>
                <a:spcPct val="0"/>
              </a:spcAft>
              <a:defRPr sz="3200" b="1">
                <a:solidFill>
                  <a:srgbClr val="800000"/>
                </a:solidFill>
                <a:latin typeface="Times New Roman" pitchFamily="18" charset="0"/>
                <a:ea typeface="宋体" pitchFamily="2" charset="-122"/>
              </a:defRPr>
            </a:lvl8pPr>
            <a:lvl9pPr marL="1828800" algn="l" rtl="0" eaLnBrk="1" fontAlgn="base" hangingPunct="1">
              <a:spcBef>
                <a:spcPct val="0"/>
              </a:spcBef>
              <a:spcAft>
                <a:spcPct val="0"/>
              </a:spcAft>
              <a:defRPr sz="3200" b="1">
                <a:solidFill>
                  <a:srgbClr val="800000"/>
                </a:solidFill>
                <a:latin typeface="Times New Roman" pitchFamily="18" charset="0"/>
                <a:ea typeface="宋体" pitchFamily="2" charset="-122"/>
              </a:defRPr>
            </a:lvl9pPr>
          </a:lstStyle>
          <a:p>
            <a:pPr>
              <a:defRPr/>
            </a:pPr>
            <a:r>
              <a:rPr kumimoji="1" lang="zh-CN" altLang="en-US" sz="2000" kern="0" dirty="0" smtClean="0">
                <a:latin typeface="楷体_GB2312" pitchFamily="49" charset="-122"/>
                <a:ea typeface="楷体_GB2312" pitchFamily="49" charset="-122"/>
              </a:rPr>
              <a:t>定义</a:t>
            </a:r>
            <a:r>
              <a:rPr kumimoji="1" lang="zh-CN" altLang="en-US" sz="2000" kern="0" dirty="0">
                <a:latin typeface="楷体_GB2312" pitchFamily="49" charset="-122"/>
                <a:ea typeface="楷体_GB2312" pitchFamily="49" charset="-122"/>
              </a:rPr>
              <a:t>一个时间类，类中数据成员为时、分、秒。编写类型转换函数，将时、分、秒变成一个以秒为单位的等价实数。</a:t>
            </a:r>
          </a:p>
        </p:txBody>
      </p:sp>
      <p:sp>
        <p:nvSpPr>
          <p:cNvPr id="3" name="Rectangle 3"/>
          <p:cNvSpPr txBox="1">
            <a:spLocks noChangeArrowheads="1"/>
          </p:cNvSpPr>
          <p:nvPr/>
        </p:nvSpPr>
        <p:spPr bwMode="auto">
          <a:xfrm>
            <a:off x="266527" y="1413570"/>
            <a:ext cx="9866238" cy="525658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000" b="0" kern="0" dirty="0"/>
              <a:t>#include &lt;</a:t>
            </a:r>
            <a:r>
              <a:rPr lang="en-US" altLang="zh-CN" sz="2000" b="0" kern="0" dirty="0" err="1"/>
              <a:t>iostream</a:t>
            </a:r>
            <a:r>
              <a:rPr lang="en-US" altLang="zh-CN" sz="2000" b="0" kern="0" dirty="0"/>
              <a:t>&gt;</a:t>
            </a:r>
          </a:p>
          <a:p>
            <a:pPr>
              <a:lnSpc>
                <a:spcPct val="80000"/>
              </a:lnSpc>
              <a:buFont typeface="Wingdings" pitchFamily="2" charset="2"/>
              <a:buNone/>
              <a:defRPr/>
            </a:pPr>
            <a:r>
              <a:rPr lang="en-US" altLang="zh-CN" sz="2000" b="0" kern="0" dirty="0"/>
              <a:t>using namespace </a:t>
            </a:r>
            <a:r>
              <a:rPr lang="en-US" altLang="zh-CN" sz="2000" b="0" kern="0" dirty="0" err="1"/>
              <a:t>std</a:t>
            </a:r>
            <a:r>
              <a:rPr lang="en-US" altLang="zh-CN" sz="2000" b="0" kern="0" dirty="0"/>
              <a:t>;</a:t>
            </a:r>
          </a:p>
          <a:p>
            <a:pPr>
              <a:lnSpc>
                <a:spcPct val="80000"/>
              </a:lnSpc>
              <a:buFont typeface="Wingdings" pitchFamily="2" charset="2"/>
              <a:buNone/>
              <a:defRPr/>
            </a:pPr>
            <a:r>
              <a:rPr lang="en-US" altLang="zh-CN" sz="2000" b="0" kern="0" dirty="0"/>
              <a:t>class Time</a:t>
            </a:r>
          </a:p>
          <a:p>
            <a:pPr>
              <a:lnSpc>
                <a:spcPct val="80000"/>
              </a:lnSpc>
              <a:buFont typeface="Wingdings" pitchFamily="2" charset="2"/>
              <a:buNone/>
              <a:defRPr/>
            </a:pPr>
            <a:r>
              <a:rPr lang="en-US" altLang="zh-CN" sz="2000" b="0" kern="0" dirty="0"/>
              <a:t>{</a:t>
            </a:r>
          </a:p>
          <a:p>
            <a:pPr>
              <a:lnSpc>
                <a:spcPct val="80000"/>
              </a:lnSpc>
              <a:buFont typeface="Wingdings" pitchFamily="2" charset="2"/>
              <a:buNone/>
              <a:defRPr/>
            </a:pPr>
            <a:r>
              <a:rPr lang="en-US" altLang="zh-CN" sz="2000" b="0" kern="0" dirty="0"/>
              <a:t>    private:</a:t>
            </a:r>
          </a:p>
          <a:p>
            <a:pPr>
              <a:lnSpc>
                <a:spcPct val="80000"/>
              </a:lnSpc>
              <a:buFont typeface="Wingdings" pitchFamily="2" charset="2"/>
              <a:buNone/>
              <a:defRPr/>
            </a:pPr>
            <a:r>
              <a:rPr lang="en-US" altLang="zh-CN" sz="2000" b="0" kern="0" dirty="0"/>
              <a:t>        </a:t>
            </a:r>
            <a:r>
              <a:rPr lang="en-US" altLang="zh-CN" sz="2000" b="0" kern="0" dirty="0" err="1"/>
              <a:t>int</a:t>
            </a:r>
            <a:r>
              <a:rPr lang="en-US" altLang="zh-CN" sz="2000" b="0" kern="0" dirty="0"/>
              <a:t> </a:t>
            </a:r>
            <a:r>
              <a:rPr lang="en-US" altLang="zh-CN" sz="2000" b="0" kern="0" dirty="0" err="1"/>
              <a:t>hour,minute,second</a:t>
            </a:r>
            <a:r>
              <a:rPr lang="en-US" altLang="zh-CN" sz="2000" b="0" kern="0" dirty="0"/>
              <a:t>;</a:t>
            </a:r>
          </a:p>
          <a:p>
            <a:pPr>
              <a:lnSpc>
                <a:spcPct val="80000"/>
              </a:lnSpc>
              <a:buFont typeface="Wingdings" pitchFamily="2" charset="2"/>
              <a:buNone/>
              <a:defRPr/>
            </a:pPr>
            <a:r>
              <a:rPr lang="en-US" altLang="zh-CN" sz="2000" b="0" kern="0" dirty="0"/>
              <a:t>    public:</a:t>
            </a:r>
          </a:p>
          <a:p>
            <a:pPr>
              <a:lnSpc>
                <a:spcPct val="80000"/>
              </a:lnSpc>
              <a:buFont typeface="Wingdings" pitchFamily="2" charset="2"/>
              <a:buNone/>
              <a:defRPr/>
            </a:pPr>
            <a:r>
              <a:rPr lang="en-US" altLang="zh-CN" sz="2000" b="0" kern="0" dirty="0"/>
              <a:t>        Time(</a:t>
            </a:r>
            <a:r>
              <a:rPr lang="en-US" altLang="zh-CN" sz="2000" b="0" kern="0" dirty="0" err="1"/>
              <a:t>int</a:t>
            </a:r>
            <a:r>
              <a:rPr lang="en-US" altLang="zh-CN" sz="2000" b="0" kern="0" dirty="0"/>
              <a:t> h=0,int m=0,int s=0);</a:t>
            </a:r>
          </a:p>
          <a:p>
            <a:pPr>
              <a:lnSpc>
                <a:spcPct val="80000"/>
              </a:lnSpc>
              <a:buFont typeface="Wingdings" pitchFamily="2" charset="2"/>
              <a:buNone/>
              <a:defRPr/>
            </a:pPr>
            <a:r>
              <a:rPr lang="en-US" altLang="zh-CN" sz="2000" b="0" kern="0" dirty="0"/>
              <a:t>        void Show</a:t>
            </a:r>
            <a:r>
              <a:rPr lang="en-US" altLang="zh-CN" sz="2000" b="0" kern="0" dirty="0" smtClean="0"/>
              <a:t>();		//</a:t>
            </a:r>
            <a:r>
              <a:rPr lang="zh-CN" altLang="en-US" sz="2000" b="0" kern="0" dirty="0"/>
              <a:t>显示时：分：秒的成员函数</a:t>
            </a:r>
          </a:p>
          <a:p>
            <a:pPr>
              <a:lnSpc>
                <a:spcPct val="80000"/>
              </a:lnSpc>
              <a:buFont typeface="Wingdings" pitchFamily="2" charset="2"/>
              <a:buNone/>
              <a:defRPr/>
            </a:pPr>
            <a:r>
              <a:rPr lang="zh-CN" altLang="en-US" sz="2000" b="0" kern="0" dirty="0"/>
              <a:t>        </a:t>
            </a:r>
            <a:r>
              <a:rPr lang="en-US" altLang="zh-CN" sz="2000" b="0" kern="0" dirty="0">
                <a:solidFill>
                  <a:schemeClr val="bg2"/>
                </a:solidFill>
              </a:rPr>
              <a:t>operator float();</a:t>
            </a:r>
          </a:p>
          <a:p>
            <a:pPr>
              <a:lnSpc>
                <a:spcPct val="80000"/>
              </a:lnSpc>
              <a:buFont typeface="Wingdings" pitchFamily="2" charset="2"/>
              <a:buNone/>
              <a:defRPr/>
            </a:pPr>
            <a:r>
              <a:rPr lang="en-US" altLang="zh-CN" sz="2000" b="0" kern="0" dirty="0"/>
              <a:t>};</a:t>
            </a:r>
          </a:p>
          <a:p>
            <a:pPr>
              <a:lnSpc>
                <a:spcPct val="80000"/>
              </a:lnSpc>
              <a:buFont typeface="Wingdings" pitchFamily="2" charset="2"/>
              <a:buNone/>
              <a:defRPr/>
            </a:pPr>
            <a:r>
              <a:rPr lang="en-US" altLang="zh-CN" sz="2000" b="0" kern="0" dirty="0"/>
              <a:t>Time::Time(</a:t>
            </a:r>
            <a:r>
              <a:rPr lang="en-US" altLang="zh-CN" sz="2000" b="0" kern="0" dirty="0" err="1"/>
              <a:t>int</a:t>
            </a:r>
            <a:r>
              <a:rPr lang="en-US" altLang="zh-CN" sz="2000" b="0" kern="0" dirty="0"/>
              <a:t> </a:t>
            </a:r>
            <a:r>
              <a:rPr lang="en-US" altLang="zh-CN" sz="2000" b="0" kern="0" dirty="0" err="1"/>
              <a:t>h,int</a:t>
            </a:r>
            <a:r>
              <a:rPr lang="en-US" altLang="zh-CN" sz="2000" b="0" kern="0" dirty="0"/>
              <a:t> </a:t>
            </a:r>
            <a:r>
              <a:rPr lang="en-US" altLang="zh-CN" sz="2000" b="0" kern="0" dirty="0" err="1"/>
              <a:t>m,int</a:t>
            </a:r>
            <a:r>
              <a:rPr lang="en-US" altLang="zh-CN" sz="2000" b="0" kern="0" dirty="0"/>
              <a:t> s)</a:t>
            </a:r>
          </a:p>
          <a:p>
            <a:pPr>
              <a:lnSpc>
                <a:spcPct val="80000"/>
              </a:lnSpc>
              <a:buFont typeface="Wingdings" pitchFamily="2" charset="2"/>
              <a:buNone/>
              <a:defRPr/>
            </a:pPr>
            <a:r>
              <a:rPr lang="en-US" altLang="zh-CN" sz="2000" b="0" kern="0" dirty="0"/>
              <a:t>{</a:t>
            </a:r>
          </a:p>
          <a:p>
            <a:pPr>
              <a:lnSpc>
                <a:spcPct val="80000"/>
              </a:lnSpc>
              <a:buFont typeface="Wingdings" pitchFamily="2" charset="2"/>
              <a:buNone/>
              <a:defRPr/>
            </a:pPr>
            <a:r>
              <a:rPr lang="en-US" altLang="zh-CN" sz="2000" b="0" kern="0" dirty="0"/>
              <a:t>    hour=h;</a:t>
            </a:r>
          </a:p>
          <a:p>
            <a:pPr>
              <a:lnSpc>
                <a:spcPct val="80000"/>
              </a:lnSpc>
              <a:buFont typeface="Wingdings" pitchFamily="2" charset="2"/>
              <a:buNone/>
              <a:defRPr/>
            </a:pPr>
            <a:r>
              <a:rPr lang="en-US" altLang="zh-CN" sz="2000" b="0" kern="0" dirty="0"/>
              <a:t>    minute=m;</a:t>
            </a:r>
          </a:p>
          <a:p>
            <a:pPr>
              <a:lnSpc>
                <a:spcPct val="80000"/>
              </a:lnSpc>
              <a:buFont typeface="Wingdings" pitchFamily="2" charset="2"/>
              <a:buNone/>
              <a:defRPr/>
            </a:pPr>
            <a:r>
              <a:rPr lang="en-US" altLang="zh-CN" sz="2000" b="0" kern="0" dirty="0"/>
              <a:t>    second=s;   </a:t>
            </a:r>
            <a:endParaRPr lang="en-US" altLang="zh-CN" sz="2000" b="0" kern="0" dirty="0" smtClean="0"/>
          </a:p>
          <a:p>
            <a:pPr>
              <a:lnSpc>
                <a:spcPct val="80000"/>
              </a:lnSpc>
              <a:buFont typeface="Wingdings" pitchFamily="2" charset="2"/>
              <a:buNone/>
              <a:defRPr/>
            </a:pPr>
            <a:r>
              <a:rPr lang="en-US" altLang="zh-CN" sz="2000" b="0" kern="0" dirty="0" smtClean="0"/>
              <a:t>}</a:t>
            </a:r>
            <a:endParaRPr lang="en-US" altLang="zh-CN" sz="2000" b="0" kern="0" dirty="0"/>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10.</a:t>
            </a:r>
            <a:r>
              <a:rPr lang="zh-CN" altLang="en-US" sz="3600" dirty="0">
                <a:solidFill>
                  <a:schemeClr val="bg1"/>
                </a:solidFill>
                <a:latin typeface="隶书" panose="02010509060101010101" pitchFamily="49" charset="-122"/>
                <a:ea typeface="隶书" panose="02010509060101010101" pitchFamily="49" charset="-122"/>
              </a:rPr>
              <a:t>类型</a:t>
            </a:r>
            <a:r>
              <a:rPr lang="zh-CN" altLang="en-US" sz="3600" dirty="0" smtClean="0">
                <a:solidFill>
                  <a:schemeClr val="bg1"/>
                </a:solidFill>
                <a:latin typeface="隶书" panose="02010509060101010101" pitchFamily="49" charset="-122"/>
                <a:ea typeface="隶书" panose="02010509060101010101" pitchFamily="49" charset="-122"/>
              </a:rPr>
              <a:t>重载的例子</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244710567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637704" y="1125538"/>
            <a:ext cx="9285152" cy="525658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801" b="0" kern="0" dirty="0"/>
              <a:t>void Time::Show()</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&lt;&lt;hour&lt;&lt;":"&lt;&lt;minute&lt;&lt;":"&lt;&lt;second&lt;&lt;</a:t>
            </a:r>
            <a:r>
              <a:rPr lang="en-US" altLang="zh-CN" sz="2801" b="0" kern="0" dirty="0" err="1"/>
              <a:t>endl</a:t>
            </a:r>
            <a:r>
              <a:rPr lang="en-US" altLang="zh-CN" sz="2801" b="0" kern="0" dirty="0"/>
              <a:t>;</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Time::operator float()</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    float sec;</a:t>
            </a:r>
          </a:p>
          <a:p>
            <a:pPr>
              <a:lnSpc>
                <a:spcPct val="80000"/>
              </a:lnSpc>
              <a:buFont typeface="Wingdings" pitchFamily="2" charset="2"/>
              <a:buNone/>
              <a:defRPr/>
            </a:pPr>
            <a:r>
              <a:rPr lang="en-US" altLang="zh-CN" sz="2801" b="0" kern="0" dirty="0"/>
              <a:t>    sec=hour*3600+minute*60+second;</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&lt;&lt;"second="&lt;&lt;sec&lt;&lt;</a:t>
            </a:r>
            <a:r>
              <a:rPr lang="en-US" altLang="zh-CN" sz="2801" b="0" kern="0" dirty="0" err="1"/>
              <a:t>endl</a:t>
            </a:r>
            <a:r>
              <a:rPr lang="en-US" altLang="zh-CN" sz="2801" b="0" kern="0" dirty="0"/>
              <a:t>;</a:t>
            </a:r>
          </a:p>
          <a:p>
            <a:pPr>
              <a:lnSpc>
                <a:spcPct val="80000"/>
              </a:lnSpc>
              <a:buFont typeface="Wingdings" pitchFamily="2" charset="2"/>
              <a:buNone/>
              <a:defRPr/>
            </a:pPr>
            <a:r>
              <a:rPr lang="en-US" altLang="zh-CN" sz="2801" b="0" kern="0" dirty="0"/>
              <a:t>    return sec;</a:t>
            </a:r>
          </a:p>
          <a:p>
            <a:pPr>
              <a:lnSpc>
                <a:spcPct val="80000"/>
              </a:lnSpc>
              <a:buFont typeface="Wingdings" pitchFamily="2" charset="2"/>
              <a:buNone/>
              <a:defRPr/>
            </a:pPr>
            <a:r>
              <a:rPr lang="en-US" altLang="zh-CN" sz="2801" b="0" kern="0" dirty="0"/>
              <a:t>}</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10.</a:t>
            </a:r>
            <a:r>
              <a:rPr lang="zh-CN" altLang="en-US" sz="3600" dirty="0">
                <a:solidFill>
                  <a:schemeClr val="bg1"/>
                </a:solidFill>
                <a:latin typeface="隶书" panose="02010509060101010101" pitchFamily="49" charset="-122"/>
                <a:ea typeface="隶书" panose="02010509060101010101" pitchFamily="49" charset="-122"/>
              </a:rPr>
              <a:t>类型</a:t>
            </a:r>
            <a:r>
              <a:rPr lang="zh-CN" altLang="en-US" sz="3600" dirty="0" smtClean="0">
                <a:solidFill>
                  <a:schemeClr val="bg1"/>
                </a:solidFill>
                <a:latin typeface="隶书" panose="02010509060101010101" pitchFamily="49" charset="-122"/>
                <a:ea typeface="隶书" panose="02010509060101010101" pitchFamily="49" charset="-122"/>
              </a:rPr>
              <a:t>重载的例子</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363349442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p:nvSpPr>
        <p:spPr bwMode="auto">
          <a:xfrm>
            <a:off x="1202631" y="1053530"/>
            <a:ext cx="7207330" cy="525742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nSpc>
                <a:spcPct val="80000"/>
              </a:lnSpc>
              <a:buFont typeface="Wingdings" pitchFamily="2" charset="2"/>
              <a:buNone/>
              <a:defRPr/>
            </a:pPr>
            <a:r>
              <a:rPr lang="en-US" altLang="zh-CN" sz="2801" b="0" kern="0" dirty="0" err="1"/>
              <a:t>int</a:t>
            </a:r>
            <a:r>
              <a:rPr lang="en-US" altLang="zh-CN" sz="2801" b="0" kern="0" dirty="0"/>
              <a:t> main()</a:t>
            </a:r>
          </a:p>
          <a:p>
            <a:pPr>
              <a:lnSpc>
                <a:spcPct val="80000"/>
              </a:lnSpc>
              <a:buFont typeface="Wingdings" pitchFamily="2" charset="2"/>
              <a:buNone/>
              <a:defRPr/>
            </a:pPr>
            <a:r>
              <a:rPr lang="en-US" altLang="zh-CN" sz="2801" b="0" kern="0" dirty="0"/>
              <a:t>{</a:t>
            </a:r>
          </a:p>
          <a:p>
            <a:pPr>
              <a:lnSpc>
                <a:spcPct val="80000"/>
              </a:lnSpc>
              <a:buFont typeface="Wingdings" pitchFamily="2" charset="2"/>
              <a:buNone/>
              <a:defRPr/>
            </a:pPr>
            <a:r>
              <a:rPr lang="en-US" altLang="zh-CN" sz="2801" b="0" kern="0" dirty="0"/>
              <a:t>    float s1,s2,s3;</a:t>
            </a:r>
          </a:p>
          <a:p>
            <a:pPr>
              <a:lnSpc>
                <a:spcPct val="80000"/>
              </a:lnSpc>
              <a:buFont typeface="Wingdings" pitchFamily="2" charset="2"/>
              <a:buNone/>
              <a:defRPr/>
            </a:pPr>
            <a:r>
              <a:rPr lang="en-US" altLang="zh-CN" sz="2801" b="0" kern="0" dirty="0"/>
              <a:t>    Time t(10,15,20);</a:t>
            </a:r>
          </a:p>
          <a:p>
            <a:pPr>
              <a:lnSpc>
                <a:spcPct val="80000"/>
              </a:lnSpc>
              <a:buFont typeface="Wingdings" pitchFamily="2" charset="2"/>
              <a:buNone/>
              <a:defRPr/>
            </a:pPr>
            <a:r>
              <a:rPr lang="en-US" altLang="zh-CN" sz="2801" b="0" kern="0" dirty="0"/>
              <a:t>    s1=t;</a:t>
            </a:r>
          </a:p>
          <a:p>
            <a:pPr>
              <a:lnSpc>
                <a:spcPct val="80000"/>
              </a:lnSpc>
              <a:buFont typeface="Wingdings" pitchFamily="2" charset="2"/>
              <a:buNone/>
              <a:defRPr/>
            </a:pPr>
            <a:r>
              <a:rPr lang="en-US" altLang="zh-CN" sz="2801" b="0" kern="0" dirty="0"/>
              <a:t>    s2=float(t);</a:t>
            </a:r>
          </a:p>
          <a:p>
            <a:pPr>
              <a:lnSpc>
                <a:spcPct val="80000"/>
              </a:lnSpc>
              <a:buFont typeface="Wingdings" pitchFamily="2" charset="2"/>
              <a:buNone/>
              <a:defRPr/>
            </a:pPr>
            <a:r>
              <a:rPr lang="en-US" altLang="zh-CN" sz="2801" b="0" kern="0" dirty="0"/>
              <a:t>    </a:t>
            </a:r>
            <a:r>
              <a:rPr lang="en-US" altLang="zh-CN" sz="2801" b="0" kern="0" dirty="0" err="1"/>
              <a:t>t.Show</a:t>
            </a:r>
            <a:r>
              <a:rPr lang="en-US" altLang="zh-CN" sz="2801" b="0" kern="0" dirty="0"/>
              <a:t>();</a:t>
            </a:r>
          </a:p>
          <a:p>
            <a:pPr>
              <a:lnSpc>
                <a:spcPct val="80000"/>
              </a:lnSpc>
              <a:buFont typeface="Wingdings" pitchFamily="2" charset="2"/>
              <a:buNone/>
              <a:defRPr/>
            </a:pPr>
            <a:r>
              <a:rPr lang="en-US" altLang="zh-CN" sz="2801" b="0" kern="0" dirty="0"/>
              <a:t>    s3=(float)t;</a:t>
            </a:r>
          </a:p>
          <a:p>
            <a:pPr>
              <a:lnSpc>
                <a:spcPct val="80000"/>
              </a:lnSpc>
              <a:buFont typeface="Wingdings" pitchFamily="2" charset="2"/>
              <a:buNone/>
              <a:defRPr/>
            </a:pPr>
            <a:r>
              <a:rPr lang="en-US" altLang="zh-CN" sz="2801" b="0" kern="0" dirty="0"/>
              <a:t>    </a:t>
            </a:r>
            <a:r>
              <a:rPr lang="en-US" altLang="zh-CN" sz="2801" b="0" kern="0" dirty="0" err="1"/>
              <a:t>cout</a:t>
            </a:r>
            <a:r>
              <a:rPr lang="en-US" altLang="zh-CN" sz="2801" b="0" kern="0" dirty="0"/>
              <a:t>&lt;&lt;"s1="&lt;&lt;s1&lt;&lt;'\t'&lt;&lt;"s2="&lt;&lt;s2&lt;&lt;'\t'&lt;&lt;"s3= "&lt;&lt;s3&lt;&lt;</a:t>
            </a:r>
            <a:r>
              <a:rPr lang="en-US" altLang="zh-CN" sz="2801" b="0" kern="0" dirty="0" err="1"/>
              <a:t>endl</a:t>
            </a:r>
            <a:r>
              <a:rPr lang="en-US" altLang="zh-CN" sz="2801" b="0" kern="0" dirty="0"/>
              <a:t>;</a:t>
            </a:r>
          </a:p>
          <a:p>
            <a:pPr>
              <a:lnSpc>
                <a:spcPct val="80000"/>
              </a:lnSpc>
              <a:buFont typeface="Wingdings" pitchFamily="2" charset="2"/>
              <a:buNone/>
              <a:defRPr/>
            </a:pPr>
            <a:r>
              <a:rPr lang="en-US" altLang="zh-CN" sz="2801" b="0" kern="0" dirty="0"/>
              <a:t>}</a:t>
            </a:r>
            <a:endParaRPr lang="zh-CN" altLang="en-US" sz="2801" b="0" kern="0" dirty="0"/>
          </a:p>
          <a:p>
            <a:pPr>
              <a:lnSpc>
                <a:spcPct val="80000"/>
              </a:lnSpc>
              <a:defRPr/>
            </a:pPr>
            <a:endParaRPr lang="zh-CN" altLang="en-US" sz="2801" kern="0" dirty="0"/>
          </a:p>
          <a:p>
            <a:pPr>
              <a:lnSpc>
                <a:spcPct val="80000"/>
              </a:lnSpc>
              <a:defRPr/>
            </a:pPr>
            <a:endParaRPr lang="zh-CN" altLang="en-US" sz="1200" kern="0" dirty="0"/>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10.</a:t>
            </a:r>
            <a:r>
              <a:rPr lang="zh-CN" altLang="en-US" sz="3600" dirty="0">
                <a:solidFill>
                  <a:schemeClr val="bg1"/>
                </a:solidFill>
                <a:latin typeface="隶书" panose="02010509060101010101" pitchFamily="49" charset="-122"/>
                <a:ea typeface="隶书" panose="02010509060101010101" pitchFamily="49" charset="-122"/>
              </a:rPr>
              <a:t>类型</a:t>
            </a:r>
            <a:r>
              <a:rPr lang="zh-CN" altLang="en-US" sz="3600" dirty="0" smtClean="0">
                <a:solidFill>
                  <a:schemeClr val="bg1"/>
                </a:solidFill>
                <a:latin typeface="隶书" panose="02010509060101010101" pitchFamily="49" charset="-122"/>
                <a:ea typeface="隶书" panose="02010509060101010101" pitchFamily="49" charset="-122"/>
              </a:rPr>
              <a:t>重载的例子</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281582224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subTitle" idx="1"/>
          </p:nvPr>
        </p:nvSpPr>
        <p:spPr>
          <a:xfrm>
            <a:off x="123098" y="1125538"/>
            <a:ext cx="11859815" cy="4536502"/>
          </a:xfrm>
          <a:noFill/>
        </p:spPr>
        <p:txBody>
          <a:bodyPr/>
          <a:lstStyle/>
          <a:p>
            <a:pPr marL="336549" indent="-342900" algn="l">
              <a:buFont typeface="Wingdings" panose="05000000000000000000" pitchFamily="2" charset="2"/>
              <a:buChar char="l"/>
            </a:pPr>
            <a:r>
              <a:rPr lang="zh-CN" altLang="en-US" sz="2400" b="0" dirty="0" smtClean="0">
                <a:latin typeface="华文楷体" panose="02010600040101010101" pitchFamily="2" charset="-122"/>
                <a:ea typeface="华文楷体" panose="02010600040101010101" pitchFamily="2" charset="-122"/>
              </a:rPr>
              <a:t>在定义了重载运算符的函数后，可以说</a:t>
            </a:r>
            <a:r>
              <a:rPr lang="zh-CN" altLang="en-US" sz="2400" b="0" dirty="0" smtClean="0">
                <a:solidFill>
                  <a:schemeClr val="bg2"/>
                </a:solidFill>
                <a:latin typeface="华文楷体" panose="02010600040101010101" pitchFamily="2" charset="-122"/>
                <a:ea typeface="华文楷体" panose="02010600040101010101" pitchFamily="2" charset="-122"/>
              </a:rPr>
              <a:t>： 函数</a:t>
            </a:r>
            <a:r>
              <a:rPr lang="en-US" altLang="zh-CN" sz="2400" b="0" dirty="0" smtClean="0">
                <a:solidFill>
                  <a:schemeClr val="bg2"/>
                </a:solidFill>
                <a:latin typeface="华文楷体" panose="02010600040101010101" pitchFamily="2" charset="-122"/>
                <a:ea typeface="华文楷体" panose="02010600040101010101" pitchFamily="2" charset="-122"/>
              </a:rPr>
              <a:t>operator+</a:t>
            </a:r>
            <a:r>
              <a:rPr lang="zh-CN" altLang="en-US" sz="2400" b="0" dirty="0" smtClean="0">
                <a:solidFill>
                  <a:schemeClr val="bg2"/>
                </a:solidFill>
                <a:latin typeface="华文楷体" panose="02010600040101010101" pitchFamily="2" charset="-122"/>
                <a:ea typeface="华文楷体" panose="02010600040101010101" pitchFamily="2" charset="-122"/>
              </a:rPr>
              <a:t>重载了运算符+</a:t>
            </a:r>
            <a:r>
              <a:rPr lang="zh-CN" altLang="en-US" sz="2400" b="0" dirty="0" smtClean="0">
                <a:latin typeface="华文楷体" panose="02010600040101010101" pitchFamily="2" charset="-122"/>
                <a:ea typeface="华文楷体" panose="02010600040101010101" pitchFamily="2" charset="-122"/>
              </a:rPr>
              <a:t>。</a:t>
            </a:r>
          </a:p>
          <a:p>
            <a:pPr indent="-6351" algn="l"/>
            <a:r>
              <a:rPr lang="zh-CN" altLang="en-US" sz="2400" b="0" dirty="0" smtClean="0">
                <a:latin typeface="华文楷体" panose="02010600040101010101" pitchFamily="2" charset="-122"/>
                <a:ea typeface="华文楷体" panose="02010600040101010101" pitchFamily="2" charset="-122"/>
              </a:rPr>
              <a:t>为了说明在运算符重载后，执行表达式就是调用函数的过程，可以把两个整数相加也想像为调用下面的函数： </a:t>
            </a:r>
          </a:p>
          <a:p>
            <a:pPr indent="-6351" algn="l"/>
            <a:r>
              <a:rPr lang="en-US" altLang="zh-CN" sz="2400" dirty="0" smtClean="0">
                <a:solidFill>
                  <a:schemeClr val="bg2"/>
                </a:solidFill>
                <a:latin typeface="华文楷体" panose="02010600040101010101" pitchFamily="2" charset="-122"/>
                <a:ea typeface="华文楷体" panose="02010600040101010101" pitchFamily="2" charset="-122"/>
              </a:rPr>
              <a:t>	</a:t>
            </a:r>
            <a:r>
              <a:rPr lang="en-US" altLang="zh-CN" sz="2400" dirty="0" err="1" smtClean="0">
                <a:solidFill>
                  <a:schemeClr val="bg2"/>
                </a:solidFill>
                <a:latin typeface="华文楷体" panose="02010600040101010101" pitchFamily="2" charset="-122"/>
                <a:ea typeface="华文楷体" panose="02010600040101010101" pitchFamily="2" charset="-122"/>
              </a:rPr>
              <a:t>int</a:t>
            </a:r>
            <a:r>
              <a:rPr lang="en-US" altLang="zh-CN" sz="2400" dirty="0" smtClean="0">
                <a:solidFill>
                  <a:schemeClr val="bg2"/>
                </a:solidFill>
                <a:latin typeface="华文楷体" panose="02010600040101010101" pitchFamily="2" charset="-122"/>
                <a:ea typeface="华文楷体" panose="02010600040101010101" pitchFamily="2" charset="-122"/>
              </a:rPr>
              <a:t> </a:t>
            </a:r>
            <a:r>
              <a:rPr lang="en-US" altLang="zh-CN" sz="2400" dirty="0">
                <a:solidFill>
                  <a:schemeClr val="bg2"/>
                </a:solidFill>
                <a:latin typeface="华文楷体" panose="02010600040101010101" pitchFamily="2" charset="-122"/>
                <a:ea typeface="华文楷体" panose="02010600040101010101" pitchFamily="2" charset="-122"/>
              </a:rPr>
              <a:t>operator + (</a:t>
            </a:r>
            <a:r>
              <a:rPr lang="en-US" altLang="zh-CN" sz="2400" dirty="0" err="1">
                <a:solidFill>
                  <a:schemeClr val="bg2"/>
                </a:solidFill>
                <a:latin typeface="华文楷体" panose="02010600040101010101" pitchFamily="2" charset="-122"/>
                <a:ea typeface="华文楷体" panose="02010600040101010101" pitchFamily="2" charset="-122"/>
              </a:rPr>
              <a:t>int</a:t>
            </a:r>
            <a:r>
              <a:rPr lang="en-US" altLang="zh-CN" sz="2400" dirty="0">
                <a:solidFill>
                  <a:schemeClr val="bg2"/>
                </a:solidFill>
                <a:latin typeface="华文楷体" panose="02010600040101010101" pitchFamily="2" charset="-122"/>
                <a:ea typeface="华文楷体" panose="02010600040101010101" pitchFamily="2" charset="-122"/>
              </a:rPr>
              <a:t> a</a:t>
            </a:r>
            <a:r>
              <a:rPr lang="en-US" altLang="zh-CN" sz="2400" dirty="0" smtClean="0">
                <a:solidFill>
                  <a:schemeClr val="bg2"/>
                </a:solidFill>
                <a:latin typeface="华文楷体" panose="02010600040101010101" pitchFamily="2" charset="-122"/>
                <a:ea typeface="华文楷体" panose="02010600040101010101" pitchFamily="2" charset="-122"/>
              </a:rPr>
              <a:t>, </a:t>
            </a:r>
            <a:r>
              <a:rPr lang="en-US" altLang="zh-CN" sz="2400" dirty="0" err="1" smtClean="0">
                <a:solidFill>
                  <a:schemeClr val="bg2"/>
                </a:solidFill>
                <a:latin typeface="华文楷体" panose="02010600040101010101" pitchFamily="2" charset="-122"/>
                <a:ea typeface="华文楷体" panose="02010600040101010101" pitchFamily="2" charset="-122"/>
              </a:rPr>
              <a:t>int</a:t>
            </a:r>
            <a:r>
              <a:rPr lang="en-US" altLang="zh-CN" sz="2400" dirty="0" smtClean="0">
                <a:solidFill>
                  <a:schemeClr val="bg2"/>
                </a:solidFill>
                <a:latin typeface="华文楷体" panose="02010600040101010101" pitchFamily="2" charset="-122"/>
                <a:ea typeface="华文楷体" panose="02010600040101010101" pitchFamily="2" charset="-122"/>
              </a:rPr>
              <a:t> </a:t>
            </a:r>
            <a:r>
              <a:rPr lang="en-US" altLang="zh-CN" sz="2400" dirty="0">
                <a:solidFill>
                  <a:schemeClr val="bg2"/>
                </a:solidFill>
                <a:latin typeface="华文楷体" panose="02010600040101010101" pitchFamily="2" charset="-122"/>
                <a:ea typeface="华文楷体" panose="02010600040101010101" pitchFamily="2" charset="-122"/>
              </a:rPr>
              <a:t>b)</a:t>
            </a:r>
          </a:p>
          <a:p>
            <a:pPr indent="-6351" algn="l"/>
            <a:r>
              <a:rPr lang="en-US" altLang="zh-CN" sz="2400" dirty="0" smtClean="0">
                <a:solidFill>
                  <a:schemeClr val="bg2"/>
                </a:solidFill>
                <a:latin typeface="华文楷体" panose="02010600040101010101" pitchFamily="2" charset="-122"/>
                <a:ea typeface="华文楷体" panose="02010600040101010101" pitchFamily="2" charset="-122"/>
              </a:rPr>
              <a:t>	{</a:t>
            </a:r>
          </a:p>
          <a:p>
            <a:pPr indent="-6351" algn="l"/>
            <a:r>
              <a:rPr lang="en-US" altLang="zh-CN" sz="2400" dirty="0">
                <a:solidFill>
                  <a:schemeClr val="bg2"/>
                </a:solidFill>
                <a:latin typeface="华文楷体" panose="02010600040101010101" pitchFamily="2" charset="-122"/>
                <a:ea typeface="华文楷体" panose="02010600040101010101" pitchFamily="2" charset="-122"/>
              </a:rPr>
              <a:t>	</a:t>
            </a:r>
            <a:r>
              <a:rPr lang="en-US" altLang="zh-CN" sz="2400" dirty="0" smtClean="0">
                <a:solidFill>
                  <a:schemeClr val="bg2"/>
                </a:solidFill>
                <a:latin typeface="华文楷体" panose="02010600040101010101" pitchFamily="2" charset="-122"/>
                <a:ea typeface="华文楷体" panose="02010600040101010101" pitchFamily="2" charset="-122"/>
              </a:rPr>
              <a:t>	return </a:t>
            </a:r>
            <a:r>
              <a:rPr lang="en-US" altLang="zh-CN" sz="2400" dirty="0">
                <a:solidFill>
                  <a:schemeClr val="bg2"/>
                </a:solidFill>
                <a:latin typeface="华文楷体" panose="02010600040101010101" pitchFamily="2" charset="-122"/>
                <a:ea typeface="华文楷体" panose="02010600040101010101" pitchFamily="2" charset="-122"/>
              </a:rPr>
              <a:t>(</a:t>
            </a:r>
            <a:r>
              <a:rPr lang="en-US" altLang="zh-CN" sz="2400" dirty="0" err="1">
                <a:solidFill>
                  <a:schemeClr val="bg2"/>
                </a:solidFill>
                <a:latin typeface="华文楷体" panose="02010600040101010101" pitchFamily="2" charset="-122"/>
                <a:ea typeface="华文楷体" panose="02010600040101010101" pitchFamily="2" charset="-122"/>
              </a:rPr>
              <a:t>a+b</a:t>
            </a:r>
            <a:r>
              <a:rPr lang="en-US" altLang="zh-CN" sz="2400" dirty="0" smtClean="0">
                <a:solidFill>
                  <a:schemeClr val="bg2"/>
                </a:solidFill>
                <a:latin typeface="华文楷体" panose="02010600040101010101" pitchFamily="2" charset="-122"/>
                <a:ea typeface="华文楷体" panose="02010600040101010101" pitchFamily="2" charset="-122"/>
              </a:rPr>
              <a:t>);</a:t>
            </a:r>
          </a:p>
          <a:p>
            <a:pPr indent="-6351" algn="l"/>
            <a:r>
              <a:rPr lang="en-US" altLang="zh-CN" sz="2400" dirty="0">
                <a:solidFill>
                  <a:schemeClr val="bg2"/>
                </a:solidFill>
                <a:latin typeface="华文楷体" panose="02010600040101010101" pitchFamily="2" charset="-122"/>
                <a:ea typeface="华文楷体" panose="02010600040101010101" pitchFamily="2" charset="-122"/>
              </a:rPr>
              <a:t>	</a:t>
            </a:r>
            <a:r>
              <a:rPr lang="en-US" altLang="zh-CN" sz="2400" dirty="0" smtClean="0">
                <a:solidFill>
                  <a:schemeClr val="bg2"/>
                </a:solidFill>
                <a:latin typeface="华文楷体" panose="02010600040101010101" pitchFamily="2" charset="-122"/>
                <a:ea typeface="华文楷体" panose="02010600040101010101" pitchFamily="2" charset="-122"/>
              </a:rPr>
              <a:t>}</a:t>
            </a:r>
            <a:endParaRPr lang="en-US" altLang="zh-CN" sz="2400" dirty="0">
              <a:solidFill>
                <a:schemeClr val="bg2"/>
              </a:solidFill>
              <a:latin typeface="华文楷体" panose="02010600040101010101" pitchFamily="2" charset="-122"/>
              <a:ea typeface="华文楷体" panose="02010600040101010101" pitchFamily="2" charset="-122"/>
            </a:endParaRPr>
          </a:p>
          <a:p>
            <a:pPr marL="336549" indent="-342900" algn="l">
              <a:buFont typeface="Wingdings" panose="05000000000000000000" pitchFamily="2" charset="2"/>
              <a:buChar char="l"/>
            </a:pPr>
            <a:r>
              <a:rPr lang="zh-CN" altLang="en-US" sz="2400" b="0" dirty="0" smtClean="0">
                <a:latin typeface="华文楷体" panose="02010600040101010101" pitchFamily="2" charset="-122"/>
                <a:ea typeface="华文楷体" panose="02010600040101010101" pitchFamily="2" charset="-122"/>
              </a:rPr>
              <a:t>如果有表达式5+8，就调用此函数，将5和8作为调用函数时的实参，函数的返回值为13。这就是用函数的方法理解运算符。</a:t>
            </a:r>
          </a:p>
          <a:p>
            <a:pPr marL="336549" indent="-342900" algn="l">
              <a:buFont typeface="Wingdings" panose="05000000000000000000" pitchFamily="2" charset="2"/>
              <a:buChar char="l"/>
            </a:pPr>
            <a:r>
              <a:rPr lang="zh-CN" altLang="en-US" sz="2400" b="0" dirty="0" smtClean="0">
                <a:latin typeface="华文楷体" panose="02010600040101010101" pitchFamily="2" charset="-122"/>
                <a:ea typeface="华文楷体" panose="02010600040101010101" pitchFamily="2" charset="-122"/>
              </a:rPr>
              <a:t>可以在例子程序的基础上重载运算符“+”，使之用于复数相加。</a:t>
            </a:r>
          </a:p>
        </p:txBody>
      </p:sp>
      <p:pic>
        <p:nvPicPr>
          <p:cNvPr id="3"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6262737"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22511"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1" name="TextBox 64"/>
          <p:cNvSpPr txBox="1">
            <a:spLocks noChangeArrowheads="1"/>
          </p:cNvSpPr>
          <p:nvPr/>
        </p:nvSpPr>
        <p:spPr bwMode="auto">
          <a:xfrm>
            <a:off x="803548" y="398"/>
            <a:ext cx="554538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 </a:t>
            </a:r>
            <a:r>
              <a:rPr lang="zh-CN" altLang="en-US" sz="3000" dirty="0" smtClean="0">
                <a:solidFill>
                  <a:schemeClr val="bg1"/>
                </a:solidFill>
                <a:latin typeface="Rockwell" pitchFamily="18" charset="0"/>
                <a:ea typeface="微软雅黑" pitchFamily="34" charset="-122"/>
              </a:rPr>
              <a:t>运算符重载</a:t>
            </a:r>
            <a:endParaRPr lang="zh-CN" altLang="en-US"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46394997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410543" y="895558"/>
            <a:ext cx="8536376" cy="596403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defRPr/>
            </a:pPr>
            <a:r>
              <a:rPr lang="en-US" altLang="zh-CN" sz="2400" kern="0" dirty="0" smtClean="0">
                <a:solidFill>
                  <a:srgbClr val="009900"/>
                </a:solidFill>
              </a:rPr>
              <a:t>//</a:t>
            </a:r>
            <a:r>
              <a:rPr lang="zh-CN" altLang="en-US" sz="2400" kern="0" dirty="0" smtClean="0">
                <a:solidFill>
                  <a:srgbClr val="009900"/>
                </a:solidFill>
              </a:rPr>
              <a:t>演示</a:t>
            </a:r>
            <a:r>
              <a:rPr lang="zh-CN" altLang="en-US" sz="2400" kern="0" dirty="0">
                <a:solidFill>
                  <a:srgbClr val="009900"/>
                </a:solidFill>
              </a:rPr>
              <a:t>比较运算符和赋值运算符重载的</a:t>
            </a:r>
            <a:r>
              <a:rPr lang="zh-CN" altLang="en-US" sz="2400" kern="0" dirty="0" smtClean="0">
                <a:solidFill>
                  <a:srgbClr val="009900"/>
                </a:solidFill>
              </a:rPr>
              <a:t>程序</a:t>
            </a:r>
            <a:endParaRPr lang="zh-CN" altLang="en-US" sz="2400" kern="0" dirty="0">
              <a:solidFill>
                <a:srgbClr val="009900"/>
              </a:solidFill>
            </a:endParaRPr>
          </a:p>
          <a:p>
            <a:pPr marL="0" indent="0">
              <a:buNone/>
              <a:defRPr/>
            </a:pPr>
            <a:r>
              <a:rPr lang="en-US" altLang="zh-CN" sz="2000" b="0" kern="0" dirty="0"/>
              <a:t>#include &lt;</a:t>
            </a:r>
            <a:r>
              <a:rPr lang="en-US" altLang="zh-CN" sz="2000" b="0" kern="0" dirty="0" err="1"/>
              <a:t>iostream.h</a:t>
            </a:r>
            <a:r>
              <a:rPr lang="en-US" altLang="zh-CN" sz="2000" b="0" kern="0" dirty="0"/>
              <a:t>&gt;		</a:t>
            </a:r>
          </a:p>
          <a:p>
            <a:pPr marL="0" indent="0">
              <a:lnSpc>
                <a:spcPct val="95000"/>
              </a:lnSpc>
              <a:buNone/>
              <a:defRPr/>
            </a:pPr>
            <a:r>
              <a:rPr lang="en-US" altLang="zh-CN" sz="2000" b="0" kern="0" dirty="0"/>
              <a:t>class point</a:t>
            </a:r>
          </a:p>
          <a:p>
            <a:pPr marL="0" indent="0">
              <a:lnSpc>
                <a:spcPct val="95000"/>
              </a:lnSpc>
              <a:buNone/>
              <a:defRPr/>
            </a:pPr>
            <a:r>
              <a:rPr lang="en-US" altLang="zh-CN" sz="2000" b="0" kern="0" dirty="0"/>
              <a:t>{  private:</a:t>
            </a:r>
          </a:p>
          <a:p>
            <a:pPr marL="0" indent="0">
              <a:lnSpc>
                <a:spcPct val="95000"/>
              </a:lnSpc>
              <a:buNone/>
              <a:defRPr/>
            </a:pPr>
            <a:r>
              <a:rPr lang="en-US" altLang="zh-CN" sz="2000" b="0" kern="0" dirty="0"/>
              <a:t>        float  x, y ;</a:t>
            </a:r>
          </a:p>
          <a:p>
            <a:pPr marL="0" indent="0">
              <a:lnSpc>
                <a:spcPct val="95000"/>
              </a:lnSpc>
              <a:buNone/>
              <a:defRPr/>
            </a:pPr>
            <a:r>
              <a:rPr lang="en-US" altLang="zh-CN" sz="2000" b="0" kern="0" dirty="0"/>
              <a:t>    public:</a:t>
            </a:r>
          </a:p>
          <a:p>
            <a:pPr marL="0" indent="0">
              <a:lnSpc>
                <a:spcPct val="95000"/>
              </a:lnSpc>
              <a:buNone/>
              <a:defRPr/>
            </a:pPr>
            <a:r>
              <a:rPr lang="en-US" altLang="zh-CN" sz="2000" b="0" kern="0" dirty="0"/>
              <a:t>        point( float  xx=0,  float  </a:t>
            </a:r>
            <a:r>
              <a:rPr lang="en-US" altLang="zh-CN" sz="2000" b="0" kern="0" dirty="0" err="1"/>
              <a:t>yy</a:t>
            </a:r>
            <a:r>
              <a:rPr lang="en-US" altLang="zh-CN" sz="2000" b="0" kern="0" dirty="0"/>
              <a:t>=0 ) { x=xx; y=</a:t>
            </a:r>
            <a:r>
              <a:rPr lang="en-US" altLang="zh-CN" sz="2000" b="0" kern="0" dirty="0" err="1"/>
              <a:t>yy</a:t>
            </a:r>
            <a:r>
              <a:rPr lang="en-US" altLang="zh-CN" sz="2000" b="0" kern="0" dirty="0"/>
              <a:t>; }</a:t>
            </a:r>
          </a:p>
          <a:p>
            <a:pPr marL="0" indent="0">
              <a:lnSpc>
                <a:spcPct val="95000"/>
              </a:lnSpc>
              <a:buNone/>
              <a:defRPr/>
            </a:pPr>
            <a:r>
              <a:rPr lang="en-US" altLang="zh-CN" sz="2000" b="0" kern="0" dirty="0"/>
              <a:t>       point( point &amp;) ;</a:t>
            </a:r>
          </a:p>
          <a:p>
            <a:pPr marL="0" indent="0">
              <a:lnSpc>
                <a:spcPct val="95000"/>
              </a:lnSpc>
              <a:buNone/>
              <a:defRPr/>
            </a:pPr>
            <a:r>
              <a:rPr lang="en-US" altLang="zh-CN" sz="2000" b="0" kern="0" dirty="0"/>
              <a:t>        ~point( ){ }</a:t>
            </a:r>
          </a:p>
          <a:p>
            <a:pPr marL="0" indent="0">
              <a:lnSpc>
                <a:spcPct val="95000"/>
              </a:lnSpc>
              <a:buNone/>
              <a:defRPr/>
            </a:pPr>
            <a:r>
              <a:rPr lang="en-US" altLang="zh-CN" sz="2000" b="0" kern="0" dirty="0"/>
              <a:t>        bool </a:t>
            </a:r>
            <a:r>
              <a:rPr lang="en-US" altLang="zh-CN" sz="2000" b="0" kern="0" dirty="0">
                <a:solidFill>
                  <a:schemeClr val="bg2"/>
                </a:solidFill>
              </a:rPr>
              <a:t>operator == </a:t>
            </a:r>
            <a:r>
              <a:rPr lang="en-US" altLang="zh-CN" sz="2000" b="0" kern="0" dirty="0"/>
              <a:t>( point ) ;</a:t>
            </a:r>
          </a:p>
          <a:p>
            <a:pPr marL="0" indent="0">
              <a:lnSpc>
                <a:spcPct val="95000"/>
              </a:lnSpc>
              <a:buNone/>
              <a:defRPr/>
            </a:pPr>
            <a:r>
              <a:rPr lang="en-US" altLang="zh-CN" sz="2000" b="0" kern="0" dirty="0"/>
              <a:t>        bool </a:t>
            </a:r>
            <a:r>
              <a:rPr lang="en-US" altLang="zh-CN" sz="2000" b="0" kern="0" dirty="0">
                <a:solidFill>
                  <a:schemeClr val="bg2"/>
                </a:solidFill>
              </a:rPr>
              <a:t>operator !=  </a:t>
            </a:r>
            <a:r>
              <a:rPr lang="en-US" altLang="zh-CN" sz="2000" b="0" kern="0" dirty="0"/>
              <a:t>( point ) ;</a:t>
            </a:r>
          </a:p>
          <a:p>
            <a:pPr marL="0" indent="0">
              <a:lnSpc>
                <a:spcPct val="95000"/>
              </a:lnSpc>
              <a:buNone/>
              <a:defRPr/>
            </a:pPr>
            <a:r>
              <a:rPr lang="en-US" altLang="zh-CN" sz="2000" b="0" kern="0" dirty="0"/>
              <a:t>        point </a:t>
            </a:r>
            <a:r>
              <a:rPr lang="en-US" altLang="zh-CN" sz="2000" b="0" kern="0" dirty="0">
                <a:solidFill>
                  <a:schemeClr val="bg2"/>
                </a:solidFill>
              </a:rPr>
              <a:t>operator += </a:t>
            </a:r>
            <a:r>
              <a:rPr lang="en-US" altLang="zh-CN" sz="2000" b="0" kern="0" dirty="0"/>
              <a:t>( point ) ;</a:t>
            </a:r>
          </a:p>
          <a:p>
            <a:pPr marL="0" indent="0">
              <a:lnSpc>
                <a:spcPct val="95000"/>
              </a:lnSpc>
              <a:buNone/>
              <a:defRPr/>
            </a:pPr>
            <a:r>
              <a:rPr lang="en-US" altLang="zh-CN" sz="2000" b="0" kern="0" dirty="0"/>
              <a:t>        point </a:t>
            </a:r>
            <a:r>
              <a:rPr lang="en-US" altLang="zh-CN" sz="2000" b="0" kern="0" dirty="0">
                <a:solidFill>
                  <a:schemeClr val="bg2"/>
                </a:solidFill>
              </a:rPr>
              <a:t>operator -=  </a:t>
            </a:r>
            <a:r>
              <a:rPr lang="en-US" altLang="zh-CN" sz="2000" b="0" kern="0" dirty="0"/>
              <a:t>( point) ;</a:t>
            </a:r>
          </a:p>
          <a:p>
            <a:pPr marL="0" indent="0">
              <a:lnSpc>
                <a:spcPct val="95000"/>
              </a:lnSpc>
              <a:buNone/>
              <a:defRPr/>
            </a:pPr>
            <a:r>
              <a:rPr lang="en-US" altLang="zh-CN" sz="2000" b="0" kern="0" dirty="0"/>
              <a:t>        float </a:t>
            </a:r>
            <a:r>
              <a:rPr lang="en-US" altLang="zh-CN" sz="2000" b="0" kern="0" dirty="0" err="1"/>
              <a:t>get_x</a:t>
            </a:r>
            <a:r>
              <a:rPr lang="en-US" altLang="zh-CN" sz="2000" b="0" kern="0" dirty="0"/>
              <a:t>( ) { return x ; }</a:t>
            </a:r>
          </a:p>
          <a:p>
            <a:pPr marL="0" indent="0">
              <a:lnSpc>
                <a:spcPct val="95000"/>
              </a:lnSpc>
              <a:buNone/>
              <a:defRPr/>
            </a:pPr>
            <a:r>
              <a:rPr lang="en-US" altLang="zh-CN" sz="2000" b="0" kern="0" dirty="0"/>
              <a:t>        float </a:t>
            </a:r>
            <a:r>
              <a:rPr lang="en-US" altLang="zh-CN" sz="2000" b="0" kern="0" dirty="0" err="1"/>
              <a:t>get_y</a:t>
            </a:r>
            <a:r>
              <a:rPr lang="en-US" altLang="zh-CN" sz="2000" b="0" kern="0" dirty="0"/>
              <a:t>( ) { return y ; }</a:t>
            </a:r>
          </a:p>
          <a:p>
            <a:pPr marL="0" indent="0">
              <a:lnSpc>
                <a:spcPct val="95000"/>
              </a:lnSpc>
              <a:buNone/>
              <a:defRPr/>
            </a:pPr>
            <a:r>
              <a:rPr lang="en-US" altLang="zh-CN" sz="2000" b="0" kern="0" dirty="0"/>
              <a:t>};</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11.</a:t>
            </a:r>
            <a:r>
              <a:rPr lang="zh-CN" altLang="en-US" sz="3600" dirty="0">
                <a:solidFill>
                  <a:schemeClr val="bg1"/>
                </a:solidFill>
                <a:latin typeface="隶书" panose="02010509060101010101" pitchFamily="49" charset="-122"/>
                <a:ea typeface="隶书" panose="02010509060101010101" pitchFamily="49" charset="-122"/>
              </a:rPr>
              <a:t>类型</a:t>
            </a:r>
            <a:r>
              <a:rPr lang="zh-CN" altLang="en-US" sz="3600" dirty="0" smtClean="0">
                <a:solidFill>
                  <a:schemeClr val="bg1"/>
                </a:solidFill>
                <a:latin typeface="隶书" panose="02010509060101010101" pitchFamily="49" charset="-122"/>
                <a:ea typeface="隶书" panose="02010509060101010101" pitchFamily="49" charset="-122"/>
              </a:rPr>
              <a:t>重载的例子</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30830923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266527" y="667666"/>
            <a:ext cx="8536376" cy="62276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lnSpc>
                <a:spcPct val="80000"/>
              </a:lnSpc>
              <a:buNone/>
              <a:defRPr/>
            </a:pPr>
            <a:r>
              <a:rPr lang="en-US" altLang="zh-CN" sz="2000" b="0" kern="0" dirty="0"/>
              <a:t>point::point ( point &amp;p )</a:t>
            </a:r>
          </a:p>
          <a:p>
            <a:pPr marL="0" indent="0">
              <a:lnSpc>
                <a:spcPct val="80000"/>
              </a:lnSpc>
              <a:buNone/>
              <a:defRPr/>
            </a:pPr>
            <a:r>
              <a:rPr lang="en-US" altLang="zh-CN" sz="2000" b="0" kern="0" dirty="0"/>
              <a:t>{  x=</a:t>
            </a:r>
            <a:r>
              <a:rPr lang="en-US" altLang="zh-CN" sz="2000" b="0" kern="0" dirty="0" err="1"/>
              <a:t>p.x</a:t>
            </a:r>
            <a:r>
              <a:rPr lang="en-US" altLang="zh-CN" sz="2000" b="0" kern="0" dirty="0"/>
              <a:t>;  y=</a:t>
            </a:r>
            <a:r>
              <a:rPr lang="en-US" altLang="zh-CN" sz="2000" b="0" kern="0" dirty="0" err="1"/>
              <a:t>p.y</a:t>
            </a:r>
            <a:r>
              <a:rPr lang="en-US" altLang="zh-CN" sz="2000" b="0" kern="0" dirty="0"/>
              <a:t>; }</a:t>
            </a:r>
          </a:p>
          <a:p>
            <a:pPr>
              <a:lnSpc>
                <a:spcPct val="50000"/>
              </a:lnSpc>
              <a:defRPr/>
            </a:pPr>
            <a:endParaRPr lang="en-US" altLang="zh-CN" sz="2000" b="0" kern="0" dirty="0"/>
          </a:p>
          <a:p>
            <a:pPr marL="0" indent="0">
              <a:lnSpc>
                <a:spcPct val="80000"/>
              </a:lnSpc>
              <a:buNone/>
              <a:defRPr/>
            </a:pPr>
            <a:r>
              <a:rPr lang="en-US" altLang="zh-CN" sz="2000" b="0" kern="0" dirty="0"/>
              <a:t>bool point::</a:t>
            </a:r>
            <a:r>
              <a:rPr lang="en-US" altLang="zh-CN" sz="2000" b="0" kern="0" dirty="0">
                <a:solidFill>
                  <a:schemeClr val="bg2"/>
                </a:solidFill>
              </a:rPr>
              <a:t>operator == </a:t>
            </a:r>
            <a:r>
              <a:rPr lang="en-US" altLang="zh-CN" sz="2000" b="0" kern="0" dirty="0"/>
              <a:t>( point p )</a:t>
            </a:r>
          </a:p>
          <a:p>
            <a:pPr marL="0" indent="0">
              <a:lnSpc>
                <a:spcPct val="80000"/>
              </a:lnSpc>
              <a:buNone/>
              <a:defRPr/>
            </a:pPr>
            <a:r>
              <a:rPr lang="en-US" altLang="zh-CN" sz="2000" b="0" kern="0" dirty="0"/>
              <a:t>{</a:t>
            </a:r>
          </a:p>
          <a:p>
            <a:pPr marL="0" indent="0">
              <a:lnSpc>
                <a:spcPct val="80000"/>
              </a:lnSpc>
              <a:buNone/>
              <a:defRPr/>
            </a:pPr>
            <a:r>
              <a:rPr lang="en-US" altLang="zh-CN" sz="2000" b="0" kern="0" dirty="0"/>
              <a:t>    if( x </a:t>
            </a:r>
            <a:r>
              <a:rPr lang="en-US" altLang="zh-CN" sz="2000" b="0" kern="0" dirty="0">
                <a:solidFill>
                  <a:schemeClr val="bg2"/>
                </a:solidFill>
              </a:rPr>
              <a:t>==</a:t>
            </a:r>
            <a:r>
              <a:rPr lang="en-US" altLang="zh-CN" sz="2000" b="0" kern="0" dirty="0"/>
              <a:t> </a:t>
            </a:r>
            <a:r>
              <a:rPr lang="en-US" altLang="zh-CN" sz="2000" b="0" kern="0" dirty="0" err="1"/>
              <a:t>p.get_x</a:t>
            </a:r>
            <a:r>
              <a:rPr lang="en-US" altLang="zh-CN" sz="2000" b="0" kern="0" dirty="0"/>
              <a:t>( ) &amp;&amp; y </a:t>
            </a:r>
            <a:r>
              <a:rPr lang="en-US" altLang="zh-CN" sz="2000" b="0" kern="0" dirty="0">
                <a:solidFill>
                  <a:schemeClr val="bg2"/>
                </a:solidFill>
              </a:rPr>
              <a:t>==</a:t>
            </a:r>
            <a:r>
              <a:rPr lang="en-US" altLang="zh-CN" sz="2000" b="0" kern="0" dirty="0"/>
              <a:t> </a:t>
            </a:r>
            <a:r>
              <a:rPr lang="en-US" altLang="zh-CN" sz="2000" b="0" kern="0" dirty="0" err="1"/>
              <a:t>p.get_y</a:t>
            </a:r>
            <a:r>
              <a:rPr lang="en-US" altLang="zh-CN" sz="2000" b="0" kern="0" dirty="0"/>
              <a:t>( ) )  return 1 ;</a:t>
            </a:r>
          </a:p>
          <a:p>
            <a:pPr marL="0" indent="0">
              <a:lnSpc>
                <a:spcPct val="80000"/>
              </a:lnSpc>
              <a:buNone/>
              <a:defRPr/>
            </a:pPr>
            <a:r>
              <a:rPr lang="en-US" altLang="zh-CN" sz="2000" b="0" kern="0" dirty="0"/>
              <a:t>    else  return 0 ;</a:t>
            </a:r>
          </a:p>
          <a:p>
            <a:pPr marL="0" indent="0">
              <a:lnSpc>
                <a:spcPct val="80000"/>
              </a:lnSpc>
              <a:buNone/>
              <a:defRPr/>
            </a:pPr>
            <a:r>
              <a:rPr lang="en-US" altLang="zh-CN" sz="2000" b="0" kern="0" dirty="0"/>
              <a:t>}</a:t>
            </a:r>
          </a:p>
          <a:p>
            <a:pPr>
              <a:lnSpc>
                <a:spcPct val="50000"/>
              </a:lnSpc>
              <a:defRPr/>
            </a:pPr>
            <a:endParaRPr lang="en-US" altLang="zh-CN" sz="2000" b="0" kern="0" dirty="0"/>
          </a:p>
          <a:p>
            <a:pPr marL="0" indent="0">
              <a:lnSpc>
                <a:spcPct val="80000"/>
              </a:lnSpc>
              <a:buNone/>
              <a:defRPr/>
            </a:pPr>
            <a:r>
              <a:rPr lang="en-US" altLang="zh-CN" sz="2000" b="0" kern="0" dirty="0"/>
              <a:t>bool point::</a:t>
            </a:r>
            <a:r>
              <a:rPr lang="en-US" altLang="zh-CN" sz="2000" b="0" kern="0" dirty="0">
                <a:solidFill>
                  <a:schemeClr val="bg2"/>
                </a:solidFill>
              </a:rPr>
              <a:t>operator != </a:t>
            </a:r>
            <a:r>
              <a:rPr lang="en-US" altLang="zh-CN" sz="2000" b="0" kern="0" dirty="0"/>
              <a:t>( point p )</a:t>
            </a:r>
          </a:p>
          <a:p>
            <a:pPr marL="0" indent="0">
              <a:lnSpc>
                <a:spcPct val="80000"/>
              </a:lnSpc>
              <a:buNone/>
              <a:defRPr/>
            </a:pPr>
            <a:r>
              <a:rPr lang="en-US" altLang="zh-CN" sz="2000" b="0" kern="0" dirty="0"/>
              <a:t>{</a:t>
            </a:r>
          </a:p>
          <a:p>
            <a:pPr marL="0" indent="0">
              <a:lnSpc>
                <a:spcPct val="80000"/>
              </a:lnSpc>
              <a:buNone/>
              <a:defRPr/>
            </a:pPr>
            <a:r>
              <a:rPr lang="en-US" altLang="zh-CN" sz="2000" b="0" kern="0" dirty="0"/>
              <a:t>    if( x </a:t>
            </a:r>
            <a:r>
              <a:rPr lang="en-US" altLang="zh-CN" sz="2000" b="0" kern="0" dirty="0">
                <a:solidFill>
                  <a:schemeClr val="bg2"/>
                </a:solidFill>
              </a:rPr>
              <a:t>!=</a:t>
            </a:r>
            <a:r>
              <a:rPr lang="en-US" altLang="zh-CN" sz="2000" b="0" kern="0" dirty="0"/>
              <a:t> </a:t>
            </a:r>
            <a:r>
              <a:rPr lang="en-US" altLang="zh-CN" sz="2000" b="0" kern="0" dirty="0" err="1"/>
              <a:t>p.get_x</a:t>
            </a:r>
            <a:r>
              <a:rPr lang="en-US" altLang="zh-CN" sz="2000" b="0" kern="0" dirty="0"/>
              <a:t>( ) &amp;&amp; y </a:t>
            </a:r>
            <a:r>
              <a:rPr lang="en-US" altLang="zh-CN" sz="2000" b="0" kern="0" dirty="0">
                <a:solidFill>
                  <a:schemeClr val="bg2"/>
                </a:solidFill>
              </a:rPr>
              <a:t>!=</a:t>
            </a:r>
            <a:r>
              <a:rPr lang="en-US" altLang="zh-CN" sz="2000" b="0" kern="0" dirty="0"/>
              <a:t> </a:t>
            </a:r>
            <a:r>
              <a:rPr lang="en-US" altLang="zh-CN" sz="2000" b="0" kern="0" dirty="0" err="1"/>
              <a:t>p.get_y</a:t>
            </a:r>
            <a:r>
              <a:rPr lang="en-US" altLang="zh-CN" sz="2000" b="0" kern="0" dirty="0"/>
              <a:t>( ) )  return 1 ;</a:t>
            </a:r>
          </a:p>
          <a:p>
            <a:pPr marL="0" indent="0">
              <a:lnSpc>
                <a:spcPct val="80000"/>
              </a:lnSpc>
              <a:buNone/>
              <a:defRPr/>
            </a:pPr>
            <a:r>
              <a:rPr lang="en-US" altLang="zh-CN" sz="2000" b="0" kern="0" dirty="0"/>
              <a:t>    else  return 0 ;</a:t>
            </a:r>
          </a:p>
          <a:p>
            <a:pPr marL="0" indent="0">
              <a:lnSpc>
                <a:spcPct val="80000"/>
              </a:lnSpc>
              <a:buNone/>
              <a:defRPr/>
            </a:pPr>
            <a:r>
              <a:rPr lang="en-US" altLang="zh-CN" sz="2000" b="0" kern="0" dirty="0"/>
              <a:t>}</a:t>
            </a:r>
          </a:p>
          <a:p>
            <a:pPr>
              <a:lnSpc>
                <a:spcPct val="50000"/>
              </a:lnSpc>
              <a:defRPr/>
            </a:pPr>
            <a:endParaRPr lang="en-US" altLang="zh-CN" sz="2000" b="0" kern="0" dirty="0"/>
          </a:p>
          <a:p>
            <a:pPr marL="0" indent="0">
              <a:lnSpc>
                <a:spcPct val="80000"/>
              </a:lnSpc>
              <a:buNone/>
              <a:defRPr/>
            </a:pPr>
            <a:r>
              <a:rPr lang="en-US" altLang="zh-CN" sz="2000" b="0" kern="0" dirty="0"/>
              <a:t>point point::</a:t>
            </a:r>
            <a:r>
              <a:rPr lang="en-US" altLang="zh-CN" sz="2000" b="0" kern="0" dirty="0">
                <a:solidFill>
                  <a:schemeClr val="bg2"/>
                </a:solidFill>
              </a:rPr>
              <a:t>operator += </a:t>
            </a:r>
            <a:r>
              <a:rPr lang="en-US" altLang="zh-CN" sz="2000" b="0" kern="0" dirty="0"/>
              <a:t>(point p)</a:t>
            </a:r>
          </a:p>
          <a:p>
            <a:pPr marL="0" indent="0">
              <a:lnSpc>
                <a:spcPct val="80000"/>
              </a:lnSpc>
              <a:buNone/>
              <a:defRPr/>
            </a:pPr>
            <a:r>
              <a:rPr lang="en-US" altLang="zh-CN" sz="2000" b="0" kern="0" dirty="0"/>
              <a:t>{</a:t>
            </a:r>
          </a:p>
          <a:p>
            <a:pPr marL="0" indent="0">
              <a:lnSpc>
                <a:spcPct val="80000"/>
              </a:lnSpc>
              <a:buNone/>
              <a:defRPr/>
            </a:pPr>
            <a:r>
              <a:rPr lang="en-US" altLang="zh-CN" sz="2000" b="0" kern="0" dirty="0"/>
              <a:t>    this-&gt;x </a:t>
            </a:r>
            <a:r>
              <a:rPr lang="en-US" altLang="zh-CN" sz="2000" b="0" kern="0" dirty="0">
                <a:solidFill>
                  <a:schemeClr val="bg2"/>
                </a:solidFill>
              </a:rPr>
              <a:t>+=</a:t>
            </a:r>
            <a:r>
              <a:rPr lang="en-US" altLang="zh-CN" sz="2000" b="0" kern="0" dirty="0"/>
              <a:t> </a:t>
            </a:r>
            <a:r>
              <a:rPr lang="en-US" altLang="zh-CN" sz="2000" b="0" kern="0" dirty="0" err="1"/>
              <a:t>p.get_x</a:t>
            </a:r>
            <a:r>
              <a:rPr lang="en-US" altLang="zh-CN" sz="2000" b="0" kern="0" dirty="0"/>
              <a:t>( ) ;</a:t>
            </a:r>
          </a:p>
          <a:p>
            <a:pPr marL="0" indent="0">
              <a:lnSpc>
                <a:spcPct val="80000"/>
              </a:lnSpc>
              <a:buNone/>
              <a:defRPr/>
            </a:pPr>
            <a:r>
              <a:rPr lang="en-US" altLang="zh-CN" sz="2000" b="0" kern="0" dirty="0"/>
              <a:t>    this-&gt;y </a:t>
            </a:r>
            <a:r>
              <a:rPr lang="en-US" altLang="zh-CN" sz="2000" b="0" kern="0" dirty="0">
                <a:solidFill>
                  <a:schemeClr val="bg2"/>
                </a:solidFill>
              </a:rPr>
              <a:t>+=</a:t>
            </a:r>
            <a:r>
              <a:rPr lang="en-US" altLang="zh-CN" sz="2000" b="0" kern="0" dirty="0"/>
              <a:t> </a:t>
            </a:r>
            <a:r>
              <a:rPr lang="en-US" altLang="zh-CN" sz="2000" b="0" kern="0" dirty="0" err="1"/>
              <a:t>p.get_y</a:t>
            </a:r>
            <a:r>
              <a:rPr lang="en-US" altLang="zh-CN" sz="2000" b="0" kern="0" dirty="0"/>
              <a:t>( ) ;</a:t>
            </a:r>
          </a:p>
          <a:p>
            <a:pPr marL="0" indent="0">
              <a:lnSpc>
                <a:spcPct val="80000"/>
              </a:lnSpc>
              <a:buNone/>
              <a:defRPr/>
            </a:pPr>
            <a:r>
              <a:rPr lang="en-US" altLang="zh-CN" sz="2000" b="0" kern="0" dirty="0"/>
              <a:t>    return *this ;</a:t>
            </a:r>
          </a:p>
          <a:p>
            <a:pPr marL="0" indent="0">
              <a:lnSpc>
                <a:spcPct val="80000"/>
              </a:lnSpc>
              <a:buNone/>
              <a:defRPr/>
            </a:pPr>
            <a:r>
              <a:rPr lang="en-US" altLang="zh-CN" sz="2000" b="0" kern="0" dirty="0"/>
              <a:t>}</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11.</a:t>
            </a:r>
            <a:r>
              <a:rPr lang="zh-CN" altLang="en-US" sz="3600" dirty="0">
                <a:solidFill>
                  <a:schemeClr val="bg1"/>
                </a:solidFill>
                <a:latin typeface="隶书" panose="02010509060101010101" pitchFamily="49" charset="-122"/>
                <a:ea typeface="隶书" panose="02010509060101010101" pitchFamily="49" charset="-122"/>
              </a:rPr>
              <a:t>类型</a:t>
            </a:r>
            <a:r>
              <a:rPr lang="zh-CN" altLang="en-US" sz="3600" dirty="0" smtClean="0">
                <a:solidFill>
                  <a:schemeClr val="bg1"/>
                </a:solidFill>
                <a:latin typeface="隶书" panose="02010509060101010101" pitchFamily="49" charset="-122"/>
                <a:ea typeface="隶书" panose="02010509060101010101" pitchFamily="49" charset="-122"/>
              </a:rPr>
              <a:t>重载的例子</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116683467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410543" y="947957"/>
            <a:ext cx="8765028" cy="565018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lnSpc>
                <a:spcPct val="95000"/>
              </a:lnSpc>
              <a:buNone/>
              <a:defRPr/>
            </a:pPr>
            <a:r>
              <a:rPr lang="en-US" altLang="zh-CN" sz="2000" b="0" kern="0" dirty="0"/>
              <a:t>point point::</a:t>
            </a:r>
            <a:r>
              <a:rPr lang="en-US" altLang="zh-CN" sz="2000" b="0" kern="0" dirty="0">
                <a:solidFill>
                  <a:schemeClr val="bg2"/>
                </a:solidFill>
              </a:rPr>
              <a:t>operator -= </a:t>
            </a:r>
            <a:r>
              <a:rPr lang="en-US" altLang="zh-CN" sz="2000" b="0" kern="0" dirty="0"/>
              <a:t>(point p)</a:t>
            </a:r>
          </a:p>
          <a:p>
            <a:pPr marL="0" indent="0">
              <a:lnSpc>
                <a:spcPct val="95000"/>
              </a:lnSpc>
              <a:buNone/>
              <a:defRPr/>
            </a:pPr>
            <a:r>
              <a:rPr lang="en-US" altLang="zh-CN" sz="2000" b="0" kern="0" dirty="0"/>
              <a:t>{  this-&gt;x </a:t>
            </a:r>
            <a:r>
              <a:rPr lang="en-US" altLang="zh-CN" sz="2000" b="0" kern="0" dirty="0">
                <a:solidFill>
                  <a:schemeClr val="bg2"/>
                </a:solidFill>
              </a:rPr>
              <a:t>-=</a:t>
            </a:r>
            <a:r>
              <a:rPr lang="en-US" altLang="zh-CN" sz="2000" b="0" kern="0" dirty="0"/>
              <a:t> </a:t>
            </a:r>
            <a:r>
              <a:rPr lang="en-US" altLang="zh-CN" sz="2000" b="0" kern="0" dirty="0" err="1"/>
              <a:t>p.get_x</a:t>
            </a:r>
            <a:r>
              <a:rPr lang="en-US" altLang="zh-CN" sz="2000" b="0" kern="0" dirty="0"/>
              <a:t>( ) ;</a:t>
            </a:r>
          </a:p>
          <a:p>
            <a:pPr marL="0" indent="0">
              <a:lnSpc>
                <a:spcPct val="95000"/>
              </a:lnSpc>
              <a:buNone/>
              <a:defRPr/>
            </a:pPr>
            <a:r>
              <a:rPr lang="en-US" altLang="zh-CN" sz="2000" b="0" kern="0" dirty="0"/>
              <a:t>    this-&gt;y </a:t>
            </a:r>
            <a:r>
              <a:rPr lang="en-US" altLang="zh-CN" sz="2000" b="0" kern="0" dirty="0">
                <a:solidFill>
                  <a:schemeClr val="bg2"/>
                </a:solidFill>
              </a:rPr>
              <a:t>-=</a:t>
            </a:r>
            <a:r>
              <a:rPr lang="en-US" altLang="zh-CN" sz="2000" b="0" kern="0" dirty="0"/>
              <a:t> </a:t>
            </a:r>
            <a:r>
              <a:rPr lang="en-US" altLang="zh-CN" sz="2000" b="0" kern="0" dirty="0" err="1"/>
              <a:t>p.get_y</a:t>
            </a:r>
            <a:r>
              <a:rPr lang="en-US" altLang="zh-CN" sz="2000" b="0" kern="0" dirty="0"/>
              <a:t>( ) ;</a:t>
            </a:r>
          </a:p>
          <a:p>
            <a:pPr marL="0" indent="0">
              <a:lnSpc>
                <a:spcPct val="95000"/>
              </a:lnSpc>
              <a:buNone/>
              <a:defRPr/>
            </a:pPr>
            <a:r>
              <a:rPr lang="en-US" altLang="zh-CN" sz="2000" b="0" kern="0" dirty="0"/>
              <a:t>    return *this ;</a:t>
            </a:r>
          </a:p>
          <a:p>
            <a:pPr marL="0" indent="0">
              <a:lnSpc>
                <a:spcPct val="95000"/>
              </a:lnSpc>
              <a:buNone/>
              <a:defRPr/>
            </a:pPr>
            <a:r>
              <a:rPr lang="en-US" altLang="zh-CN" sz="2000" b="0" kern="0" dirty="0"/>
              <a:t>}</a:t>
            </a:r>
          </a:p>
          <a:p>
            <a:pPr>
              <a:lnSpc>
                <a:spcPct val="95000"/>
              </a:lnSpc>
              <a:defRPr/>
            </a:pPr>
            <a:endParaRPr lang="en-US" altLang="zh-CN" sz="2000" b="0" kern="0" dirty="0"/>
          </a:p>
          <a:p>
            <a:pPr marL="0" indent="0">
              <a:lnSpc>
                <a:spcPct val="95000"/>
              </a:lnSpc>
              <a:buNone/>
              <a:defRPr/>
            </a:pPr>
            <a:r>
              <a:rPr lang="en-US" altLang="zh-CN" sz="2000" b="0" kern="0" dirty="0"/>
              <a:t>void main( )</a:t>
            </a:r>
          </a:p>
          <a:p>
            <a:pPr marL="0" indent="0">
              <a:lnSpc>
                <a:spcPct val="95000"/>
              </a:lnSpc>
              <a:buNone/>
              <a:defRPr/>
            </a:pPr>
            <a:r>
              <a:rPr lang="en-US" altLang="zh-CN" sz="2000" b="0" kern="0" dirty="0"/>
              <a:t>{  </a:t>
            </a:r>
            <a:endParaRPr lang="en-US" altLang="zh-CN" sz="2000" b="0" kern="0" dirty="0" smtClean="0"/>
          </a:p>
          <a:p>
            <a:pPr marL="0" indent="0">
              <a:lnSpc>
                <a:spcPct val="95000"/>
              </a:lnSpc>
              <a:buNone/>
              <a:defRPr/>
            </a:pPr>
            <a:r>
              <a:rPr lang="en-US" altLang="zh-CN" sz="2000" b="0" kern="0" dirty="0" smtClean="0"/>
              <a:t>    point  </a:t>
            </a:r>
            <a:r>
              <a:rPr lang="en-US" altLang="zh-CN" sz="2000" b="0" kern="0" dirty="0"/>
              <a:t>p1(1, 2), p2(3, 4), p3(5, 6) ;</a:t>
            </a:r>
          </a:p>
          <a:p>
            <a:pPr marL="0" indent="0">
              <a:lnSpc>
                <a:spcPct val="95000"/>
              </a:lnSpc>
              <a:buNone/>
              <a:defRPr/>
            </a:pPr>
            <a:r>
              <a:rPr lang="en-US" altLang="zh-CN" sz="2000" b="0" kern="0" dirty="0"/>
              <a:t>    </a:t>
            </a:r>
            <a:r>
              <a:rPr lang="en-US" altLang="zh-CN" sz="2000" b="0" kern="0" dirty="0" err="1"/>
              <a:t>cout</a:t>
            </a:r>
            <a:r>
              <a:rPr lang="en-US" altLang="zh-CN" sz="2000" b="0" kern="0" dirty="0"/>
              <a:t>&lt;&lt;"p1 </a:t>
            </a:r>
            <a:r>
              <a:rPr lang="en-US" altLang="zh-CN" sz="2000" b="0" kern="0" dirty="0">
                <a:solidFill>
                  <a:schemeClr val="bg2"/>
                </a:solidFill>
              </a:rPr>
              <a:t>==</a:t>
            </a:r>
            <a:r>
              <a:rPr lang="en-US" altLang="zh-CN" sz="2000" b="0" kern="0" dirty="0"/>
              <a:t> p2?  "&lt;&lt;( p1 </a:t>
            </a:r>
            <a:r>
              <a:rPr lang="en-US" altLang="zh-CN" sz="2000" b="0" kern="0" dirty="0">
                <a:solidFill>
                  <a:schemeClr val="bg2"/>
                </a:solidFill>
              </a:rPr>
              <a:t>==</a:t>
            </a:r>
            <a:r>
              <a:rPr lang="en-US" altLang="zh-CN" sz="2000" b="0" kern="0" dirty="0"/>
              <a:t>p2 )&lt;&lt;</a:t>
            </a:r>
            <a:r>
              <a:rPr lang="en-US" altLang="zh-CN" sz="2000" b="0" kern="0" dirty="0" err="1"/>
              <a:t>endl</a:t>
            </a:r>
            <a:r>
              <a:rPr lang="en-US" altLang="zh-CN" sz="2000" b="0" kern="0" dirty="0"/>
              <a:t> ;</a:t>
            </a:r>
          </a:p>
          <a:p>
            <a:pPr marL="0" indent="0">
              <a:lnSpc>
                <a:spcPct val="95000"/>
              </a:lnSpc>
              <a:buNone/>
              <a:defRPr/>
            </a:pPr>
            <a:r>
              <a:rPr lang="en-US" altLang="zh-CN" sz="2000" b="0" kern="0" dirty="0"/>
              <a:t>    </a:t>
            </a:r>
            <a:r>
              <a:rPr lang="en-US" altLang="zh-CN" sz="2000" b="0" kern="0" dirty="0" err="1"/>
              <a:t>cout</a:t>
            </a:r>
            <a:r>
              <a:rPr lang="en-US" altLang="zh-CN" sz="2000" b="0" kern="0" dirty="0"/>
              <a:t>&lt;&lt;"p1 </a:t>
            </a:r>
            <a:r>
              <a:rPr lang="en-US" altLang="zh-CN" sz="2000" b="0" kern="0" dirty="0">
                <a:solidFill>
                  <a:schemeClr val="bg2"/>
                </a:solidFill>
              </a:rPr>
              <a:t>!=</a:t>
            </a:r>
            <a:r>
              <a:rPr lang="en-US" altLang="zh-CN" sz="2000" b="0" kern="0" dirty="0"/>
              <a:t>  p2?  "&lt;&lt;( p1 </a:t>
            </a:r>
            <a:r>
              <a:rPr lang="en-US" altLang="zh-CN" sz="2000" b="0" kern="0" dirty="0">
                <a:solidFill>
                  <a:schemeClr val="bg2"/>
                </a:solidFill>
              </a:rPr>
              <a:t>!=</a:t>
            </a:r>
            <a:r>
              <a:rPr lang="en-US" altLang="zh-CN" sz="2000" b="0" kern="0" dirty="0"/>
              <a:t> p2 )&lt;&lt;</a:t>
            </a:r>
            <a:r>
              <a:rPr lang="en-US" altLang="zh-CN" sz="2000" b="0" kern="0" dirty="0" err="1"/>
              <a:t>endl</a:t>
            </a:r>
            <a:r>
              <a:rPr lang="en-US" altLang="zh-CN" sz="2000" b="0" kern="0" dirty="0"/>
              <a:t> ;</a:t>
            </a:r>
          </a:p>
          <a:p>
            <a:pPr marL="0" indent="0">
              <a:lnSpc>
                <a:spcPct val="95000"/>
              </a:lnSpc>
              <a:buNone/>
              <a:defRPr/>
            </a:pPr>
            <a:r>
              <a:rPr lang="en-US" altLang="zh-CN" sz="2000" b="0" kern="0" dirty="0"/>
              <a:t>    p3 </a:t>
            </a:r>
            <a:r>
              <a:rPr lang="en-US" altLang="zh-CN" sz="2000" b="0" kern="0" dirty="0">
                <a:solidFill>
                  <a:schemeClr val="bg2"/>
                </a:solidFill>
              </a:rPr>
              <a:t>+=</a:t>
            </a:r>
            <a:r>
              <a:rPr lang="en-US" altLang="zh-CN" sz="2000" b="0" kern="0" dirty="0">
                <a:solidFill>
                  <a:schemeClr val="accent2"/>
                </a:solidFill>
              </a:rPr>
              <a:t> </a:t>
            </a:r>
            <a:r>
              <a:rPr lang="en-US" altLang="zh-CN" sz="2000" b="0" kern="0" dirty="0"/>
              <a:t>p1;</a:t>
            </a:r>
          </a:p>
          <a:p>
            <a:pPr marL="0" indent="0">
              <a:lnSpc>
                <a:spcPct val="95000"/>
              </a:lnSpc>
              <a:buNone/>
              <a:defRPr/>
            </a:pPr>
            <a:r>
              <a:rPr lang="en-US" altLang="zh-CN" sz="2000" b="0" kern="0" dirty="0"/>
              <a:t>    </a:t>
            </a:r>
            <a:r>
              <a:rPr lang="en-US" altLang="zh-CN" sz="2000" b="0" kern="0" dirty="0" err="1"/>
              <a:t>cout</a:t>
            </a:r>
            <a:r>
              <a:rPr lang="en-US" altLang="zh-CN" sz="2000" b="0" kern="0" dirty="0"/>
              <a:t>&lt;&lt;"p3</a:t>
            </a:r>
            <a:r>
              <a:rPr lang="en-US" altLang="zh-CN" sz="2000" b="0" kern="0" dirty="0">
                <a:solidFill>
                  <a:schemeClr val="bg2"/>
                </a:solidFill>
              </a:rPr>
              <a:t>+=</a:t>
            </a:r>
            <a:r>
              <a:rPr lang="en-US" altLang="zh-CN" sz="2000" b="0" kern="0" dirty="0"/>
              <a:t>p1, p3: "&lt;&lt;p3.get_x( )&lt;&lt;","&lt;&lt;p3.get_y( )&lt;&lt;</a:t>
            </a:r>
            <a:r>
              <a:rPr lang="en-US" altLang="zh-CN" sz="2000" b="0" kern="0" dirty="0" err="1"/>
              <a:t>endl</a:t>
            </a:r>
            <a:r>
              <a:rPr lang="en-US" altLang="zh-CN" sz="2000" b="0" kern="0" dirty="0"/>
              <a:t> ;</a:t>
            </a:r>
          </a:p>
          <a:p>
            <a:pPr marL="0" indent="0">
              <a:lnSpc>
                <a:spcPct val="95000"/>
              </a:lnSpc>
              <a:buNone/>
              <a:defRPr/>
            </a:pPr>
            <a:r>
              <a:rPr lang="en-US" altLang="zh-CN" sz="2000" b="0" kern="0" dirty="0"/>
              <a:t>    p3 -= p1;</a:t>
            </a:r>
          </a:p>
          <a:p>
            <a:pPr marL="0" indent="0">
              <a:lnSpc>
                <a:spcPct val="95000"/>
              </a:lnSpc>
              <a:buNone/>
              <a:defRPr/>
            </a:pPr>
            <a:r>
              <a:rPr lang="en-US" altLang="zh-CN" sz="2000" b="0" kern="0" dirty="0"/>
              <a:t>    </a:t>
            </a:r>
            <a:r>
              <a:rPr lang="en-US" altLang="zh-CN" sz="2000" b="0" kern="0" dirty="0" err="1"/>
              <a:t>cout</a:t>
            </a:r>
            <a:r>
              <a:rPr lang="en-US" altLang="zh-CN" sz="2000" b="0" kern="0" dirty="0"/>
              <a:t>&lt;&lt;"p </a:t>
            </a:r>
            <a:r>
              <a:rPr lang="en-US" altLang="zh-CN" sz="2000" b="0" kern="0" dirty="0">
                <a:solidFill>
                  <a:schemeClr val="bg2"/>
                </a:solidFill>
              </a:rPr>
              <a:t>-=</a:t>
            </a:r>
            <a:r>
              <a:rPr lang="en-US" altLang="zh-CN" sz="2000" b="0" kern="0" dirty="0"/>
              <a:t> p1, p3:  "&lt;&lt;p3.get_x( )&lt;&lt;","&lt;&lt;p3.get_y( )&lt;&lt;</a:t>
            </a:r>
            <a:r>
              <a:rPr lang="en-US" altLang="zh-CN" sz="2000" b="0" kern="0" dirty="0" err="1"/>
              <a:t>endl</a:t>
            </a:r>
            <a:r>
              <a:rPr lang="en-US" altLang="zh-CN" sz="2000" b="0" kern="0" dirty="0"/>
              <a:t> ;</a:t>
            </a:r>
          </a:p>
          <a:p>
            <a:pPr marL="0" indent="0">
              <a:lnSpc>
                <a:spcPct val="95000"/>
              </a:lnSpc>
              <a:buNone/>
              <a:defRPr/>
            </a:pPr>
            <a:r>
              <a:rPr lang="en-US" altLang="zh-CN" sz="2000" b="0" kern="0" dirty="0"/>
              <a:t>}</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11.</a:t>
            </a:r>
            <a:r>
              <a:rPr lang="zh-CN" altLang="en-US" sz="3600" dirty="0">
                <a:solidFill>
                  <a:schemeClr val="bg1"/>
                </a:solidFill>
                <a:latin typeface="隶书" panose="02010509060101010101" pitchFamily="49" charset="-122"/>
                <a:ea typeface="隶书" panose="02010509060101010101" pitchFamily="49" charset="-122"/>
              </a:rPr>
              <a:t>类型</a:t>
            </a:r>
            <a:r>
              <a:rPr lang="zh-CN" altLang="en-US" sz="3600" dirty="0" smtClean="0">
                <a:solidFill>
                  <a:schemeClr val="bg1"/>
                </a:solidFill>
                <a:latin typeface="隶书" panose="02010509060101010101" pitchFamily="49" charset="-122"/>
                <a:ea typeface="隶书" panose="02010509060101010101" pitchFamily="49" charset="-122"/>
              </a:rPr>
              <a:t>重载的例子</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213642658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1346647" y="2421682"/>
            <a:ext cx="5487670" cy="247866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lvl="3">
              <a:buFontTx/>
              <a:buNone/>
              <a:defRPr/>
            </a:pPr>
            <a:r>
              <a:rPr lang="zh-CN" altLang="en-US" sz="2801" kern="0" dirty="0"/>
              <a:t>程序运行结果为：</a:t>
            </a:r>
          </a:p>
          <a:p>
            <a:pPr lvl="3">
              <a:buFontTx/>
              <a:buNone/>
              <a:defRPr/>
            </a:pPr>
            <a:r>
              <a:rPr lang="en-US" altLang="zh-CN" sz="2801" kern="0" dirty="0">
                <a:solidFill>
                  <a:srgbClr val="CC3300"/>
                </a:solidFill>
              </a:rPr>
              <a:t>p1==p2?  0</a:t>
            </a:r>
          </a:p>
          <a:p>
            <a:pPr lvl="3">
              <a:buFontTx/>
              <a:buNone/>
              <a:defRPr/>
            </a:pPr>
            <a:r>
              <a:rPr lang="en-US" altLang="zh-CN" sz="2801" kern="0" dirty="0">
                <a:solidFill>
                  <a:srgbClr val="CC3300"/>
                </a:solidFill>
              </a:rPr>
              <a:t>p1!= p2?  1</a:t>
            </a:r>
          </a:p>
          <a:p>
            <a:pPr lvl="3">
              <a:buFontTx/>
              <a:buNone/>
              <a:defRPr/>
            </a:pPr>
            <a:r>
              <a:rPr lang="en-US" altLang="zh-CN" sz="2801" kern="0" dirty="0">
                <a:solidFill>
                  <a:srgbClr val="CC3300"/>
                </a:solidFill>
              </a:rPr>
              <a:t>p3 += p1,  p3:  6, 8</a:t>
            </a:r>
          </a:p>
          <a:p>
            <a:pPr lvl="3">
              <a:buFontTx/>
              <a:buNone/>
              <a:defRPr/>
            </a:pPr>
            <a:r>
              <a:rPr lang="en-US" altLang="zh-CN" sz="2801" kern="0" dirty="0">
                <a:solidFill>
                  <a:srgbClr val="CC3300"/>
                </a:solidFill>
              </a:rPr>
              <a:t>p3 -=  p1,  p3:  5, 6</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11.</a:t>
            </a:r>
            <a:r>
              <a:rPr lang="zh-CN" altLang="en-US" sz="3600" dirty="0">
                <a:solidFill>
                  <a:schemeClr val="bg1"/>
                </a:solidFill>
                <a:latin typeface="隶书" panose="02010509060101010101" pitchFamily="49" charset="-122"/>
                <a:ea typeface="隶书" panose="02010509060101010101" pitchFamily="49" charset="-122"/>
              </a:rPr>
              <a:t>类型</a:t>
            </a:r>
            <a:r>
              <a:rPr lang="zh-CN" altLang="en-US" sz="3600" dirty="0" smtClean="0">
                <a:solidFill>
                  <a:schemeClr val="bg1"/>
                </a:solidFill>
                <a:latin typeface="隶书" panose="02010509060101010101" pitchFamily="49" charset="-122"/>
                <a:ea typeface="隶书" panose="02010509060101010101" pitchFamily="49" charset="-122"/>
              </a:rPr>
              <a:t>重载的例子</a:t>
            </a:r>
            <a:endParaRPr lang="zh-CN" altLang="en-US" sz="3600" dirty="0">
              <a:solidFill>
                <a:schemeClr val="bg1"/>
              </a:solidFill>
              <a:latin typeface="Tahoma" panose="020B0604030504040204" pitchFamily="34" charset="0"/>
            </a:endParaRPr>
          </a:p>
        </p:txBody>
      </p:sp>
    </p:spTree>
    <p:extLst>
      <p:ext uri="{BB962C8B-B14F-4D97-AF65-F5344CB8AC3E}">
        <p14:creationId xmlns:p14="http://schemas.microsoft.com/office/powerpoint/2010/main" val="366872136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698575" y="1125538"/>
            <a:ext cx="8536376" cy="5259017"/>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lnSpc>
                <a:spcPct val="80000"/>
              </a:lnSpc>
              <a:buNone/>
              <a:defRPr/>
            </a:pPr>
            <a:r>
              <a:rPr lang="en-US" altLang="zh-CN" sz="2000" b="0" kern="0" dirty="0" smtClean="0"/>
              <a:t>#</a:t>
            </a:r>
            <a:r>
              <a:rPr lang="en-US" altLang="zh-CN" sz="2000" b="0" kern="0" dirty="0"/>
              <a:t>include &lt;</a:t>
            </a:r>
            <a:r>
              <a:rPr lang="en-US" altLang="zh-CN" sz="2000" b="0" kern="0" dirty="0" err="1"/>
              <a:t>iostream.h</a:t>
            </a:r>
            <a:r>
              <a:rPr lang="en-US" altLang="zh-CN" sz="2000" b="0" kern="0" dirty="0"/>
              <a:t>&gt;</a:t>
            </a:r>
          </a:p>
          <a:p>
            <a:pPr marL="0" indent="0">
              <a:lnSpc>
                <a:spcPct val="80000"/>
              </a:lnSpc>
              <a:buNone/>
              <a:defRPr/>
            </a:pPr>
            <a:r>
              <a:rPr lang="en-US" altLang="zh-CN" sz="2000" b="0" kern="0" dirty="0"/>
              <a:t>#include &lt;</a:t>
            </a:r>
            <a:r>
              <a:rPr lang="en-US" altLang="zh-CN" sz="2000" b="0" kern="0" dirty="0" err="1"/>
              <a:t>string.h</a:t>
            </a:r>
            <a:r>
              <a:rPr lang="en-US" altLang="zh-CN" sz="2000" b="0" kern="0" dirty="0"/>
              <a:t>&gt;</a:t>
            </a:r>
          </a:p>
          <a:p>
            <a:pPr marL="0" indent="0">
              <a:lnSpc>
                <a:spcPct val="40000"/>
              </a:lnSpc>
              <a:buNone/>
              <a:defRPr/>
            </a:pPr>
            <a:r>
              <a:rPr lang="en-US" altLang="zh-CN" sz="2000" b="0" kern="0" dirty="0"/>
              <a:t>	</a:t>
            </a:r>
          </a:p>
          <a:p>
            <a:pPr marL="0" indent="0">
              <a:lnSpc>
                <a:spcPct val="80000"/>
              </a:lnSpc>
              <a:buNone/>
              <a:defRPr/>
            </a:pPr>
            <a:r>
              <a:rPr lang="en-US" altLang="zh-CN" sz="2000" b="0" kern="0" dirty="0"/>
              <a:t>class word</a:t>
            </a:r>
          </a:p>
          <a:p>
            <a:pPr marL="0" indent="0">
              <a:lnSpc>
                <a:spcPct val="80000"/>
              </a:lnSpc>
              <a:buNone/>
              <a:defRPr/>
            </a:pPr>
            <a:r>
              <a:rPr lang="en-US" altLang="zh-CN" sz="2000" b="0" kern="0" dirty="0"/>
              <a:t>{  </a:t>
            </a:r>
            <a:endParaRPr lang="en-US" altLang="zh-CN" sz="2000" b="0" kern="0" dirty="0" smtClean="0"/>
          </a:p>
          <a:p>
            <a:pPr marL="0" indent="0">
              <a:lnSpc>
                <a:spcPct val="80000"/>
              </a:lnSpc>
              <a:buNone/>
              <a:defRPr/>
            </a:pPr>
            <a:r>
              <a:rPr lang="en-US" altLang="zh-CN" sz="2000" b="0" kern="0" dirty="0" smtClean="0"/>
              <a:t>private</a:t>
            </a:r>
            <a:r>
              <a:rPr lang="en-US" altLang="zh-CN" sz="2000" b="0" kern="0" dirty="0"/>
              <a:t>:</a:t>
            </a:r>
          </a:p>
          <a:p>
            <a:pPr marL="0" indent="0">
              <a:lnSpc>
                <a:spcPct val="80000"/>
              </a:lnSpc>
              <a:buNone/>
              <a:defRPr/>
            </a:pPr>
            <a:r>
              <a:rPr lang="en-US" altLang="zh-CN" sz="2000" b="0" kern="0" dirty="0"/>
              <a:t>	 char  *</a:t>
            </a:r>
            <a:r>
              <a:rPr lang="en-US" altLang="zh-CN" sz="2000" b="0" kern="0" dirty="0" err="1"/>
              <a:t>str</a:t>
            </a:r>
            <a:r>
              <a:rPr lang="en-US" altLang="zh-CN" sz="2000" b="0" kern="0" dirty="0"/>
              <a:t> ;</a:t>
            </a:r>
          </a:p>
          <a:p>
            <a:pPr marL="0" indent="0">
              <a:lnSpc>
                <a:spcPct val="80000"/>
              </a:lnSpc>
              <a:buNone/>
              <a:defRPr/>
            </a:pPr>
            <a:r>
              <a:rPr lang="en-US" altLang="zh-CN" sz="2000" b="0" kern="0" dirty="0" smtClean="0"/>
              <a:t>public:</a:t>
            </a:r>
          </a:p>
          <a:p>
            <a:pPr marL="0" indent="0">
              <a:lnSpc>
                <a:spcPct val="80000"/>
              </a:lnSpc>
              <a:buNone/>
              <a:defRPr/>
            </a:pPr>
            <a:r>
              <a:rPr lang="en-US" altLang="zh-CN" sz="2000" b="0" kern="0" dirty="0"/>
              <a:t>	</a:t>
            </a:r>
            <a:r>
              <a:rPr lang="en-US" altLang="zh-CN" sz="2000" b="0" kern="0" dirty="0" smtClean="0"/>
              <a:t>word(char </a:t>
            </a:r>
            <a:r>
              <a:rPr lang="en-US" altLang="zh-CN" sz="2000" b="0" kern="0" dirty="0"/>
              <a:t>*s)</a:t>
            </a:r>
          </a:p>
          <a:p>
            <a:pPr marL="0" indent="0">
              <a:lnSpc>
                <a:spcPct val="80000"/>
              </a:lnSpc>
              <a:buNone/>
              <a:defRPr/>
            </a:pPr>
            <a:r>
              <a:rPr lang="en-US" altLang="zh-CN" sz="2000" b="0" kern="0" dirty="0" smtClean="0"/>
              <a:t>	{</a:t>
            </a:r>
            <a:endParaRPr lang="en-US" altLang="zh-CN" sz="2000" b="0" kern="0" dirty="0"/>
          </a:p>
          <a:p>
            <a:pPr marL="0" indent="0">
              <a:lnSpc>
                <a:spcPct val="80000"/>
              </a:lnSpc>
              <a:buNone/>
              <a:defRPr/>
            </a:pPr>
            <a:r>
              <a:rPr lang="en-US" altLang="zh-CN" sz="2000" b="0" kern="0" dirty="0"/>
              <a:t>            </a:t>
            </a:r>
            <a:r>
              <a:rPr lang="en-US" altLang="zh-CN" sz="2000" b="0" kern="0" dirty="0" smtClean="0"/>
              <a:t>		</a:t>
            </a:r>
            <a:r>
              <a:rPr lang="en-US" altLang="zh-CN" sz="2000" b="0" kern="0" dirty="0" err="1" smtClean="0"/>
              <a:t>str</a:t>
            </a:r>
            <a:r>
              <a:rPr lang="en-US" altLang="zh-CN" sz="2000" b="0" kern="0" dirty="0" smtClean="0"/>
              <a:t> </a:t>
            </a:r>
            <a:r>
              <a:rPr lang="en-US" altLang="zh-CN" sz="2000" b="0" kern="0" dirty="0"/>
              <a:t>= new char[ </a:t>
            </a:r>
            <a:r>
              <a:rPr lang="en-US" altLang="zh-CN" sz="2000" b="0" kern="0" dirty="0" err="1"/>
              <a:t>strlen</a:t>
            </a:r>
            <a:r>
              <a:rPr lang="en-US" altLang="zh-CN" sz="2000" b="0" kern="0" dirty="0"/>
              <a:t>(s)+1 ] ;</a:t>
            </a:r>
          </a:p>
          <a:p>
            <a:pPr marL="0" indent="0">
              <a:lnSpc>
                <a:spcPct val="80000"/>
              </a:lnSpc>
              <a:buNone/>
              <a:defRPr/>
            </a:pPr>
            <a:r>
              <a:rPr lang="en-US" altLang="zh-CN" sz="2000" b="0" kern="0" dirty="0"/>
              <a:t>            </a:t>
            </a:r>
            <a:r>
              <a:rPr lang="en-US" altLang="zh-CN" sz="2000" b="0" kern="0" dirty="0" smtClean="0"/>
              <a:t>		</a:t>
            </a:r>
            <a:r>
              <a:rPr lang="en-US" altLang="zh-CN" sz="2000" b="0" kern="0" dirty="0" err="1" smtClean="0"/>
              <a:t>strcpy</a:t>
            </a:r>
            <a:r>
              <a:rPr lang="en-US" altLang="zh-CN" sz="2000" b="0" kern="0" dirty="0"/>
              <a:t>( </a:t>
            </a:r>
            <a:r>
              <a:rPr lang="en-US" altLang="zh-CN" sz="2000" b="0" kern="0" dirty="0" err="1"/>
              <a:t>str</a:t>
            </a:r>
            <a:r>
              <a:rPr lang="en-US" altLang="zh-CN" sz="2000" b="0" kern="0" dirty="0"/>
              <a:t>, s ) ;</a:t>
            </a:r>
          </a:p>
          <a:p>
            <a:pPr marL="0" indent="0">
              <a:lnSpc>
                <a:spcPct val="80000"/>
              </a:lnSpc>
              <a:buNone/>
              <a:defRPr/>
            </a:pPr>
            <a:r>
              <a:rPr lang="en-US" altLang="zh-CN" sz="2000" b="0" kern="0" dirty="0"/>
              <a:t>	</a:t>
            </a:r>
            <a:r>
              <a:rPr lang="en-US" altLang="zh-CN" sz="2000" b="0" kern="0" dirty="0" smtClean="0"/>
              <a:t>}</a:t>
            </a:r>
            <a:endParaRPr lang="en-US" altLang="zh-CN" sz="2000" b="0" kern="0" dirty="0"/>
          </a:p>
          <a:p>
            <a:pPr marL="0" indent="0">
              <a:lnSpc>
                <a:spcPct val="80000"/>
              </a:lnSpc>
              <a:buNone/>
              <a:defRPr/>
            </a:pPr>
            <a:r>
              <a:rPr lang="en-US" altLang="zh-CN" sz="2000" b="0" kern="0" dirty="0"/>
              <a:t>	   char &amp;</a:t>
            </a:r>
            <a:r>
              <a:rPr lang="en-US" altLang="zh-CN" sz="2000" b="0" kern="0" dirty="0">
                <a:solidFill>
                  <a:schemeClr val="bg2"/>
                </a:solidFill>
              </a:rPr>
              <a:t>operator [ ] </a:t>
            </a:r>
            <a:r>
              <a:rPr lang="en-US" altLang="zh-CN" sz="2000" b="0" kern="0" dirty="0"/>
              <a:t>( </a:t>
            </a:r>
            <a:r>
              <a:rPr lang="en-US" altLang="zh-CN" sz="2000" b="0" kern="0" dirty="0" err="1"/>
              <a:t>int</a:t>
            </a:r>
            <a:r>
              <a:rPr lang="en-US" altLang="zh-CN" sz="2000" b="0" kern="0" dirty="0"/>
              <a:t> k )</a:t>
            </a:r>
          </a:p>
          <a:p>
            <a:pPr marL="0" indent="0">
              <a:lnSpc>
                <a:spcPct val="80000"/>
              </a:lnSpc>
              <a:buNone/>
              <a:defRPr/>
            </a:pPr>
            <a:r>
              <a:rPr lang="en-US" altLang="zh-CN" sz="2000" b="0" kern="0" dirty="0"/>
              <a:t>	   { return  *( </a:t>
            </a:r>
            <a:r>
              <a:rPr lang="en-US" altLang="zh-CN" sz="2000" b="0" kern="0" dirty="0" err="1"/>
              <a:t>str+k</a:t>
            </a:r>
            <a:r>
              <a:rPr lang="en-US" altLang="zh-CN" sz="2000" b="0" kern="0" dirty="0"/>
              <a:t> ) ; }</a:t>
            </a:r>
          </a:p>
          <a:p>
            <a:pPr marL="0" indent="0">
              <a:lnSpc>
                <a:spcPct val="80000"/>
              </a:lnSpc>
              <a:buNone/>
              <a:defRPr/>
            </a:pPr>
            <a:r>
              <a:rPr lang="en-US" altLang="zh-CN" sz="2000" b="0" kern="0" dirty="0"/>
              <a:t>       void </a:t>
            </a:r>
            <a:r>
              <a:rPr lang="en-US" altLang="zh-CN" sz="2000" b="0" kern="0" dirty="0" err="1"/>
              <a:t>disp</a:t>
            </a:r>
            <a:r>
              <a:rPr lang="en-US" altLang="zh-CN" sz="2000" b="0" kern="0" dirty="0"/>
              <a:t>( )</a:t>
            </a:r>
          </a:p>
          <a:p>
            <a:pPr marL="0" indent="0">
              <a:lnSpc>
                <a:spcPct val="80000"/>
              </a:lnSpc>
              <a:buNone/>
              <a:defRPr/>
            </a:pPr>
            <a:r>
              <a:rPr lang="en-US" altLang="zh-CN" sz="2000" b="0" kern="0" dirty="0"/>
              <a:t>	   { </a:t>
            </a:r>
            <a:r>
              <a:rPr lang="en-US" altLang="zh-CN" sz="2000" b="0" kern="0" dirty="0" err="1"/>
              <a:t>cout</a:t>
            </a:r>
            <a:r>
              <a:rPr lang="en-US" altLang="zh-CN" sz="2000" b="0" kern="0" dirty="0"/>
              <a:t> &lt;&lt; </a:t>
            </a:r>
            <a:r>
              <a:rPr lang="en-US" altLang="zh-CN" sz="2000" b="0" kern="0" dirty="0" err="1"/>
              <a:t>str</a:t>
            </a:r>
            <a:r>
              <a:rPr lang="en-US" altLang="zh-CN" sz="2000" b="0" kern="0" dirty="0"/>
              <a:t> &lt;&lt;</a:t>
            </a:r>
            <a:r>
              <a:rPr lang="en-US" altLang="zh-CN" sz="2000" b="0" kern="0" dirty="0" err="1"/>
              <a:t>endl</a:t>
            </a:r>
            <a:r>
              <a:rPr lang="en-US" altLang="zh-CN" sz="2000" b="0" kern="0" dirty="0"/>
              <a:t> ; }</a:t>
            </a:r>
          </a:p>
          <a:p>
            <a:pPr marL="0" indent="0">
              <a:lnSpc>
                <a:spcPct val="80000"/>
              </a:lnSpc>
              <a:buNone/>
              <a:defRPr/>
            </a:pPr>
            <a:r>
              <a:rPr lang="en-US" altLang="zh-CN" sz="2000" b="0" kern="0" dirty="0"/>
              <a:t>};</a:t>
            </a:r>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12.</a:t>
            </a:r>
            <a:r>
              <a:rPr lang="zh-CN" altLang="en-US" sz="3600" dirty="0">
                <a:solidFill>
                  <a:schemeClr val="bg1"/>
                </a:solidFill>
                <a:latin typeface="隶书" panose="02010509060101010101" pitchFamily="49" charset="-122"/>
                <a:ea typeface="隶书" panose="02010509060101010101" pitchFamily="49" charset="-122"/>
              </a:rPr>
              <a:t> </a:t>
            </a:r>
            <a:r>
              <a:rPr lang="zh-CN" altLang="en-US" sz="3600" dirty="0" smtClean="0">
                <a:solidFill>
                  <a:schemeClr val="bg1"/>
                </a:solidFill>
                <a:latin typeface="隶书" panose="02010509060101010101" pitchFamily="49" charset="-122"/>
                <a:ea typeface="隶书" panose="02010509060101010101" pitchFamily="49" charset="-122"/>
              </a:rPr>
              <a:t>下标</a:t>
            </a:r>
            <a:r>
              <a:rPr lang="zh-CN" altLang="en-US" sz="3600" dirty="0">
                <a:solidFill>
                  <a:schemeClr val="bg1"/>
                </a:solidFill>
                <a:latin typeface="隶书" panose="02010509060101010101" pitchFamily="49" charset="-122"/>
                <a:ea typeface="隶书" panose="02010509060101010101" pitchFamily="49" charset="-122"/>
              </a:rPr>
              <a:t>运算符</a:t>
            </a:r>
            <a:r>
              <a:rPr lang="en-US" altLang="zh-CN" sz="3600" dirty="0">
                <a:solidFill>
                  <a:schemeClr val="bg1"/>
                </a:solidFill>
                <a:latin typeface="隶书" panose="02010509060101010101" pitchFamily="49" charset="-122"/>
                <a:ea typeface="隶书" panose="02010509060101010101" pitchFamily="49" charset="-122"/>
              </a:rPr>
              <a:t>[ ]</a:t>
            </a:r>
            <a:r>
              <a:rPr lang="zh-CN" altLang="en-US" sz="3600" dirty="0">
                <a:solidFill>
                  <a:schemeClr val="bg1"/>
                </a:solidFill>
                <a:latin typeface="隶书" panose="02010509060101010101" pitchFamily="49" charset="-122"/>
                <a:ea typeface="隶书" panose="02010509060101010101" pitchFamily="49" charset="-122"/>
              </a:rPr>
              <a:t>重载</a:t>
            </a:r>
          </a:p>
        </p:txBody>
      </p:sp>
    </p:spTree>
    <p:extLst>
      <p:ext uri="{BB962C8B-B14F-4D97-AF65-F5344CB8AC3E}">
        <p14:creationId xmlns:p14="http://schemas.microsoft.com/office/powerpoint/2010/main" val="89723277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554559" y="1125538"/>
            <a:ext cx="5328592" cy="561662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lnSpc>
                <a:spcPct val="110000"/>
              </a:lnSpc>
              <a:buNone/>
              <a:defRPr/>
            </a:pPr>
            <a:r>
              <a:rPr lang="en-US" altLang="zh-CN" sz="2400" b="0" kern="0" dirty="0"/>
              <a:t>void main( )</a:t>
            </a:r>
          </a:p>
          <a:p>
            <a:pPr marL="0" indent="0">
              <a:lnSpc>
                <a:spcPct val="110000"/>
              </a:lnSpc>
              <a:buNone/>
              <a:defRPr/>
            </a:pPr>
            <a:r>
              <a:rPr lang="en-US" altLang="zh-CN" sz="2400" b="0" kern="0" dirty="0"/>
              <a:t>{  </a:t>
            </a:r>
            <a:endParaRPr lang="en-US" altLang="zh-CN" sz="2400" b="0" kern="0" dirty="0" smtClean="0"/>
          </a:p>
          <a:p>
            <a:pPr marL="0" indent="0">
              <a:lnSpc>
                <a:spcPct val="110000"/>
              </a:lnSpc>
              <a:buNone/>
              <a:defRPr/>
            </a:pPr>
            <a:r>
              <a:rPr lang="en-US" altLang="zh-CN" sz="2400" b="0" kern="0" dirty="0"/>
              <a:t> </a:t>
            </a:r>
            <a:r>
              <a:rPr lang="en-US" altLang="zh-CN" sz="2400" b="0" kern="0" dirty="0" smtClean="0"/>
              <a:t>   char </a:t>
            </a:r>
            <a:r>
              <a:rPr lang="en-US" altLang="zh-CN" sz="2400" b="0" kern="0" dirty="0"/>
              <a:t>*s= "china";</a:t>
            </a:r>
          </a:p>
          <a:p>
            <a:pPr marL="0" indent="0">
              <a:lnSpc>
                <a:spcPct val="110000"/>
              </a:lnSpc>
              <a:buNone/>
              <a:defRPr/>
            </a:pPr>
            <a:r>
              <a:rPr lang="en-US" altLang="zh-CN" sz="2400" b="0" kern="0" dirty="0"/>
              <a:t>    word w( s );</a:t>
            </a:r>
          </a:p>
          <a:p>
            <a:pPr marL="0" indent="0">
              <a:lnSpc>
                <a:spcPct val="110000"/>
              </a:lnSpc>
              <a:buNone/>
              <a:defRPr/>
            </a:pPr>
            <a:r>
              <a:rPr lang="en-US" altLang="zh-CN" sz="2400" b="0" kern="0" dirty="0"/>
              <a:t>    </a:t>
            </a:r>
            <a:r>
              <a:rPr lang="en-US" altLang="zh-CN" sz="2400" b="0" kern="0" dirty="0" err="1"/>
              <a:t>w.disp</a:t>
            </a:r>
            <a:r>
              <a:rPr lang="en-US" altLang="zh-CN" sz="2400" b="0" kern="0" dirty="0"/>
              <a:t>( );</a:t>
            </a:r>
          </a:p>
          <a:p>
            <a:pPr marL="0" indent="0">
              <a:lnSpc>
                <a:spcPct val="110000"/>
              </a:lnSpc>
              <a:buNone/>
              <a:defRPr/>
            </a:pPr>
            <a:r>
              <a:rPr lang="en-US" altLang="zh-CN" sz="2400" b="0" kern="0" dirty="0"/>
              <a:t>    </a:t>
            </a:r>
            <a:r>
              <a:rPr lang="en-US" altLang="zh-CN" sz="2400" b="0" kern="0" dirty="0" err="1"/>
              <a:t>int</a:t>
            </a:r>
            <a:r>
              <a:rPr lang="en-US" altLang="zh-CN" sz="2400" b="0" kern="0" dirty="0"/>
              <a:t> n = </a:t>
            </a:r>
            <a:r>
              <a:rPr lang="en-US" altLang="zh-CN" sz="2400" b="0" kern="0" dirty="0" err="1"/>
              <a:t>strlen</a:t>
            </a:r>
            <a:r>
              <a:rPr lang="en-US" altLang="zh-CN" sz="2400" b="0" kern="0" dirty="0"/>
              <a:t>( s );</a:t>
            </a:r>
          </a:p>
          <a:p>
            <a:pPr marL="0" indent="0">
              <a:lnSpc>
                <a:spcPct val="110000"/>
              </a:lnSpc>
              <a:buNone/>
              <a:defRPr/>
            </a:pPr>
            <a:r>
              <a:rPr lang="en-US" altLang="zh-CN" sz="2400" b="0" kern="0" dirty="0"/>
              <a:t>    while( n&gt;=0 )</a:t>
            </a:r>
          </a:p>
          <a:p>
            <a:pPr marL="0" indent="0">
              <a:lnSpc>
                <a:spcPct val="110000"/>
              </a:lnSpc>
              <a:buNone/>
              <a:defRPr/>
            </a:pPr>
            <a:r>
              <a:rPr lang="en-US" altLang="zh-CN" sz="2400" b="0" kern="0" dirty="0"/>
              <a:t>    {   w</a:t>
            </a:r>
            <a:r>
              <a:rPr lang="en-US" altLang="zh-CN" sz="2400" b="0" kern="0" dirty="0">
                <a:solidFill>
                  <a:schemeClr val="bg2"/>
                </a:solidFill>
              </a:rPr>
              <a:t>[</a:t>
            </a:r>
            <a:r>
              <a:rPr lang="en-US" altLang="zh-CN" sz="2400" b="0" kern="0" dirty="0"/>
              <a:t>n-1</a:t>
            </a:r>
            <a:r>
              <a:rPr lang="en-US" altLang="zh-CN" sz="2400" b="0" kern="0" dirty="0">
                <a:solidFill>
                  <a:schemeClr val="bg2"/>
                </a:solidFill>
              </a:rPr>
              <a:t>]</a:t>
            </a:r>
            <a:r>
              <a:rPr lang="en-US" altLang="zh-CN" sz="2400" b="0" kern="0" dirty="0">
                <a:solidFill>
                  <a:schemeClr val="accent2"/>
                </a:solidFill>
              </a:rPr>
              <a:t> </a:t>
            </a:r>
            <a:r>
              <a:rPr lang="en-US" altLang="zh-CN" sz="2400" b="0" kern="0" dirty="0"/>
              <a:t>= w</a:t>
            </a:r>
            <a:r>
              <a:rPr lang="en-US" altLang="zh-CN" sz="2400" b="0" kern="0" dirty="0">
                <a:solidFill>
                  <a:schemeClr val="bg2"/>
                </a:solidFill>
              </a:rPr>
              <a:t>[</a:t>
            </a:r>
            <a:r>
              <a:rPr lang="en-US" altLang="zh-CN" sz="2400" b="0" kern="0" dirty="0"/>
              <a:t>n-1</a:t>
            </a:r>
            <a:r>
              <a:rPr lang="en-US" altLang="zh-CN" sz="2400" b="0" kern="0" dirty="0">
                <a:solidFill>
                  <a:schemeClr val="bg2"/>
                </a:solidFill>
              </a:rPr>
              <a:t>]</a:t>
            </a:r>
            <a:r>
              <a:rPr lang="en-US" altLang="zh-CN" sz="2400" b="0" kern="0" dirty="0">
                <a:solidFill>
                  <a:schemeClr val="accent2"/>
                </a:solidFill>
              </a:rPr>
              <a:t> </a:t>
            </a:r>
            <a:r>
              <a:rPr lang="en-US" altLang="zh-CN" sz="2400" b="0" kern="0" dirty="0"/>
              <a:t>- 32;</a:t>
            </a:r>
          </a:p>
          <a:p>
            <a:pPr marL="0" indent="0">
              <a:lnSpc>
                <a:spcPct val="110000"/>
              </a:lnSpc>
              <a:buNone/>
              <a:defRPr/>
            </a:pPr>
            <a:r>
              <a:rPr lang="en-US" altLang="zh-CN" sz="2400" b="0" kern="0" dirty="0"/>
              <a:t>         n -- ;</a:t>
            </a:r>
          </a:p>
          <a:p>
            <a:pPr marL="0" indent="0">
              <a:lnSpc>
                <a:spcPct val="110000"/>
              </a:lnSpc>
              <a:buNone/>
              <a:defRPr/>
            </a:pPr>
            <a:r>
              <a:rPr lang="en-US" altLang="zh-CN" sz="2400" b="0" kern="0" dirty="0"/>
              <a:t>    }</a:t>
            </a:r>
          </a:p>
          <a:p>
            <a:pPr marL="0" indent="0">
              <a:lnSpc>
                <a:spcPct val="110000"/>
              </a:lnSpc>
              <a:buNone/>
              <a:defRPr/>
            </a:pPr>
            <a:r>
              <a:rPr lang="en-US" altLang="zh-CN" sz="2400" b="0" kern="0" dirty="0"/>
              <a:t>    </a:t>
            </a:r>
            <a:r>
              <a:rPr lang="en-US" altLang="zh-CN" sz="2400" b="0" kern="0" dirty="0" err="1"/>
              <a:t>w.disp</a:t>
            </a:r>
            <a:r>
              <a:rPr lang="en-US" altLang="zh-CN" sz="2400" b="0" kern="0" dirty="0"/>
              <a:t>( );</a:t>
            </a:r>
          </a:p>
          <a:p>
            <a:pPr marL="0" indent="0">
              <a:lnSpc>
                <a:spcPct val="110000"/>
              </a:lnSpc>
              <a:buNone/>
              <a:defRPr/>
            </a:pPr>
            <a:r>
              <a:rPr lang="en-US" altLang="zh-CN" sz="2400" b="0" kern="0" dirty="0" smtClean="0"/>
              <a:t>}</a:t>
            </a:r>
            <a:endParaRPr lang="en-US" altLang="zh-CN" sz="2400" b="0" kern="0" dirty="0"/>
          </a:p>
        </p:txBody>
      </p:sp>
      <p:sp>
        <p:nvSpPr>
          <p:cNvPr id="3" name="Rectangle 2"/>
          <p:cNvSpPr txBox="1">
            <a:spLocks noChangeArrowheads="1"/>
          </p:cNvSpPr>
          <p:nvPr/>
        </p:nvSpPr>
        <p:spPr bwMode="auto">
          <a:xfrm>
            <a:off x="6675239" y="2853730"/>
            <a:ext cx="5328592" cy="151216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lnSpc>
                <a:spcPct val="110000"/>
              </a:lnSpc>
              <a:buNone/>
              <a:defRPr/>
            </a:pPr>
            <a:r>
              <a:rPr lang="zh-CN" altLang="en-US" sz="2400" kern="0" dirty="0" smtClean="0"/>
              <a:t>程序运行</a:t>
            </a:r>
            <a:r>
              <a:rPr lang="zh-CN" altLang="en-US" sz="2400" kern="0" dirty="0"/>
              <a:t>结果为：</a:t>
            </a:r>
            <a:r>
              <a:rPr lang="zh-CN" altLang="en-US" sz="2400" kern="0" dirty="0">
                <a:solidFill>
                  <a:srgbClr val="CC3300"/>
                </a:solidFill>
              </a:rPr>
              <a:t>	</a:t>
            </a:r>
            <a:r>
              <a:rPr lang="en-US" altLang="zh-CN" sz="2400" kern="0" dirty="0">
                <a:solidFill>
                  <a:srgbClr val="CC3300"/>
                </a:solidFill>
                <a:latin typeface="宋体" pitchFamily="2" charset="-122"/>
              </a:rPr>
              <a:t>china</a:t>
            </a:r>
          </a:p>
          <a:p>
            <a:pPr marL="0" indent="0">
              <a:lnSpc>
                <a:spcPct val="110000"/>
              </a:lnSpc>
              <a:buNone/>
              <a:defRPr/>
            </a:pPr>
            <a:r>
              <a:rPr lang="en-US" altLang="zh-CN" sz="2400" kern="0" dirty="0">
                <a:solidFill>
                  <a:srgbClr val="CC3300"/>
                </a:solidFill>
                <a:latin typeface="宋体" pitchFamily="2" charset="-122"/>
              </a:rPr>
              <a:t>	            CHINA</a:t>
            </a:r>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12.</a:t>
            </a:r>
            <a:r>
              <a:rPr lang="zh-CN" altLang="en-US" sz="3600" dirty="0">
                <a:solidFill>
                  <a:schemeClr val="bg1"/>
                </a:solidFill>
                <a:latin typeface="隶书" panose="02010509060101010101" pitchFamily="49" charset="-122"/>
                <a:ea typeface="隶书" panose="02010509060101010101" pitchFamily="49" charset="-122"/>
              </a:rPr>
              <a:t> </a:t>
            </a:r>
            <a:r>
              <a:rPr lang="zh-CN" altLang="en-US" sz="3600" dirty="0" smtClean="0">
                <a:solidFill>
                  <a:schemeClr val="bg1"/>
                </a:solidFill>
                <a:latin typeface="隶书" panose="02010509060101010101" pitchFamily="49" charset="-122"/>
                <a:ea typeface="隶书" panose="02010509060101010101" pitchFamily="49" charset="-122"/>
              </a:rPr>
              <a:t>下标</a:t>
            </a:r>
            <a:r>
              <a:rPr lang="zh-CN" altLang="en-US" sz="3600" dirty="0">
                <a:solidFill>
                  <a:schemeClr val="bg1"/>
                </a:solidFill>
                <a:latin typeface="隶书" panose="02010509060101010101" pitchFamily="49" charset="-122"/>
                <a:ea typeface="隶书" panose="02010509060101010101" pitchFamily="49" charset="-122"/>
              </a:rPr>
              <a:t>运算符</a:t>
            </a:r>
            <a:r>
              <a:rPr lang="en-US" altLang="zh-CN" sz="3600" dirty="0">
                <a:solidFill>
                  <a:schemeClr val="bg1"/>
                </a:solidFill>
                <a:latin typeface="隶书" panose="02010509060101010101" pitchFamily="49" charset="-122"/>
                <a:ea typeface="隶书" panose="02010509060101010101" pitchFamily="49" charset="-122"/>
              </a:rPr>
              <a:t>[ ]</a:t>
            </a:r>
            <a:r>
              <a:rPr lang="zh-CN" altLang="en-US" sz="3600" dirty="0">
                <a:solidFill>
                  <a:schemeClr val="bg1"/>
                </a:solidFill>
                <a:latin typeface="隶书" panose="02010509060101010101" pitchFamily="49" charset="-122"/>
                <a:ea typeface="隶书" panose="02010509060101010101" pitchFamily="49" charset="-122"/>
              </a:rPr>
              <a:t>重载</a:t>
            </a:r>
          </a:p>
        </p:txBody>
      </p:sp>
    </p:spTree>
    <p:extLst>
      <p:ext uri="{BB962C8B-B14F-4D97-AF65-F5344CB8AC3E}">
        <p14:creationId xmlns:p14="http://schemas.microsoft.com/office/powerpoint/2010/main" val="163086166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2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7615" y="1151214"/>
            <a:ext cx="11737304" cy="5688630"/>
          </a:xfrm>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lnSpc>
                <a:spcPct val="110000"/>
              </a:lnSpc>
              <a:buNone/>
              <a:defRPr/>
            </a:pPr>
            <a:r>
              <a:rPr lang="en-US" altLang="zh-CN" sz="2000" kern="0" dirty="0" smtClean="0">
                <a:solidFill>
                  <a:srgbClr val="339933"/>
                </a:solidFill>
              </a:rPr>
              <a:t>//</a:t>
            </a:r>
            <a:r>
              <a:rPr lang="zh-CN" altLang="en-US" sz="2000" kern="0" dirty="0" smtClean="0">
                <a:solidFill>
                  <a:srgbClr val="339933"/>
                </a:solidFill>
              </a:rPr>
              <a:t>演示</a:t>
            </a:r>
            <a:r>
              <a:rPr lang="zh-CN" altLang="en-US" sz="2000" kern="0" dirty="0">
                <a:solidFill>
                  <a:srgbClr val="339933"/>
                </a:solidFill>
              </a:rPr>
              <a:t>重载</a:t>
            </a:r>
            <a:r>
              <a:rPr lang="en-US" altLang="zh-CN" sz="2000" kern="0" dirty="0">
                <a:solidFill>
                  <a:srgbClr val="339933"/>
                </a:solidFill>
              </a:rPr>
              <a:t>new</a:t>
            </a:r>
            <a:r>
              <a:rPr lang="zh-CN" altLang="en-US" sz="2000" kern="0" dirty="0">
                <a:solidFill>
                  <a:srgbClr val="339933"/>
                </a:solidFill>
              </a:rPr>
              <a:t>和</a:t>
            </a:r>
            <a:r>
              <a:rPr lang="en-US" altLang="zh-CN" sz="2000" kern="0" dirty="0">
                <a:solidFill>
                  <a:srgbClr val="339933"/>
                </a:solidFill>
              </a:rPr>
              <a:t>delete</a:t>
            </a:r>
            <a:r>
              <a:rPr lang="zh-CN" altLang="en-US" sz="2000" kern="0" dirty="0">
                <a:solidFill>
                  <a:srgbClr val="339933"/>
                </a:solidFill>
              </a:rPr>
              <a:t>的程序。其中</a:t>
            </a:r>
            <a:r>
              <a:rPr lang="en-US" altLang="zh-CN" sz="2000" kern="0" dirty="0">
                <a:solidFill>
                  <a:srgbClr val="339933"/>
                </a:solidFill>
              </a:rPr>
              <a:t>new</a:t>
            </a:r>
            <a:r>
              <a:rPr lang="zh-CN" altLang="en-US" sz="2000" kern="0" dirty="0" smtClean="0">
                <a:solidFill>
                  <a:srgbClr val="339933"/>
                </a:solidFill>
              </a:rPr>
              <a:t>通过</a:t>
            </a:r>
            <a:r>
              <a:rPr lang="en-US" altLang="zh-CN" sz="2000" kern="0" dirty="0" err="1" smtClean="0">
                <a:solidFill>
                  <a:srgbClr val="339933"/>
                </a:solidFill>
              </a:rPr>
              <a:t>malloc</a:t>
            </a:r>
            <a:r>
              <a:rPr lang="en-US" altLang="zh-CN" sz="2000" kern="0" dirty="0">
                <a:solidFill>
                  <a:srgbClr val="339933"/>
                </a:solidFill>
              </a:rPr>
              <a:t>( )</a:t>
            </a:r>
            <a:r>
              <a:rPr lang="zh-CN" altLang="en-US" sz="2000" kern="0" dirty="0">
                <a:solidFill>
                  <a:srgbClr val="339933"/>
                </a:solidFill>
              </a:rPr>
              <a:t>函数实现，</a:t>
            </a:r>
            <a:r>
              <a:rPr lang="en-US" altLang="zh-CN" sz="2000" kern="0" dirty="0">
                <a:solidFill>
                  <a:srgbClr val="339933"/>
                </a:solidFill>
              </a:rPr>
              <a:t>new</a:t>
            </a:r>
            <a:r>
              <a:rPr lang="zh-CN" altLang="en-US" sz="2000" kern="0" dirty="0">
                <a:solidFill>
                  <a:srgbClr val="339933"/>
                </a:solidFill>
              </a:rPr>
              <a:t>的操作数是申请内存单元的字节个数</a:t>
            </a:r>
            <a:r>
              <a:rPr lang="zh-CN" altLang="en-US" sz="2000" kern="0" dirty="0" smtClean="0">
                <a:solidFill>
                  <a:srgbClr val="339933"/>
                </a:solidFill>
              </a:rPr>
              <a:t>。</a:t>
            </a:r>
            <a:r>
              <a:rPr lang="en-US" altLang="zh-CN" sz="2000" kern="0" dirty="0" smtClean="0">
                <a:solidFill>
                  <a:srgbClr val="339933"/>
                </a:solidFill>
              </a:rPr>
              <a:t>delete</a:t>
            </a:r>
            <a:r>
              <a:rPr lang="zh-CN" altLang="en-US" sz="2000" kern="0" dirty="0">
                <a:solidFill>
                  <a:srgbClr val="339933"/>
                </a:solidFill>
              </a:rPr>
              <a:t>通过</a:t>
            </a:r>
            <a:r>
              <a:rPr lang="en-US" altLang="zh-CN" sz="2000" kern="0" dirty="0">
                <a:solidFill>
                  <a:srgbClr val="339933"/>
                </a:solidFill>
              </a:rPr>
              <a:t>free( )</a:t>
            </a:r>
            <a:r>
              <a:rPr lang="zh-CN" altLang="en-US" sz="2000" kern="0" dirty="0">
                <a:solidFill>
                  <a:srgbClr val="339933"/>
                </a:solidFill>
              </a:rPr>
              <a:t>函数实现，它的操作数是一个指针，即</a:t>
            </a:r>
            <a:r>
              <a:rPr lang="zh-CN" altLang="en-US" sz="2000" kern="0" dirty="0" smtClean="0">
                <a:solidFill>
                  <a:srgbClr val="339933"/>
                </a:solidFill>
              </a:rPr>
              <a:t>告诉系统</a:t>
            </a:r>
            <a:r>
              <a:rPr lang="zh-CN" altLang="en-US" sz="2000" kern="0" dirty="0">
                <a:solidFill>
                  <a:srgbClr val="339933"/>
                </a:solidFill>
              </a:rPr>
              <a:t>释放哪里的单元。</a:t>
            </a:r>
          </a:p>
          <a:p>
            <a:pPr>
              <a:lnSpc>
                <a:spcPct val="40000"/>
              </a:lnSpc>
              <a:defRPr/>
            </a:pPr>
            <a:endParaRPr lang="zh-CN" altLang="en-US" sz="2000" kern="0" dirty="0"/>
          </a:p>
          <a:p>
            <a:pPr marL="0" indent="0">
              <a:lnSpc>
                <a:spcPct val="80000"/>
              </a:lnSpc>
              <a:buNone/>
              <a:defRPr/>
            </a:pPr>
            <a:r>
              <a:rPr lang="en-US" altLang="zh-CN" sz="2000" b="0" kern="0" dirty="0"/>
              <a:t>#include &lt;</a:t>
            </a:r>
            <a:r>
              <a:rPr lang="en-US" altLang="zh-CN" sz="2000" b="0" kern="0" dirty="0" err="1"/>
              <a:t>iostream.h</a:t>
            </a:r>
            <a:r>
              <a:rPr lang="en-US" altLang="zh-CN" sz="2000" b="0" kern="0" dirty="0"/>
              <a:t>&gt;</a:t>
            </a:r>
          </a:p>
          <a:p>
            <a:pPr marL="0" indent="0">
              <a:lnSpc>
                <a:spcPct val="80000"/>
              </a:lnSpc>
              <a:buNone/>
              <a:defRPr/>
            </a:pPr>
            <a:r>
              <a:rPr lang="en-US" altLang="zh-CN" sz="2000" b="0" kern="0" dirty="0"/>
              <a:t>#include&lt;</a:t>
            </a:r>
            <a:r>
              <a:rPr lang="en-US" altLang="zh-CN" sz="2000" b="0" kern="0" dirty="0" err="1"/>
              <a:t>malloc.h</a:t>
            </a:r>
            <a:r>
              <a:rPr lang="en-US" altLang="zh-CN" sz="2000" b="0" kern="0" dirty="0"/>
              <a:t>&gt;</a:t>
            </a:r>
          </a:p>
          <a:p>
            <a:pPr marL="0" indent="0">
              <a:lnSpc>
                <a:spcPct val="40000"/>
              </a:lnSpc>
              <a:buNone/>
              <a:defRPr/>
            </a:pPr>
            <a:r>
              <a:rPr lang="en-US" altLang="zh-CN" sz="2000" b="0" kern="0" dirty="0"/>
              <a:t>	</a:t>
            </a:r>
          </a:p>
          <a:p>
            <a:pPr marL="0" indent="0">
              <a:lnSpc>
                <a:spcPct val="80000"/>
              </a:lnSpc>
              <a:buNone/>
              <a:defRPr/>
            </a:pPr>
            <a:r>
              <a:rPr lang="en-US" altLang="zh-CN" sz="2000" b="0" kern="0" dirty="0"/>
              <a:t>class </a:t>
            </a:r>
            <a:r>
              <a:rPr lang="en-US" altLang="zh-CN" sz="2000" b="0" kern="0" dirty="0" err="1"/>
              <a:t>rect</a:t>
            </a:r>
            <a:endParaRPr lang="en-US" altLang="zh-CN" sz="2000" b="0" kern="0" dirty="0"/>
          </a:p>
          <a:p>
            <a:pPr marL="0" indent="0">
              <a:lnSpc>
                <a:spcPct val="80000"/>
              </a:lnSpc>
              <a:buNone/>
              <a:defRPr/>
            </a:pPr>
            <a:r>
              <a:rPr lang="en-US" altLang="zh-CN" sz="2000" b="0" kern="0" dirty="0"/>
              <a:t>{</a:t>
            </a:r>
          </a:p>
          <a:p>
            <a:pPr marL="0" indent="0">
              <a:lnSpc>
                <a:spcPct val="80000"/>
              </a:lnSpc>
              <a:buNone/>
              <a:defRPr/>
            </a:pPr>
            <a:r>
              <a:rPr lang="en-US" altLang="zh-CN" sz="2000" b="0" kern="0" dirty="0"/>
              <a:t> private:</a:t>
            </a:r>
          </a:p>
          <a:p>
            <a:pPr marL="0" indent="0">
              <a:lnSpc>
                <a:spcPct val="80000"/>
              </a:lnSpc>
              <a:buNone/>
              <a:defRPr/>
            </a:pPr>
            <a:r>
              <a:rPr lang="en-US" altLang="zh-CN" sz="2000" b="0" kern="0" dirty="0"/>
              <a:t>          </a:t>
            </a:r>
            <a:r>
              <a:rPr lang="en-US" altLang="zh-CN" sz="2000" b="0" kern="0" dirty="0" err="1"/>
              <a:t>int</a:t>
            </a:r>
            <a:r>
              <a:rPr lang="en-US" altLang="zh-CN" sz="2000" b="0" kern="0" dirty="0"/>
              <a:t>  length, width;</a:t>
            </a:r>
          </a:p>
          <a:p>
            <a:pPr marL="0" indent="0">
              <a:lnSpc>
                <a:spcPct val="80000"/>
              </a:lnSpc>
              <a:buNone/>
              <a:defRPr/>
            </a:pPr>
            <a:r>
              <a:rPr lang="en-US" altLang="zh-CN" sz="2000" b="0" kern="0" dirty="0"/>
              <a:t> public:</a:t>
            </a:r>
          </a:p>
          <a:p>
            <a:pPr marL="0" indent="0">
              <a:lnSpc>
                <a:spcPct val="80000"/>
              </a:lnSpc>
              <a:buNone/>
              <a:defRPr/>
            </a:pPr>
            <a:r>
              <a:rPr lang="en-US" altLang="zh-CN" sz="2000" b="0" kern="0" dirty="0"/>
              <a:t>       </a:t>
            </a:r>
            <a:r>
              <a:rPr lang="en-US" altLang="zh-CN" sz="2000" b="0" kern="0" dirty="0" err="1"/>
              <a:t>rect</a:t>
            </a:r>
            <a:r>
              <a:rPr lang="en-US" altLang="zh-CN" sz="2000" b="0" kern="0" dirty="0"/>
              <a:t> ( </a:t>
            </a:r>
            <a:r>
              <a:rPr lang="en-US" altLang="zh-CN" sz="2000" b="0" kern="0" dirty="0" err="1"/>
              <a:t>int</a:t>
            </a:r>
            <a:r>
              <a:rPr lang="en-US" altLang="zh-CN" sz="2000" b="0" kern="0" dirty="0"/>
              <a:t> l,  </a:t>
            </a:r>
            <a:r>
              <a:rPr lang="en-US" altLang="zh-CN" sz="2000" b="0" kern="0" dirty="0" err="1"/>
              <a:t>int</a:t>
            </a:r>
            <a:r>
              <a:rPr lang="en-US" altLang="zh-CN" sz="2000" b="0" kern="0" dirty="0"/>
              <a:t> w )</a:t>
            </a:r>
          </a:p>
          <a:p>
            <a:pPr marL="0" indent="0">
              <a:lnSpc>
                <a:spcPct val="80000"/>
              </a:lnSpc>
              <a:buNone/>
              <a:defRPr/>
            </a:pPr>
            <a:r>
              <a:rPr lang="en-US" altLang="zh-CN" sz="2000" b="0" kern="0" dirty="0"/>
              <a:t>      {</a:t>
            </a:r>
          </a:p>
          <a:p>
            <a:pPr marL="0" indent="0">
              <a:lnSpc>
                <a:spcPct val="80000"/>
              </a:lnSpc>
              <a:buNone/>
              <a:defRPr/>
            </a:pPr>
            <a:r>
              <a:rPr lang="en-US" altLang="zh-CN" sz="2000" b="0" kern="0" dirty="0"/>
              <a:t>           length = l;</a:t>
            </a:r>
          </a:p>
          <a:p>
            <a:pPr marL="0" indent="0">
              <a:lnSpc>
                <a:spcPct val="80000"/>
              </a:lnSpc>
              <a:buNone/>
              <a:defRPr/>
            </a:pPr>
            <a:r>
              <a:rPr lang="en-US" altLang="zh-CN" sz="2000" b="0" kern="0" dirty="0"/>
              <a:t>           width = w;</a:t>
            </a:r>
          </a:p>
          <a:p>
            <a:pPr marL="0" indent="0">
              <a:lnSpc>
                <a:spcPct val="80000"/>
              </a:lnSpc>
              <a:buNone/>
              <a:defRPr/>
            </a:pPr>
            <a:r>
              <a:rPr lang="en-US" altLang="zh-CN" sz="2000" b="0" kern="0" dirty="0"/>
              <a:t>       }</a:t>
            </a:r>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1190"/>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13.</a:t>
            </a:r>
            <a:r>
              <a:rPr lang="zh-CN" altLang="en-US" sz="3600" dirty="0">
                <a:solidFill>
                  <a:schemeClr val="bg1"/>
                </a:solidFill>
                <a:latin typeface="隶书" panose="02010509060101010101" pitchFamily="49" charset="-122"/>
                <a:ea typeface="隶书" panose="02010509060101010101" pitchFamily="49" charset="-122"/>
              </a:rPr>
              <a:t>运算符</a:t>
            </a:r>
            <a:r>
              <a:rPr lang="en-US" altLang="zh-CN" sz="3600" dirty="0">
                <a:solidFill>
                  <a:schemeClr val="bg1"/>
                </a:solidFill>
                <a:latin typeface="隶书" panose="02010509060101010101" pitchFamily="49" charset="-122"/>
                <a:ea typeface="隶书" panose="02010509060101010101" pitchFamily="49" charset="-122"/>
              </a:rPr>
              <a:t>new</a:t>
            </a:r>
            <a:r>
              <a:rPr lang="zh-CN" altLang="en-US" sz="3600" dirty="0">
                <a:solidFill>
                  <a:schemeClr val="bg1"/>
                </a:solidFill>
                <a:latin typeface="隶书" panose="02010509060101010101" pitchFamily="49" charset="-122"/>
                <a:ea typeface="隶书" panose="02010509060101010101" pitchFamily="49" charset="-122"/>
              </a:rPr>
              <a:t>和</a:t>
            </a:r>
            <a:r>
              <a:rPr lang="en-US" altLang="zh-CN" sz="3600" dirty="0">
                <a:solidFill>
                  <a:schemeClr val="bg1"/>
                </a:solidFill>
                <a:latin typeface="隶书" panose="02010509060101010101" pitchFamily="49" charset="-122"/>
                <a:ea typeface="隶书" panose="02010509060101010101" pitchFamily="49" charset="-122"/>
              </a:rPr>
              <a:t>delete</a:t>
            </a:r>
            <a:r>
              <a:rPr lang="zh-CN" altLang="en-US" sz="3600" dirty="0" smtClean="0">
                <a:solidFill>
                  <a:schemeClr val="bg1"/>
                </a:solidFill>
                <a:latin typeface="隶书" panose="02010509060101010101" pitchFamily="49" charset="-122"/>
                <a:ea typeface="隶书" panose="02010509060101010101" pitchFamily="49" charset="-122"/>
              </a:rPr>
              <a:t>重载</a:t>
            </a:r>
            <a:endParaRPr lang="zh-CN" altLang="en-US" sz="36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320974313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txBox="1">
            <a:spLocks noChangeArrowheads="1"/>
          </p:cNvSpPr>
          <p:nvPr/>
        </p:nvSpPr>
        <p:spPr bwMode="auto">
          <a:xfrm>
            <a:off x="229002" y="1053530"/>
            <a:ext cx="10910733" cy="558135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lnSpc>
                <a:spcPct val="95000"/>
              </a:lnSpc>
              <a:buNone/>
              <a:defRPr/>
            </a:pPr>
            <a:r>
              <a:rPr lang="en-US" altLang="zh-CN" sz="2000" kern="0" dirty="0"/>
              <a:t>    void *</a:t>
            </a:r>
            <a:r>
              <a:rPr lang="en-US" altLang="zh-CN" sz="2000" kern="0" dirty="0">
                <a:solidFill>
                  <a:schemeClr val="bg2"/>
                </a:solidFill>
              </a:rPr>
              <a:t>operator new </a:t>
            </a:r>
            <a:r>
              <a:rPr lang="en-US" altLang="zh-CN" sz="2000" kern="0" dirty="0"/>
              <a:t>( </a:t>
            </a:r>
            <a:r>
              <a:rPr lang="en-US" altLang="zh-CN" sz="2000" kern="0" dirty="0" err="1"/>
              <a:t>size_t</a:t>
            </a:r>
            <a:r>
              <a:rPr lang="en-US" altLang="zh-CN" sz="2000" kern="0" dirty="0"/>
              <a:t>  size</a:t>
            </a:r>
            <a:r>
              <a:rPr lang="en-US" altLang="zh-CN" sz="2000" kern="0" dirty="0" smtClean="0"/>
              <a:t>)		</a:t>
            </a:r>
            <a:r>
              <a:rPr lang="en-US" altLang="zh-CN" sz="2000" kern="0" dirty="0" smtClean="0">
                <a:solidFill>
                  <a:srgbClr val="339933"/>
                </a:solidFill>
              </a:rPr>
              <a:t>//</a:t>
            </a:r>
            <a:r>
              <a:rPr lang="en-US" altLang="zh-CN" sz="2000" kern="0" dirty="0" err="1">
                <a:solidFill>
                  <a:srgbClr val="339933"/>
                </a:solidFill>
              </a:rPr>
              <a:t>size_t</a:t>
            </a:r>
            <a:r>
              <a:rPr lang="en-US" altLang="zh-CN" sz="2000" kern="0" dirty="0">
                <a:solidFill>
                  <a:srgbClr val="339933"/>
                </a:solidFill>
              </a:rPr>
              <a:t>  unsigned integer</a:t>
            </a:r>
          </a:p>
          <a:p>
            <a:pPr marL="0" indent="0">
              <a:lnSpc>
                <a:spcPct val="95000"/>
              </a:lnSpc>
              <a:buNone/>
              <a:defRPr/>
            </a:pPr>
            <a:r>
              <a:rPr lang="en-US" altLang="zh-CN" sz="2000" kern="0" dirty="0"/>
              <a:t>	{ return  </a:t>
            </a:r>
            <a:r>
              <a:rPr lang="en-US" altLang="zh-CN" sz="2000" kern="0" dirty="0" err="1"/>
              <a:t>malloc</a:t>
            </a:r>
            <a:r>
              <a:rPr lang="en-US" altLang="zh-CN" sz="2000" kern="0" dirty="0"/>
              <a:t>( size ) ; }</a:t>
            </a:r>
          </a:p>
          <a:p>
            <a:pPr>
              <a:lnSpc>
                <a:spcPct val="50000"/>
              </a:lnSpc>
              <a:defRPr/>
            </a:pPr>
            <a:endParaRPr lang="en-US" altLang="zh-CN" sz="2000" kern="0" dirty="0"/>
          </a:p>
          <a:p>
            <a:pPr marL="0" indent="0">
              <a:lnSpc>
                <a:spcPct val="95000"/>
              </a:lnSpc>
              <a:buNone/>
              <a:defRPr/>
            </a:pPr>
            <a:r>
              <a:rPr lang="en-US" altLang="zh-CN" sz="2000" kern="0" dirty="0"/>
              <a:t>    void </a:t>
            </a:r>
            <a:r>
              <a:rPr lang="en-US" altLang="zh-CN" sz="2000" kern="0" dirty="0">
                <a:solidFill>
                  <a:schemeClr val="bg2"/>
                </a:solidFill>
              </a:rPr>
              <a:t>operator delete</a:t>
            </a:r>
            <a:r>
              <a:rPr lang="en-US" altLang="zh-CN" sz="2000" kern="0" dirty="0"/>
              <a:t>( void *p )</a:t>
            </a:r>
          </a:p>
          <a:p>
            <a:pPr marL="0" indent="0">
              <a:lnSpc>
                <a:spcPct val="95000"/>
              </a:lnSpc>
              <a:buNone/>
              <a:defRPr/>
            </a:pPr>
            <a:r>
              <a:rPr lang="en-US" altLang="zh-CN" sz="2000" kern="0" dirty="0"/>
              <a:t>    { free( p ) ; }</a:t>
            </a:r>
          </a:p>
          <a:p>
            <a:pPr>
              <a:lnSpc>
                <a:spcPct val="50000"/>
              </a:lnSpc>
              <a:defRPr/>
            </a:pPr>
            <a:endParaRPr lang="en-US" altLang="zh-CN" sz="2000" kern="0" dirty="0"/>
          </a:p>
          <a:p>
            <a:pPr marL="0" indent="0">
              <a:lnSpc>
                <a:spcPct val="95000"/>
              </a:lnSpc>
              <a:buNone/>
              <a:defRPr/>
            </a:pPr>
            <a:r>
              <a:rPr lang="en-US" altLang="zh-CN" sz="2000" kern="0" dirty="0"/>
              <a:t>    void </a:t>
            </a:r>
            <a:r>
              <a:rPr lang="en-US" altLang="zh-CN" sz="2000" kern="0" dirty="0" err="1"/>
              <a:t>disp</a:t>
            </a:r>
            <a:r>
              <a:rPr lang="en-US" altLang="zh-CN" sz="2000" kern="0" dirty="0"/>
              <a:t>( )</a:t>
            </a:r>
          </a:p>
          <a:p>
            <a:pPr marL="0" indent="0">
              <a:lnSpc>
                <a:spcPct val="95000"/>
              </a:lnSpc>
              <a:buNone/>
              <a:defRPr/>
            </a:pPr>
            <a:r>
              <a:rPr lang="en-US" altLang="zh-CN" sz="2000" kern="0" dirty="0"/>
              <a:t>    { </a:t>
            </a:r>
            <a:r>
              <a:rPr lang="en-US" altLang="zh-CN" sz="2000" kern="0" dirty="0" err="1"/>
              <a:t>cout</a:t>
            </a:r>
            <a:r>
              <a:rPr lang="en-US" altLang="zh-CN" sz="2000" kern="0" dirty="0"/>
              <a:t>&lt;&lt;"area: "&lt;&lt;length*width&lt;&lt;</a:t>
            </a:r>
            <a:r>
              <a:rPr lang="en-US" altLang="zh-CN" sz="2000" kern="0" dirty="0" err="1"/>
              <a:t>endl</a:t>
            </a:r>
            <a:r>
              <a:rPr lang="en-US" altLang="zh-CN" sz="2000" kern="0" dirty="0"/>
              <a:t> ; }</a:t>
            </a:r>
          </a:p>
          <a:p>
            <a:pPr marL="0" indent="0">
              <a:lnSpc>
                <a:spcPct val="95000"/>
              </a:lnSpc>
              <a:buNone/>
              <a:defRPr/>
            </a:pPr>
            <a:r>
              <a:rPr lang="en-US" altLang="zh-CN" sz="2000" kern="0" dirty="0"/>
              <a:t>};</a:t>
            </a:r>
          </a:p>
          <a:p>
            <a:pPr marL="0" indent="0">
              <a:lnSpc>
                <a:spcPct val="95000"/>
              </a:lnSpc>
              <a:buNone/>
              <a:defRPr/>
            </a:pPr>
            <a:r>
              <a:rPr lang="en-US" altLang="zh-CN" sz="2000" kern="0" dirty="0" smtClean="0"/>
              <a:t>void </a:t>
            </a:r>
            <a:r>
              <a:rPr lang="en-US" altLang="zh-CN" sz="2000" kern="0" dirty="0"/>
              <a:t>main( )</a:t>
            </a:r>
          </a:p>
          <a:p>
            <a:pPr marL="0" indent="0">
              <a:lnSpc>
                <a:spcPct val="95000"/>
              </a:lnSpc>
              <a:buNone/>
              <a:defRPr/>
            </a:pPr>
            <a:r>
              <a:rPr lang="en-US" altLang="zh-CN" sz="2000" kern="0" dirty="0"/>
              <a:t>{   </a:t>
            </a:r>
            <a:endParaRPr lang="en-US" altLang="zh-CN" sz="2000" kern="0" dirty="0" smtClean="0"/>
          </a:p>
          <a:p>
            <a:pPr marL="0" indent="0">
              <a:lnSpc>
                <a:spcPct val="95000"/>
              </a:lnSpc>
              <a:buNone/>
              <a:defRPr/>
            </a:pPr>
            <a:r>
              <a:rPr lang="en-US" altLang="zh-CN" sz="2000" kern="0" dirty="0"/>
              <a:t> </a:t>
            </a:r>
            <a:r>
              <a:rPr lang="en-US" altLang="zh-CN" sz="2000" kern="0" dirty="0" smtClean="0"/>
              <a:t>   </a:t>
            </a:r>
            <a:r>
              <a:rPr lang="en-US" altLang="zh-CN" sz="2000" kern="0" dirty="0" err="1" smtClean="0"/>
              <a:t>rect</a:t>
            </a:r>
            <a:r>
              <a:rPr lang="en-US" altLang="zh-CN" sz="2000" kern="0" dirty="0" smtClean="0"/>
              <a:t>  </a:t>
            </a:r>
            <a:r>
              <a:rPr lang="en-US" altLang="zh-CN" sz="2000" kern="0" dirty="0"/>
              <a:t>*p ;</a:t>
            </a:r>
          </a:p>
          <a:p>
            <a:pPr marL="0" indent="0">
              <a:lnSpc>
                <a:spcPct val="95000"/>
              </a:lnSpc>
              <a:buNone/>
              <a:defRPr/>
            </a:pPr>
            <a:r>
              <a:rPr lang="en-US" altLang="zh-CN" sz="2000" kern="0" dirty="0"/>
              <a:t>    p = </a:t>
            </a:r>
            <a:r>
              <a:rPr lang="en-US" altLang="zh-CN" sz="2000" kern="0" dirty="0">
                <a:solidFill>
                  <a:schemeClr val="bg2"/>
                </a:solidFill>
              </a:rPr>
              <a:t>new</a:t>
            </a:r>
            <a:r>
              <a:rPr lang="en-US" altLang="zh-CN" sz="2000" kern="0" dirty="0"/>
              <a:t> </a:t>
            </a:r>
            <a:r>
              <a:rPr lang="en-US" altLang="zh-CN" sz="2000" kern="0" dirty="0" err="1"/>
              <a:t>rect</a:t>
            </a:r>
            <a:r>
              <a:rPr lang="en-US" altLang="zh-CN" sz="2000" kern="0" dirty="0"/>
              <a:t> ( 5, 9 ) ;	</a:t>
            </a:r>
            <a:r>
              <a:rPr lang="en-US" altLang="zh-CN" sz="2000" kern="0" dirty="0" smtClean="0"/>
              <a:t>		</a:t>
            </a:r>
            <a:r>
              <a:rPr lang="en-US" altLang="zh-CN" sz="2000" kern="0" dirty="0" smtClean="0">
                <a:solidFill>
                  <a:srgbClr val="339933"/>
                </a:solidFill>
              </a:rPr>
              <a:t>//</a:t>
            </a:r>
            <a:r>
              <a:rPr lang="zh-CN" altLang="en-US" sz="2000" kern="0" dirty="0">
                <a:solidFill>
                  <a:srgbClr val="339933"/>
                </a:solidFill>
              </a:rPr>
              <a:t>调用构造函数</a:t>
            </a:r>
            <a:r>
              <a:rPr lang="en-US" altLang="zh-CN" sz="2000" kern="0" dirty="0" err="1">
                <a:solidFill>
                  <a:srgbClr val="339933"/>
                </a:solidFill>
              </a:rPr>
              <a:t>rect</a:t>
            </a:r>
            <a:r>
              <a:rPr lang="en-US" altLang="zh-CN" sz="2000" kern="0" dirty="0">
                <a:solidFill>
                  <a:srgbClr val="339933"/>
                </a:solidFill>
              </a:rPr>
              <a:t>( 5, 9 )</a:t>
            </a:r>
          </a:p>
          <a:p>
            <a:pPr marL="0" indent="0">
              <a:lnSpc>
                <a:spcPct val="95000"/>
              </a:lnSpc>
              <a:buNone/>
              <a:defRPr/>
            </a:pPr>
            <a:r>
              <a:rPr lang="en-US" altLang="zh-CN" sz="2000" kern="0" dirty="0"/>
              <a:t>    p-&gt;</a:t>
            </a:r>
            <a:r>
              <a:rPr lang="en-US" altLang="zh-CN" sz="2000" kern="0" dirty="0" err="1"/>
              <a:t>disp</a:t>
            </a:r>
            <a:r>
              <a:rPr lang="en-US" altLang="zh-CN" sz="2000" kern="0" dirty="0"/>
              <a:t>( ) ;</a:t>
            </a:r>
          </a:p>
          <a:p>
            <a:pPr marL="0" indent="0">
              <a:lnSpc>
                <a:spcPct val="95000"/>
              </a:lnSpc>
              <a:buNone/>
              <a:defRPr/>
            </a:pPr>
            <a:r>
              <a:rPr lang="en-US" altLang="zh-CN" sz="2000" kern="0" dirty="0"/>
              <a:t>    </a:t>
            </a:r>
            <a:r>
              <a:rPr lang="en-US" altLang="zh-CN" sz="2000" kern="0" dirty="0">
                <a:solidFill>
                  <a:schemeClr val="bg2"/>
                </a:solidFill>
              </a:rPr>
              <a:t>delete </a:t>
            </a:r>
            <a:r>
              <a:rPr lang="en-US" altLang="zh-CN" sz="2000" kern="0" dirty="0"/>
              <a:t> p ;</a:t>
            </a:r>
          </a:p>
          <a:p>
            <a:pPr marL="0" indent="0">
              <a:lnSpc>
                <a:spcPct val="95000"/>
              </a:lnSpc>
              <a:buNone/>
              <a:defRPr/>
            </a:pPr>
            <a:r>
              <a:rPr lang="en-US" altLang="zh-CN" sz="2000" kern="0" dirty="0"/>
              <a:t>}</a:t>
            </a:r>
          </a:p>
          <a:p>
            <a:pPr marL="0" indent="0">
              <a:lnSpc>
                <a:spcPct val="95000"/>
              </a:lnSpc>
              <a:buNone/>
              <a:defRPr/>
            </a:pPr>
            <a:r>
              <a:rPr lang="en-US" altLang="zh-CN" sz="2000" kern="0" dirty="0">
                <a:solidFill>
                  <a:srgbClr val="CC3300"/>
                </a:solidFill>
              </a:rPr>
              <a:t>//</a:t>
            </a:r>
            <a:r>
              <a:rPr lang="zh-CN" altLang="en-US" sz="2000" kern="0" dirty="0">
                <a:solidFill>
                  <a:srgbClr val="CC3300"/>
                </a:solidFill>
              </a:rPr>
              <a:t>程序运行结果为：</a:t>
            </a:r>
            <a:r>
              <a:rPr lang="en-US" altLang="zh-CN" sz="2000" kern="0" dirty="0">
                <a:solidFill>
                  <a:srgbClr val="CC3300"/>
                </a:solidFill>
              </a:rPr>
              <a:t>area: 45</a:t>
            </a:r>
          </a:p>
        </p:txBody>
      </p:sp>
      <p:pic>
        <p:nvPicPr>
          <p:cNvPr id="1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组合 14"/>
          <p:cNvGrpSpPr>
            <a:grpSpLocks/>
          </p:cNvGrpSpPr>
          <p:nvPr/>
        </p:nvGrpSpPr>
        <p:grpSpPr bwMode="auto">
          <a:xfrm>
            <a:off x="160585" y="71835"/>
            <a:ext cx="466725" cy="468313"/>
            <a:chOff x="1192404" y="608225"/>
            <a:chExt cx="1755828" cy="1759616"/>
          </a:xfrm>
        </p:grpSpPr>
        <p:grpSp>
          <p:nvGrpSpPr>
            <p:cNvPr id="16" name="组合 79"/>
            <p:cNvGrpSpPr>
              <a:grpSpLocks/>
            </p:cNvGrpSpPr>
            <p:nvPr/>
          </p:nvGrpSpPr>
          <p:grpSpPr bwMode="auto">
            <a:xfrm>
              <a:off x="1192404" y="608225"/>
              <a:ext cx="1755828" cy="1759616"/>
              <a:chOff x="6379729" y="2488774"/>
              <a:chExt cx="2513016" cy="2513016"/>
            </a:xfrm>
          </p:grpSpPr>
          <p:sp>
            <p:nvSpPr>
              <p:cNvPr id="1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19" name="任意多边形 83"/>
              <p:cNvGrpSpPr>
                <a:grpSpLocks/>
              </p:cNvGrpSpPr>
              <p:nvPr/>
            </p:nvGrpSpPr>
            <p:grpSpPr bwMode="auto">
              <a:xfrm>
                <a:off x="6397313" y="2490687"/>
                <a:ext cx="2505748" cy="2500354"/>
                <a:chOff x="1883664" y="1987296"/>
                <a:chExt cx="1322832" cy="1322832"/>
              </a:xfrm>
            </p:grpSpPr>
            <p:pic>
              <p:nvPicPr>
                <p:cNvPr id="2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2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1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22" name="TextBox 64"/>
          <p:cNvSpPr txBox="1">
            <a:spLocks noChangeArrowheads="1"/>
          </p:cNvSpPr>
          <p:nvPr/>
        </p:nvSpPr>
        <p:spPr bwMode="auto">
          <a:xfrm>
            <a:off x="626566" y="-1190"/>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13.</a:t>
            </a:r>
            <a:r>
              <a:rPr lang="zh-CN" altLang="en-US" sz="3600" dirty="0">
                <a:solidFill>
                  <a:schemeClr val="bg1"/>
                </a:solidFill>
                <a:latin typeface="隶书" panose="02010509060101010101" pitchFamily="49" charset="-122"/>
                <a:ea typeface="隶书" panose="02010509060101010101" pitchFamily="49" charset="-122"/>
              </a:rPr>
              <a:t>运算符</a:t>
            </a:r>
            <a:r>
              <a:rPr lang="en-US" altLang="zh-CN" sz="3600" dirty="0">
                <a:solidFill>
                  <a:schemeClr val="bg1"/>
                </a:solidFill>
                <a:latin typeface="隶书" panose="02010509060101010101" pitchFamily="49" charset="-122"/>
                <a:ea typeface="隶书" panose="02010509060101010101" pitchFamily="49" charset="-122"/>
              </a:rPr>
              <a:t>new</a:t>
            </a:r>
            <a:r>
              <a:rPr lang="zh-CN" altLang="en-US" sz="3600" dirty="0">
                <a:solidFill>
                  <a:schemeClr val="bg1"/>
                </a:solidFill>
                <a:latin typeface="隶书" panose="02010509060101010101" pitchFamily="49" charset="-122"/>
                <a:ea typeface="隶书" panose="02010509060101010101" pitchFamily="49" charset="-122"/>
              </a:rPr>
              <a:t>和</a:t>
            </a:r>
            <a:r>
              <a:rPr lang="en-US" altLang="zh-CN" sz="3600" dirty="0">
                <a:solidFill>
                  <a:schemeClr val="bg1"/>
                </a:solidFill>
                <a:latin typeface="隶书" panose="02010509060101010101" pitchFamily="49" charset="-122"/>
                <a:ea typeface="隶书" panose="02010509060101010101" pitchFamily="49" charset="-122"/>
              </a:rPr>
              <a:t>delete</a:t>
            </a:r>
            <a:r>
              <a:rPr lang="zh-CN" altLang="en-US" sz="3600" dirty="0" smtClean="0">
                <a:solidFill>
                  <a:schemeClr val="bg1"/>
                </a:solidFill>
                <a:latin typeface="隶书" panose="02010509060101010101" pitchFamily="49" charset="-122"/>
                <a:ea typeface="隶书" panose="02010509060101010101" pitchFamily="49" charset="-122"/>
              </a:rPr>
              <a:t>重载</a:t>
            </a:r>
            <a:endParaRPr lang="zh-CN" altLang="en-US" sz="36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260363393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ppt_w</p:attrName>
                                        </p:attrNameLst>
                                      </p:cBhvr>
                                      <p:tavLst>
                                        <p:tav tm="0" fmla="#ppt_w*sin(2.5*pi*$)">
                                          <p:val>
                                            <p:fltVal val="0"/>
                                          </p:val>
                                        </p:tav>
                                        <p:tav tm="100000">
                                          <p:val>
                                            <p:fltVal val="1"/>
                                          </p:val>
                                        </p:tav>
                                      </p:tavLst>
                                    </p:anim>
                                    <p:anim calcmode="lin" valueType="num">
                                      <p:cBhvr>
                                        <p:cTn id="9" dur="1000" fill="hold"/>
                                        <p:tgtEl>
                                          <p:spTgt spid="22"/>
                                        </p:tgtEl>
                                        <p:attrNameLst>
                                          <p:attrName>ppt_h</p:attrName>
                                        </p:attrNameLst>
                                      </p:cBhvr>
                                      <p:tavLst>
                                        <p:tav tm="0">
                                          <p:val>
                                            <p:strVal val="#ppt_h"/>
                                          </p:val>
                                        </p:tav>
                                        <p:tav tm="100000">
                                          <p:val>
                                            <p:strVal val="#ppt_h"/>
                                          </p:val>
                                        </p:tav>
                                      </p:tavLst>
                                    </p:anim>
                                  </p:childTnLst>
                                </p:cTn>
                              </p:par>
                            </p:childTnLst>
                          </p:cTn>
                        </p:par>
                        <p:par>
                          <p:cTn id="10" fill="hold">
                            <p:stCondLst>
                              <p:cond delay="2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22"/>
                                        </p:tgtEl>
                                      </p:cBhvr>
                                    </p:animEffect>
                                    <p:animScale>
                                      <p:cBhvr>
                                        <p:cTn id="13" dur="250" autoRev="1" fill="hold"/>
                                        <p:tgtEl>
                                          <p:spTgt spid="2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2" grpId="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266527" y="1197546"/>
            <a:ext cx="9952610" cy="548449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buNone/>
              <a:defRPr/>
            </a:pPr>
            <a:r>
              <a:rPr lang="en-US" altLang="zh-CN" sz="2400" b="0" kern="0" dirty="0" smtClean="0"/>
              <a:t>#</a:t>
            </a:r>
            <a:r>
              <a:rPr lang="en-US" altLang="zh-CN" sz="2400" b="0" kern="0" dirty="0"/>
              <a:t>include &lt;</a:t>
            </a:r>
            <a:r>
              <a:rPr lang="en-US" altLang="zh-CN" sz="2400" b="0" kern="0" dirty="0" err="1"/>
              <a:t>iostream.h</a:t>
            </a:r>
            <a:r>
              <a:rPr lang="en-US" altLang="zh-CN" sz="2400" b="0" kern="0" dirty="0"/>
              <a:t>&gt;</a:t>
            </a:r>
          </a:p>
          <a:p>
            <a:pPr marL="0" indent="0">
              <a:buNone/>
              <a:defRPr/>
            </a:pPr>
            <a:r>
              <a:rPr lang="en-US" altLang="zh-CN" sz="2400" b="0" kern="0" dirty="0"/>
              <a:t>#include&lt;</a:t>
            </a:r>
            <a:r>
              <a:rPr lang="en-US" altLang="zh-CN" sz="2400" b="0" kern="0" dirty="0" err="1"/>
              <a:t>malloc.h</a:t>
            </a:r>
            <a:r>
              <a:rPr lang="en-US" altLang="zh-CN" sz="2400" b="0" kern="0" dirty="0"/>
              <a:t>&gt;</a:t>
            </a:r>
          </a:p>
          <a:p>
            <a:pPr>
              <a:lnSpc>
                <a:spcPct val="60000"/>
              </a:lnSpc>
              <a:defRPr/>
            </a:pPr>
            <a:endParaRPr lang="en-US" altLang="zh-CN" sz="2400" b="0" kern="0" dirty="0"/>
          </a:p>
          <a:p>
            <a:pPr marL="0" indent="0">
              <a:buNone/>
              <a:defRPr/>
            </a:pPr>
            <a:r>
              <a:rPr lang="en-US" altLang="zh-CN" sz="2400" b="0" kern="0" dirty="0"/>
              <a:t>class point</a:t>
            </a:r>
          </a:p>
          <a:p>
            <a:pPr marL="0" indent="0">
              <a:buNone/>
              <a:defRPr/>
            </a:pPr>
            <a:r>
              <a:rPr lang="en-US" altLang="zh-CN" sz="2400" b="0" kern="0" dirty="0"/>
              <a:t>{</a:t>
            </a:r>
          </a:p>
          <a:p>
            <a:pPr marL="0" indent="0">
              <a:buNone/>
              <a:defRPr/>
            </a:pPr>
            <a:r>
              <a:rPr lang="en-US" altLang="zh-CN" sz="2400" b="0" kern="0" dirty="0"/>
              <a:t>   private:</a:t>
            </a:r>
          </a:p>
          <a:p>
            <a:pPr marL="0" indent="0">
              <a:buNone/>
              <a:defRPr/>
            </a:pPr>
            <a:r>
              <a:rPr lang="en-US" altLang="zh-CN" sz="2400" b="0" kern="0" dirty="0"/>
              <a:t>       </a:t>
            </a:r>
            <a:r>
              <a:rPr lang="en-US" altLang="zh-CN" sz="2400" b="0" kern="0" dirty="0" err="1"/>
              <a:t>int</a:t>
            </a:r>
            <a:r>
              <a:rPr lang="en-US" altLang="zh-CN" sz="2400" b="0" kern="0" dirty="0"/>
              <a:t> x, y ;</a:t>
            </a:r>
          </a:p>
          <a:p>
            <a:pPr marL="0" indent="0">
              <a:buNone/>
              <a:defRPr/>
            </a:pPr>
            <a:r>
              <a:rPr lang="en-US" altLang="zh-CN" sz="2400" b="0" kern="0" dirty="0"/>
              <a:t>   public:</a:t>
            </a:r>
          </a:p>
          <a:p>
            <a:pPr marL="0" indent="0">
              <a:buNone/>
              <a:defRPr/>
            </a:pPr>
            <a:r>
              <a:rPr lang="en-US" altLang="zh-CN" sz="2400" b="0" kern="0" dirty="0"/>
              <a:t>       point( ){ } ;</a:t>
            </a:r>
          </a:p>
          <a:p>
            <a:pPr marL="0" indent="0">
              <a:buNone/>
              <a:defRPr/>
            </a:pPr>
            <a:r>
              <a:rPr lang="en-US" altLang="zh-CN" sz="2400" b="0" kern="0" dirty="0"/>
              <a:t>       point( </a:t>
            </a:r>
            <a:r>
              <a:rPr lang="en-US" altLang="zh-CN" sz="2400" b="0" kern="0" dirty="0" err="1"/>
              <a:t>int</a:t>
            </a:r>
            <a:r>
              <a:rPr lang="en-US" altLang="zh-CN" sz="2400" b="0" kern="0" dirty="0"/>
              <a:t> xx, </a:t>
            </a:r>
            <a:r>
              <a:rPr lang="en-US" altLang="zh-CN" sz="2400" b="0" kern="0" dirty="0" err="1"/>
              <a:t>int</a:t>
            </a:r>
            <a:r>
              <a:rPr lang="en-US" altLang="zh-CN" sz="2400" b="0" kern="0" dirty="0"/>
              <a:t> </a:t>
            </a:r>
            <a:r>
              <a:rPr lang="en-US" altLang="zh-CN" sz="2400" b="0" kern="0" dirty="0" err="1"/>
              <a:t>yy</a:t>
            </a:r>
            <a:r>
              <a:rPr lang="en-US" altLang="zh-CN" sz="2400" b="0" kern="0" dirty="0"/>
              <a:t> )</a:t>
            </a:r>
          </a:p>
          <a:p>
            <a:pPr marL="0" indent="0">
              <a:buNone/>
              <a:defRPr/>
            </a:pPr>
            <a:r>
              <a:rPr lang="en-US" altLang="zh-CN" sz="2400" b="0" kern="0" dirty="0"/>
              <a:t>      {  x=xx ;  y=</a:t>
            </a:r>
            <a:r>
              <a:rPr lang="en-US" altLang="zh-CN" sz="2400" b="0" kern="0" dirty="0" err="1"/>
              <a:t>yy</a:t>
            </a:r>
            <a:r>
              <a:rPr lang="en-US" altLang="zh-CN" sz="2400" b="0" kern="0" dirty="0"/>
              <a:t> ;  }</a:t>
            </a:r>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1190"/>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13.</a:t>
            </a:r>
            <a:r>
              <a:rPr lang="zh-CN" altLang="en-US" sz="3600" dirty="0">
                <a:solidFill>
                  <a:schemeClr val="bg1"/>
                </a:solidFill>
                <a:latin typeface="隶书" panose="02010509060101010101" pitchFamily="49" charset="-122"/>
                <a:ea typeface="隶书" panose="02010509060101010101" pitchFamily="49" charset="-122"/>
              </a:rPr>
              <a:t>逗号运</a:t>
            </a:r>
            <a:r>
              <a:rPr lang="zh-CN" altLang="en-US" sz="3600" dirty="0" smtClean="0">
                <a:solidFill>
                  <a:schemeClr val="bg1"/>
                </a:solidFill>
                <a:latin typeface="隶书" panose="02010509060101010101" pitchFamily="49" charset="-122"/>
                <a:ea typeface="隶书" panose="02010509060101010101" pitchFamily="49" charset="-122"/>
              </a:rPr>
              <a:t>算符重载</a:t>
            </a:r>
            <a:endParaRPr lang="zh-CN" altLang="en-US" sz="36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374763128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410543" y="1132380"/>
            <a:ext cx="8536376" cy="539375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buNone/>
              <a:defRPr/>
            </a:pPr>
            <a:r>
              <a:rPr lang="en-US" altLang="zh-CN" sz="2400" b="0" kern="0" dirty="0" smtClean="0"/>
              <a:t>point </a:t>
            </a:r>
            <a:r>
              <a:rPr lang="en-US" altLang="zh-CN" sz="2400" b="0" kern="0" dirty="0">
                <a:solidFill>
                  <a:schemeClr val="bg2"/>
                </a:solidFill>
              </a:rPr>
              <a:t>operator ,</a:t>
            </a:r>
            <a:r>
              <a:rPr lang="en-US" altLang="zh-CN" sz="2400" b="0" kern="0" dirty="0"/>
              <a:t> (point r</a:t>
            </a:r>
            <a:r>
              <a:rPr lang="en-US" altLang="zh-CN" sz="2400" b="0" kern="0" dirty="0" smtClean="0"/>
              <a:t>)</a:t>
            </a:r>
          </a:p>
          <a:p>
            <a:pPr marL="0" indent="0">
              <a:buNone/>
              <a:defRPr/>
            </a:pPr>
            <a:r>
              <a:rPr lang="en-US" altLang="zh-CN" sz="2400" b="0" kern="0" dirty="0" smtClean="0"/>
              <a:t>{     </a:t>
            </a:r>
            <a:r>
              <a:rPr lang="en-US" altLang="zh-CN" sz="2400" b="0" kern="0" dirty="0"/>
              <a:t>return r </a:t>
            </a:r>
            <a:r>
              <a:rPr lang="en-US" altLang="zh-CN" sz="2400" b="0" kern="0" dirty="0" smtClean="0"/>
              <a:t>;   </a:t>
            </a:r>
            <a:r>
              <a:rPr lang="en-US" altLang="zh-CN" sz="2400" b="0" kern="0" dirty="0"/>
              <a:t>} </a:t>
            </a:r>
          </a:p>
          <a:p>
            <a:pPr marL="0" indent="0">
              <a:buNone/>
              <a:defRPr/>
            </a:pPr>
            <a:r>
              <a:rPr lang="en-US" altLang="zh-CN" sz="2400" b="0" kern="0" dirty="0" smtClean="0"/>
              <a:t>point </a:t>
            </a:r>
            <a:r>
              <a:rPr lang="en-US" altLang="zh-CN" sz="2400" b="0" kern="0" dirty="0">
                <a:solidFill>
                  <a:schemeClr val="bg2"/>
                </a:solidFill>
              </a:rPr>
              <a:t>operator + </a:t>
            </a:r>
            <a:r>
              <a:rPr lang="en-US" altLang="zh-CN" sz="2400" b="0" kern="0" dirty="0"/>
              <a:t>(point r</a:t>
            </a:r>
            <a:r>
              <a:rPr lang="en-US" altLang="zh-CN" sz="2400" b="0" kern="0" dirty="0" smtClean="0"/>
              <a:t>)</a:t>
            </a:r>
          </a:p>
          <a:p>
            <a:pPr marL="0" indent="0">
              <a:buNone/>
              <a:defRPr/>
            </a:pPr>
            <a:r>
              <a:rPr lang="en-US" altLang="zh-CN" sz="2400" b="0" kern="0" dirty="0" smtClean="0"/>
              <a:t> </a:t>
            </a:r>
            <a:r>
              <a:rPr lang="en-US" altLang="zh-CN" sz="2400" b="0" kern="0" dirty="0"/>
              <a:t>{</a:t>
            </a:r>
          </a:p>
          <a:p>
            <a:pPr marL="0" indent="0">
              <a:buNone/>
              <a:defRPr/>
            </a:pPr>
            <a:r>
              <a:rPr lang="en-US" altLang="zh-CN" sz="2400" b="0" kern="0" dirty="0"/>
              <a:t>         point t ;</a:t>
            </a:r>
          </a:p>
          <a:p>
            <a:pPr marL="0" indent="0">
              <a:buNone/>
              <a:defRPr/>
            </a:pPr>
            <a:r>
              <a:rPr lang="en-US" altLang="zh-CN" sz="2400" b="0" kern="0" dirty="0"/>
              <a:t>         </a:t>
            </a:r>
            <a:r>
              <a:rPr lang="en-US" altLang="zh-CN" sz="2400" b="0" kern="0" dirty="0" err="1"/>
              <a:t>t.x</a:t>
            </a:r>
            <a:r>
              <a:rPr lang="en-US" altLang="zh-CN" sz="2400" b="0" kern="0" dirty="0"/>
              <a:t>=x </a:t>
            </a:r>
            <a:r>
              <a:rPr lang="en-US" altLang="zh-CN" sz="2400" b="0" kern="0" dirty="0">
                <a:solidFill>
                  <a:schemeClr val="bg2"/>
                </a:solidFill>
              </a:rPr>
              <a:t>+</a:t>
            </a:r>
            <a:r>
              <a:rPr lang="en-US" altLang="zh-CN" sz="2400" b="0" kern="0" dirty="0"/>
              <a:t> </a:t>
            </a:r>
            <a:r>
              <a:rPr lang="en-US" altLang="zh-CN" sz="2400" b="0" kern="0" dirty="0" err="1"/>
              <a:t>r.x</a:t>
            </a:r>
            <a:r>
              <a:rPr lang="en-US" altLang="zh-CN" sz="2400" b="0" kern="0" dirty="0"/>
              <a:t> ;</a:t>
            </a:r>
          </a:p>
          <a:p>
            <a:pPr marL="0" indent="0">
              <a:buNone/>
              <a:defRPr/>
            </a:pPr>
            <a:r>
              <a:rPr lang="en-US" altLang="zh-CN" sz="2400" b="0" kern="0" dirty="0"/>
              <a:t>         </a:t>
            </a:r>
            <a:r>
              <a:rPr lang="en-US" altLang="zh-CN" sz="2400" b="0" kern="0" dirty="0" err="1"/>
              <a:t>t.y</a:t>
            </a:r>
            <a:r>
              <a:rPr lang="en-US" altLang="zh-CN" sz="2400" b="0" kern="0" dirty="0"/>
              <a:t>=y </a:t>
            </a:r>
            <a:r>
              <a:rPr lang="en-US" altLang="zh-CN" sz="2400" b="0" kern="0" dirty="0">
                <a:solidFill>
                  <a:schemeClr val="bg2"/>
                </a:solidFill>
              </a:rPr>
              <a:t>+</a:t>
            </a:r>
            <a:r>
              <a:rPr lang="en-US" altLang="zh-CN" sz="2400" b="0" kern="0" dirty="0"/>
              <a:t> </a:t>
            </a:r>
            <a:r>
              <a:rPr lang="en-US" altLang="zh-CN" sz="2400" b="0" kern="0" dirty="0" err="1"/>
              <a:t>r.y</a:t>
            </a:r>
            <a:r>
              <a:rPr lang="en-US" altLang="zh-CN" sz="2400" b="0" kern="0" dirty="0"/>
              <a:t> ;</a:t>
            </a:r>
          </a:p>
          <a:p>
            <a:pPr marL="0" indent="0">
              <a:buNone/>
              <a:defRPr/>
            </a:pPr>
            <a:r>
              <a:rPr lang="en-US" altLang="zh-CN" sz="2400" b="0" kern="0" dirty="0" smtClean="0"/>
              <a:t>         return  </a:t>
            </a:r>
            <a:r>
              <a:rPr lang="en-US" altLang="zh-CN" sz="2400" b="0" kern="0" dirty="0"/>
              <a:t>t ;</a:t>
            </a:r>
          </a:p>
          <a:p>
            <a:pPr marL="0" indent="0">
              <a:buNone/>
              <a:defRPr/>
            </a:pPr>
            <a:r>
              <a:rPr lang="en-US" altLang="zh-CN" sz="2400" b="0" kern="0" dirty="0" smtClean="0"/>
              <a:t> </a:t>
            </a:r>
            <a:r>
              <a:rPr lang="en-US" altLang="zh-CN" sz="2400" b="0" kern="0" dirty="0"/>
              <a:t>}</a:t>
            </a:r>
          </a:p>
          <a:p>
            <a:pPr marL="0" indent="0">
              <a:buNone/>
              <a:defRPr/>
            </a:pPr>
            <a:r>
              <a:rPr lang="en-US" altLang="zh-CN" sz="2400" b="0" kern="0" dirty="0" smtClean="0"/>
              <a:t>        </a:t>
            </a:r>
            <a:r>
              <a:rPr lang="en-US" altLang="zh-CN" sz="2400" b="0" kern="0" dirty="0"/>
              <a:t>void </a:t>
            </a:r>
            <a:r>
              <a:rPr lang="en-US" altLang="zh-CN" sz="2400" b="0" kern="0" dirty="0" err="1"/>
              <a:t>disp</a:t>
            </a:r>
            <a:r>
              <a:rPr lang="en-US" altLang="zh-CN" sz="2400" b="0" kern="0" dirty="0"/>
              <a:t>( )</a:t>
            </a:r>
          </a:p>
          <a:p>
            <a:pPr marL="0" indent="0">
              <a:buNone/>
              <a:defRPr/>
            </a:pPr>
            <a:r>
              <a:rPr lang="en-US" altLang="zh-CN" sz="2400" b="0" kern="0" dirty="0"/>
              <a:t> </a:t>
            </a:r>
            <a:r>
              <a:rPr lang="en-US" altLang="zh-CN" sz="2400" b="0" kern="0" dirty="0" smtClean="0"/>
              <a:t>      </a:t>
            </a:r>
            <a:r>
              <a:rPr lang="en-US" altLang="zh-CN" sz="2400" b="0" kern="0" dirty="0"/>
              <a:t>{ </a:t>
            </a:r>
            <a:r>
              <a:rPr lang="en-US" altLang="zh-CN" sz="2400" b="0" kern="0" dirty="0" err="1"/>
              <a:t>cout</a:t>
            </a:r>
            <a:r>
              <a:rPr lang="en-US" altLang="zh-CN" sz="2400" b="0" kern="0" dirty="0"/>
              <a:t>&lt;&lt;"area: "&lt;&lt;x*y&lt;&lt;</a:t>
            </a:r>
            <a:r>
              <a:rPr lang="en-US" altLang="zh-CN" sz="2400" b="0" kern="0" dirty="0" err="1"/>
              <a:t>endl</a:t>
            </a:r>
            <a:r>
              <a:rPr lang="en-US" altLang="zh-CN" sz="2400" b="0" kern="0" dirty="0"/>
              <a:t> ; }</a:t>
            </a:r>
          </a:p>
          <a:p>
            <a:pPr marL="0" indent="0">
              <a:buNone/>
              <a:defRPr/>
            </a:pPr>
            <a:r>
              <a:rPr lang="en-US" altLang="zh-CN" sz="2400" b="0" kern="0" dirty="0"/>
              <a:t>} ;</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1190"/>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13.</a:t>
            </a:r>
            <a:r>
              <a:rPr lang="zh-CN" altLang="en-US" sz="3600" dirty="0">
                <a:solidFill>
                  <a:schemeClr val="bg1"/>
                </a:solidFill>
                <a:latin typeface="隶书" panose="02010509060101010101" pitchFamily="49" charset="-122"/>
                <a:ea typeface="隶书" panose="02010509060101010101" pitchFamily="49" charset="-122"/>
              </a:rPr>
              <a:t>逗号运</a:t>
            </a:r>
            <a:r>
              <a:rPr lang="zh-CN" altLang="en-US" sz="3600" dirty="0" smtClean="0">
                <a:solidFill>
                  <a:schemeClr val="bg1"/>
                </a:solidFill>
                <a:latin typeface="隶书" panose="02010509060101010101" pitchFamily="49" charset="-122"/>
                <a:ea typeface="隶书" panose="02010509060101010101" pitchFamily="49" charset="-122"/>
              </a:rPr>
              <a:t>算符重载</a:t>
            </a:r>
            <a:endParaRPr lang="zh-CN" altLang="en-US" sz="36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126121964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txBox="1">
            <a:spLocks noChangeArrowheads="1"/>
          </p:cNvSpPr>
          <p:nvPr/>
        </p:nvSpPr>
        <p:spPr bwMode="auto">
          <a:xfrm>
            <a:off x="122512" y="1053530"/>
            <a:ext cx="12075838" cy="5690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a:spcBef>
                <a:spcPct val="20000"/>
              </a:spcBef>
            </a:pPr>
            <a:r>
              <a:rPr lang="en-US" altLang="zh-CN" dirty="0">
                <a:latin typeface="楷体" panose="02010609060101010101" pitchFamily="49" charset="-122"/>
                <a:ea typeface="楷体" panose="02010609060101010101" pitchFamily="49" charset="-122"/>
              </a:rPr>
              <a:t>1. </a:t>
            </a:r>
            <a:r>
              <a:rPr lang="zh-CN" altLang="en-US" dirty="0">
                <a:latin typeface="楷体" panose="02010609060101010101" pitchFamily="49" charset="-122"/>
                <a:ea typeface="楷体" panose="02010609060101010101" pitchFamily="49" charset="-122"/>
              </a:rPr>
              <a:t>只能重载</a:t>
            </a:r>
            <a:r>
              <a:rPr lang="en-US" altLang="zh-CN" dirty="0">
                <a:latin typeface="楷体" panose="02010609060101010101" pitchFamily="49" charset="-122"/>
                <a:ea typeface="楷体" panose="02010609060101010101" pitchFamily="49" charset="-122"/>
                <a:cs typeface="Times New Roman" panose="02020603050405020304" pitchFamily="18" charset="0"/>
              </a:rPr>
              <a:t>C++</a:t>
            </a:r>
            <a:r>
              <a:rPr lang="zh-CN" altLang="en-US" dirty="0">
                <a:latin typeface="楷体" panose="02010609060101010101" pitchFamily="49" charset="-122"/>
                <a:ea typeface="楷体" panose="02010609060101010101" pitchFamily="49" charset="-122"/>
              </a:rPr>
              <a:t>中已有的运算符，不能臆造新的运算符；</a:t>
            </a:r>
          </a:p>
          <a:p>
            <a:pPr>
              <a:spcBef>
                <a:spcPct val="20000"/>
              </a:spcBef>
            </a:pPr>
            <a:r>
              <a:rPr lang="en-US" altLang="zh-CN" dirty="0">
                <a:latin typeface="楷体" panose="02010609060101010101" pitchFamily="49" charset="-122"/>
                <a:ea typeface="楷体" panose="02010609060101010101" pitchFamily="49" charset="-122"/>
              </a:rPr>
              <a:t>2. </a:t>
            </a:r>
            <a:r>
              <a:rPr lang="zh-CN" altLang="en-US" dirty="0">
                <a:latin typeface="楷体" panose="02010609060101010101" pitchFamily="49" charset="-122"/>
                <a:ea typeface="楷体" panose="02010609060101010101" pitchFamily="49" charset="-122"/>
              </a:rPr>
              <a:t>类属关系运算符</a:t>
            </a:r>
            <a:r>
              <a:rPr lang="zh-CN" altLang="en-US" dirty="0">
                <a:solidFill>
                  <a:srgbClr val="FF0000"/>
                </a:solidFill>
                <a:latin typeface="楷体" panose="02010609060101010101" pitchFamily="49" charset="-122"/>
                <a:ea typeface="楷体" panose="02010609060101010101" pitchFamily="49" charset="-122"/>
              </a:rPr>
              <a:t>“</a:t>
            </a:r>
            <a:r>
              <a:rPr lang="en-US" altLang="zh-CN" dirty="0">
                <a:solidFill>
                  <a:srgbClr val="FF0000"/>
                </a:solidFill>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、作用域分辨符</a:t>
            </a:r>
            <a:r>
              <a:rPr lang="zh-CN" altLang="en-US" dirty="0">
                <a:solidFill>
                  <a:srgbClr val="FF0000"/>
                </a:solidFill>
                <a:latin typeface="楷体" panose="02010609060101010101" pitchFamily="49" charset="-122"/>
                <a:ea typeface="楷体" panose="02010609060101010101" pitchFamily="49" charset="-122"/>
              </a:rPr>
              <a:t>“</a:t>
            </a:r>
            <a:r>
              <a:rPr lang="en-US" altLang="zh-CN" dirty="0">
                <a:solidFill>
                  <a:srgbClr val="FF0000"/>
                </a:solidFill>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、成员指针运算符</a:t>
            </a:r>
            <a:r>
              <a:rPr lang="zh-CN" altLang="en-US" dirty="0">
                <a:solidFill>
                  <a:srgbClr val="FF0000"/>
                </a:solidFill>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a:t>
            </a:r>
            <a:r>
              <a:rPr lang="en-US" altLang="zh-CN" dirty="0" err="1">
                <a:solidFill>
                  <a:srgbClr val="FF0000"/>
                </a:solidFill>
                <a:latin typeface="楷体" panose="02010609060101010101" pitchFamily="49" charset="-122"/>
                <a:ea typeface="楷体" panose="02010609060101010101" pitchFamily="49" charset="-122"/>
              </a:rPr>
              <a:t>sizeof</a:t>
            </a:r>
            <a:r>
              <a:rPr lang="zh-CN" altLang="en-US" dirty="0">
                <a:latin typeface="楷体" panose="02010609060101010101" pitchFamily="49" charset="-122"/>
                <a:ea typeface="楷体" panose="02010609060101010101" pitchFamily="49" charset="-122"/>
              </a:rPr>
              <a:t>运算符和三目运算符</a:t>
            </a:r>
            <a:r>
              <a:rPr lang="zh-CN" altLang="en-US" dirty="0">
                <a:solidFill>
                  <a:srgbClr val="FF0000"/>
                </a:solidFill>
                <a:latin typeface="楷体" panose="02010609060101010101" pitchFamily="49" charset="-122"/>
                <a:ea typeface="楷体" panose="02010609060101010101" pitchFamily="49" charset="-122"/>
              </a:rPr>
              <a:t>“？：”</a:t>
            </a:r>
            <a:r>
              <a:rPr lang="zh-CN" altLang="en-US" dirty="0">
                <a:latin typeface="楷体" panose="02010609060101010101" pitchFamily="49" charset="-122"/>
                <a:ea typeface="楷体" panose="02010609060101010101" pitchFamily="49" charset="-122"/>
              </a:rPr>
              <a:t>不能重载。</a:t>
            </a:r>
          </a:p>
          <a:p>
            <a:pPr>
              <a:spcBef>
                <a:spcPct val="20000"/>
              </a:spcBef>
            </a:pPr>
            <a:r>
              <a:rPr lang="en-US" altLang="zh-CN" dirty="0">
                <a:solidFill>
                  <a:srgbClr val="000000"/>
                </a:solidFill>
                <a:latin typeface="楷体" panose="02010609060101010101" pitchFamily="49" charset="-122"/>
                <a:ea typeface="楷体" panose="02010609060101010101" pitchFamily="49" charset="-122"/>
              </a:rPr>
              <a:t>3. </a:t>
            </a:r>
            <a:r>
              <a:rPr lang="zh-CN" altLang="en-US" dirty="0">
                <a:solidFill>
                  <a:srgbClr val="000000"/>
                </a:solidFill>
                <a:latin typeface="楷体" panose="02010609060101010101" pitchFamily="49" charset="-122"/>
                <a:ea typeface="楷体" panose="02010609060101010101" pitchFamily="49" charset="-122"/>
              </a:rPr>
              <a:t>重载之后运算符的</a:t>
            </a:r>
            <a:r>
              <a:rPr lang="zh-CN" altLang="en-US" dirty="0">
                <a:solidFill>
                  <a:srgbClr val="FF0000"/>
                </a:solidFill>
                <a:latin typeface="楷体" panose="02010609060101010101" pitchFamily="49" charset="-122"/>
                <a:ea typeface="楷体" panose="02010609060101010101" pitchFamily="49" charset="-122"/>
              </a:rPr>
              <a:t>优先级和结合性都不能改变；</a:t>
            </a:r>
            <a:r>
              <a:rPr lang="zh-CN" altLang="en-US" dirty="0">
                <a:solidFill>
                  <a:srgbClr val="000000"/>
                </a:solidFill>
                <a:latin typeface="楷体" panose="02010609060101010101" pitchFamily="49" charset="-122"/>
                <a:ea typeface="楷体" panose="02010609060101010101" pitchFamily="49" charset="-122"/>
              </a:rPr>
              <a:t>单目运算符只能重载为单目运算符，双目运算符只能重载为双目运算符；重载运算符的函数不能有默认的参数；</a:t>
            </a:r>
          </a:p>
          <a:p>
            <a:pPr>
              <a:spcBef>
                <a:spcPct val="20000"/>
              </a:spcBef>
            </a:pPr>
            <a:r>
              <a:rPr lang="en-US" altLang="zh-CN" dirty="0">
                <a:latin typeface="楷体" panose="02010609060101010101" pitchFamily="49" charset="-122"/>
                <a:ea typeface="楷体" panose="02010609060101010101" pitchFamily="49" charset="-122"/>
              </a:rPr>
              <a:t>4.  </a:t>
            </a:r>
            <a:r>
              <a:rPr lang="zh-CN" altLang="en-US" dirty="0">
                <a:latin typeface="楷体" panose="02010609060101010101" pitchFamily="49" charset="-122"/>
                <a:ea typeface="楷体" panose="02010609060101010101" pitchFamily="49" charset="-122"/>
              </a:rPr>
              <a:t>运算符重载后的功能应当</a:t>
            </a:r>
            <a:r>
              <a:rPr lang="zh-CN" altLang="en-US" dirty="0">
                <a:solidFill>
                  <a:schemeClr val="bg2"/>
                </a:solidFill>
                <a:latin typeface="楷体" panose="02010609060101010101" pitchFamily="49" charset="-122"/>
                <a:ea typeface="楷体" panose="02010609060101010101" pitchFamily="49" charset="-122"/>
              </a:rPr>
              <a:t>与原有功能相类似</a:t>
            </a:r>
            <a:r>
              <a:rPr lang="zh-CN" altLang="en-US" dirty="0">
                <a:latin typeface="楷体" panose="02010609060101010101" pitchFamily="49" charset="-122"/>
                <a:ea typeface="楷体" panose="02010609060101010101" pitchFamily="49" charset="-122"/>
              </a:rPr>
              <a:t>。必须和用户定义的自定义类型的对象一起使用，其参数至少应有一个是类对象(或类对象的引用)。</a:t>
            </a:r>
          </a:p>
          <a:p>
            <a:pPr>
              <a:spcBef>
                <a:spcPct val="20000"/>
              </a:spcBef>
            </a:pPr>
            <a:r>
              <a:rPr lang="en-US" altLang="zh-CN" dirty="0">
                <a:latin typeface="楷体" panose="02010609060101010101" pitchFamily="49" charset="-122"/>
                <a:ea typeface="楷体" panose="02010609060101010101" pitchFamily="49" charset="-122"/>
              </a:rPr>
              <a:t>5. </a:t>
            </a:r>
            <a:r>
              <a:rPr lang="zh-CN" altLang="en-US" dirty="0">
                <a:latin typeface="楷体" panose="02010609060101010101" pitchFamily="49" charset="-122"/>
                <a:ea typeface="楷体" panose="02010609060101010101" pitchFamily="49" charset="-122"/>
              </a:rPr>
              <a:t>重载运算符</a:t>
            </a:r>
            <a:r>
              <a:rPr lang="zh-CN" altLang="en-US" dirty="0">
                <a:solidFill>
                  <a:schemeClr val="bg2"/>
                </a:solidFill>
                <a:latin typeface="楷体" panose="02010609060101010101" pitchFamily="49" charset="-122"/>
                <a:ea typeface="楷体" panose="02010609060101010101" pitchFamily="49" charset="-122"/>
              </a:rPr>
              <a:t>含义必须清楚</a:t>
            </a:r>
            <a:r>
              <a:rPr lang="zh-CN" altLang="en-US" dirty="0">
                <a:latin typeface="楷体" panose="02010609060101010101" pitchFamily="49" charset="-122"/>
                <a:ea typeface="楷体" panose="02010609060101010101" pitchFamily="49" charset="-122"/>
              </a:rPr>
              <a:t>，不能有二义性。用于类对象的运算符一般必须重载，但运算符“=”和“&amp;”不必用户重载。</a:t>
            </a:r>
          </a:p>
          <a:p>
            <a:pPr>
              <a:spcBef>
                <a:spcPct val="60000"/>
              </a:spcBef>
            </a:pPr>
            <a:r>
              <a:rPr lang="zh-CN" altLang="en-US" dirty="0">
                <a:latin typeface="楷体" panose="02010609060101010101" pitchFamily="49" charset="-122"/>
                <a:ea typeface="楷体" panose="02010609060101010101" pitchFamily="49" charset="-122"/>
              </a:rPr>
              <a:t>    </a:t>
            </a:r>
            <a:r>
              <a:rPr lang="zh-CN" altLang="en-US" dirty="0">
                <a:solidFill>
                  <a:srgbClr val="00B050"/>
                </a:solidFill>
                <a:latin typeface="楷体" panose="02010609060101010101" pitchFamily="49" charset="-122"/>
                <a:ea typeface="楷体" panose="02010609060101010101" pitchFamily="49" charset="-122"/>
              </a:rPr>
              <a:t>运算符的重载形式有两种：</a:t>
            </a:r>
          </a:p>
          <a:p>
            <a:pPr>
              <a:spcBef>
                <a:spcPct val="20000"/>
              </a:spcBef>
            </a:pPr>
            <a:r>
              <a:rPr lang="zh-CN" altLang="en-US" dirty="0">
                <a:solidFill>
                  <a:schemeClr val="accent2"/>
                </a:solidFill>
                <a:latin typeface="楷体" panose="02010609060101010101" pitchFamily="49" charset="-122"/>
                <a:ea typeface="楷体" panose="02010609060101010101" pitchFamily="49" charset="-122"/>
              </a:rPr>
              <a:t>    </a:t>
            </a:r>
            <a:r>
              <a:rPr lang="en-US" altLang="zh-CN" dirty="0">
                <a:solidFill>
                  <a:srgbClr val="00B050"/>
                </a:solidFill>
                <a:latin typeface="楷体" panose="02010609060101010101" pitchFamily="49" charset="-122"/>
                <a:ea typeface="楷体" panose="02010609060101010101" pitchFamily="49" charset="-122"/>
              </a:rPr>
              <a:t>(1) </a:t>
            </a:r>
            <a:r>
              <a:rPr lang="zh-CN" altLang="en-US" dirty="0">
                <a:solidFill>
                  <a:srgbClr val="00B050"/>
                </a:solidFill>
                <a:latin typeface="楷体" panose="02010609060101010101" pitchFamily="49" charset="-122"/>
                <a:ea typeface="楷体" panose="02010609060101010101" pitchFamily="49" charset="-122"/>
              </a:rPr>
              <a:t>重载为类的成员</a:t>
            </a:r>
            <a:r>
              <a:rPr lang="zh-CN" altLang="en-US" dirty="0">
                <a:solidFill>
                  <a:srgbClr val="CC3300"/>
                </a:solidFill>
                <a:latin typeface="楷体" panose="02010609060101010101" pitchFamily="49" charset="-122"/>
                <a:ea typeface="楷体" panose="02010609060101010101" pitchFamily="49" charset="-122"/>
              </a:rPr>
              <a:t>函数</a:t>
            </a:r>
            <a:r>
              <a:rPr lang="en-US" altLang="zh-CN" dirty="0">
                <a:solidFill>
                  <a:schemeClr val="accent2"/>
                </a:solidFill>
                <a:latin typeface="楷体" panose="02010609060101010101" pitchFamily="49" charset="-122"/>
                <a:ea typeface="楷体" panose="02010609060101010101" pitchFamily="49" charset="-122"/>
              </a:rPr>
              <a:t>;</a:t>
            </a:r>
          </a:p>
          <a:p>
            <a:pPr>
              <a:spcBef>
                <a:spcPct val="20000"/>
              </a:spcBef>
            </a:pPr>
            <a:r>
              <a:rPr lang="en-US" altLang="zh-CN" dirty="0">
                <a:solidFill>
                  <a:schemeClr val="accent2"/>
                </a:solidFill>
                <a:latin typeface="楷体" panose="02010609060101010101" pitchFamily="49" charset="-122"/>
                <a:ea typeface="楷体" panose="02010609060101010101" pitchFamily="49" charset="-122"/>
              </a:rPr>
              <a:t>    </a:t>
            </a:r>
            <a:r>
              <a:rPr lang="en-US" altLang="zh-CN" dirty="0">
                <a:solidFill>
                  <a:srgbClr val="00B050"/>
                </a:solidFill>
                <a:latin typeface="楷体" panose="02010609060101010101" pitchFamily="49" charset="-122"/>
                <a:ea typeface="楷体" panose="02010609060101010101" pitchFamily="49" charset="-122"/>
              </a:rPr>
              <a:t>(2) </a:t>
            </a:r>
            <a:r>
              <a:rPr lang="zh-CN" altLang="en-US" dirty="0">
                <a:solidFill>
                  <a:srgbClr val="00B050"/>
                </a:solidFill>
                <a:latin typeface="楷体" panose="02010609060101010101" pitchFamily="49" charset="-122"/>
                <a:ea typeface="楷体" panose="02010609060101010101" pitchFamily="49" charset="-122"/>
              </a:rPr>
              <a:t>重载为类的友元</a:t>
            </a:r>
            <a:r>
              <a:rPr lang="zh-CN" altLang="en-US" dirty="0">
                <a:solidFill>
                  <a:srgbClr val="CC3300"/>
                </a:solidFill>
                <a:latin typeface="楷体" panose="02010609060101010101" pitchFamily="49" charset="-122"/>
                <a:ea typeface="楷体" panose="02010609060101010101" pitchFamily="49" charset="-122"/>
              </a:rPr>
              <a:t>函数</a:t>
            </a:r>
            <a:r>
              <a:rPr lang="zh-CN" altLang="en-US" dirty="0">
                <a:solidFill>
                  <a:schemeClr val="accent2"/>
                </a:solidFill>
                <a:latin typeface="楷体" panose="02010609060101010101" pitchFamily="49" charset="-122"/>
                <a:ea typeface="楷体" panose="02010609060101010101" pitchFamily="49" charset="-122"/>
              </a:rPr>
              <a:t>。</a:t>
            </a:r>
          </a:p>
        </p:txBody>
      </p:sp>
      <p:pic>
        <p:nvPicPr>
          <p:cNvPr id="4" name="矩形 1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2260" y="-26590"/>
            <a:ext cx="6262737"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22511"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09"/>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solidFill>
                      <a:srgbClr val="FFFFFF"/>
                    </a:solidFill>
                  </a:endParaRPr>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solidFill>
                  <a:srgbClr val="FFFFFF"/>
                </a:solidFill>
              </a:endParaRPr>
            </a:p>
          </p:txBody>
        </p:sp>
      </p:grpSp>
      <p:sp>
        <p:nvSpPr>
          <p:cNvPr id="12" name="TextBox 64"/>
          <p:cNvSpPr txBox="1">
            <a:spLocks noChangeArrowheads="1"/>
          </p:cNvSpPr>
          <p:nvPr/>
        </p:nvSpPr>
        <p:spPr bwMode="auto">
          <a:xfrm>
            <a:off x="803548" y="398"/>
            <a:ext cx="554538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3000" dirty="0" smtClean="0">
                <a:solidFill>
                  <a:schemeClr val="bg1"/>
                </a:solidFill>
                <a:latin typeface="Rockwell" pitchFamily="18" charset="0"/>
                <a:ea typeface="微软雅黑" pitchFamily="34" charset="-122"/>
              </a:rPr>
              <a:t>1. </a:t>
            </a:r>
            <a:r>
              <a:rPr lang="zh-CN" altLang="en-US" sz="3000" dirty="0" smtClean="0">
                <a:solidFill>
                  <a:schemeClr val="bg1"/>
                </a:solidFill>
                <a:latin typeface="Rockwell" pitchFamily="18" charset="0"/>
                <a:ea typeface="微软雅黑" pitchFamily="34" charset="-122"/>
              </a:rPr>
              <a:t>运算符重载</a:t>
            </a:r>
            <a:endParaRPr lang="zh-CN" altLang="en-US" sz="3000" dirty="0">
              <a:solidFill>
                <a:schemeClr val="bg1"/>
              </a:solidFill>
              <a:latin typeface="Rockwell" pitchFamily="18" charset="0"/>
              <a:ea typeface="微软雅黑" pitchFamily="34" charset="-122"/>
            </a:endParaRPr>
          </a:p>
        </p:txBody>
      </p:sp>
    </p:spTree>
    <p:extLst>
      <p:ext uri="{BB962C8B-B14F-4D97-AF65-F5344CB8AC3E}">
        <p14:creationId xmlns:p14="http://schemas.microsoft.com/office/powerpoint/2010/main" val="47736187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16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bwMode="auto">
          <a:xfrm>
            <a:off x="482551" y="1116901"/>
            <a:ext cx="8536376" cy="569726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marL="0" indent="0">
              <a:buNone/>
              <a:defRPr/>
            </a:pPr>
            <a:r>
              <a:rPr lang="en-US" altLang="zh-CN" sz="2400" b="0" kern="0" dirty="0"/>
              <a:t>void main( )</a:t>
            </a:r>
          </a:p>
          <a:p>
            <a:pPr marL="0" indent="0">
              <a:buNone/>
              <a:defRPr/>
            </a:pPr>
            <a:r>
              <a:rPr lang="en-US" altLang="zh-CN" sz="2400" b="0" kern="0" dirty="0"/>
              <a:t>{</a:t>
            </a:r>
          </a:p>
          <a:p>
            <a:pPr marL="0" indent="0">
              <a:buNone/>
              <a:defRPr/>
            </a:pPr>
            <a:r>
              <a:rPr lang="en-US" altLang="zh-CN" sz="2400" b="0" kern="0" dirty="0"/>
              <a:t>    point  p1(1, 2), p2(3, 4), p3(5, 6) ;</a:t>
            </a:r>
          </a:p>
          <a:p>
            <a:pPr marL="0" indent="0">
              <a:buNone/>
              <a:defRPr/>
            </a:pPr>
            <a:r>
              <a:rPr lang="en-US" altLang="zh-CN" sz="2400" b="0" kern="0" dirty="0"/>
              <a:t>    p1.disp( ) ;</a:t>
            </a:r>
          </a:p>
          <a:p>
            <a:pPr marL="0" indent="0">
              <a:buNone/>
              <a:defRPr/>
            </a:pPr>
            <a:r>
              <a:rPr lang="en-US" altLang="zh-CN" sz="2400" b="0" kern="0" dirty="0"/>
              <a:t>    p2.disp( ) ;</a:t>
            </a:r>
          </a:p>
          <a:p>
            <a:pPr marL="0" indent="0">
              <a:buNone/>
              <a:defRPr/>
            </a:pPr>
            <a:r>
              <a:rPr lang="en-US" altLang="zh-CN" sz="2400" b="0" kern="0" dirty="0"/>
              <a:t>    p3.disp( ) ;</a:t>
            </a:r>
          </a:p>
          <a:p>
            <a:pPr marL="0" indent="0">
              <a:buNone/>
              <a:defRPr/>
            </a:pPr>
            <a:r>
              <a:rPr lang="en-US" altLang="zh-CN" sz="2400" b="0" kern="0" dirty="0"/>
              <a:t>    p1=(p1, p2</a:t>
            </a:r>
            <a:r>
              <a:rPr lang="en-US" altLang="zh-CN" sz="2400" b="0" kern="0" dirty="0">
                <a:solidFill>
                  <a:schemeClr val="bg2"/>
                </a:solidFill>
              </a:rPr>
              <a:t>+</a:t>
            </a:r>
            <a:r>
              <a:rPr lang="en-US" altLang="zh-CN" sz="2400" b="0" kern="0" dirty="0"/>
              <a:t>p3, p3) ;	</a:t>
            </a:r>
            <a:r>
              <a:rPr lang="en-US" altLang="zh-CN" sz="2400" b="0" kern="0" dirty="0">
                <a:solidFill>
                  <a:srgbClr val="009900"/>
                </a:solidFill>
              </a:rPr>
              <a:t>//</a:t>
            </a:r>
            <a:r>
              <a:rPr lang="zh-CN" altLang="en-US" sz="2400" b="0" kern="0" dirty="0">
                <a:solidFill>
                  <a:srgbClr val="009900"/>
                </a:solidFill>
              </a:rPr>
              <a:t>返回右操作数</a:t>
            </a:r>
            <a:r>
              <a:rPr lang="en-US" altLang="zh-CN" sz="2400" b="0" kern="0" dirty="0">
                <a:solidFill>
                  <a:srgbClr val="009900"/>
                </a:solidFill>
              </a:rPr>
              <a:t>p3</a:t>
            </a:r>
            <a:r>
              <a:rPr lang="zh-CN" altLang="en-US" sz="2400" b="0" kern="0" dirty="0">
                <a:solidFill>
                  <a:srgbClr val="009900"/>
                </a:solidFill>
              </a:rPr>
              <a:t>的坐标</a:t>
            </a:r>
          </a:p>
          <a:p>
            <a:pPr marL="0" indent="0">
              <a:buNone/>
              <a:defRPr/>
            </a:pPr>
            <a:r>
              <a:rPr lang="zh-CN" altLang="en-US" sz="2400" b="0" kern="0" dirty="0"/>
              <a:t>    </a:t>
            </a:r>
            <a:r>
              <a:rPr lang="en-US" altLang="zh-CN" sz="2400" b="0" kern="0" dirty="0"/>
              <a:t>p1.disp( ) ;</a:t>
            </a:r>
          </a:p>
          <a:p>
            <a:pPr marL="0" indent="0">
              <a:buNone/>
              <a:defRPr/>
            </a:pPr>
            <a:r>
              <a:rPr lang="en-US" altLang="zh-CN" sz="2400" b="0" kern="0" dirty="0"/>
              <a:t>}</a:t>
            </a:r>
          </a:p>
          <a:p>
            <a:pPr marL="0" indent="0">
              <a:buNone/>
              <a:defRPr/>
            </a:pPr>
            <a:r>
              <a:rPr lang="zh-CN" altLang="en-US" sz="2400" kern="0" dirty="0"/>
              <a:t>程序运行结果为：</a:t>
            </a:r>
            <a:r>
              <a:rPr lang="zh-CN" altLang="en-US" sz="2400" kern="0" dirty="0">
                <a:solidFill>
                  <a:srgbClr val="CC3300"/>
                </a:solidFill>
              </a:rPr>
              <a:t>	</a:t>
            </a:r>
            <a:r>
              <a:rPr lang="en-US" altLang="zh-CN" sz="2400" kern="0" dirty="0">
                <a:solidFill>
                  <a:srgbClr val="CC3300"/>
                </a:solidFill>
                <a:cs typeface="Times New Roman" pitchFamily="18" charset="0"/>
              </a:rPr>
              <a:t>area: 2</a:t>
            </a:r>
            <a:endParaRPr lang="en-US" altLang="zh-CN" sz="2400" kern="0" dirty="0">
              <a:solidFill>
                <a:srgbClr val="CC3300"/>
              </a:solidFill>
            </a:endParaRPr>
          </a:p>
          <a:p>
            <a:pPr lvl="4">
              <a:buFont typeface="Wingdings" pitchFamily="2" charset="2"/>
              <a:buNone/>
              <a:defRPr/>
            </a:pPr>
            <a:r>
              <a:rPr lang="en-US" altLang="zh-CN" sz="2400" kern="0" dirty="0">
                <a:solidFill>
                  <a:srgbClr val="CC3300"/>
                </a:solidFill>
                <a:cs typeface="Times New Roman" pitchFamily="18" charset="0"/>
              </a:rPr>
              <a:t>		area: 12</a:t>
            </a:r>
            <a:endParaRPr lang="en-US" altLang="zh-CN" sz="2400" kern="0" dirty="0">
              <a:solidFill>
                <a:srgbClr val="CC3300"/>
              </a:solidFill>
            </a:endParaRPr>
          </a:p>
          <a:p>
            <a:pPr lvl="4">
              <a:buFont typeface="Wingdings" pitchFamily="2" charset="2"/>
              <a:buNone/>
              <a:defRPr/>
            </a:pPr>
            <a:r>
              <a:rPr lang="en-US" altLang="zh-CN" sz="2400" kern="0" dirty="0">
                <a:solidFill>
                  <a:srgbClr val="CC3300"/>
                </a:solidFill>
                <a:cs typeface="Times New Roman" pitchFamily="18" charset="0"/>
              </a:rPr>
              <a:t>		area: 30</a:t>
            </a:r>
            <a:endParaRPr lang="en-US" altLang="zh-CN" sz="2400" kern="0" dirty="0">
              <a:solidFill>
                <a:srgbClr val="CC3300"/>
              </a:solidFill>
            </a:endParaRPr>
          </a:p>
          <a:p>
            <a:pPr lvl="4">
              <a:buFont typeface="Wingdings" pitchFamily="2" charset="2"/>
              <a:buNone/>
              <a:defRPr/>
            </a:pPr>
            <a:r>
              <a:rPr lang="en-US" altLang="zh-CN" sz="2400" kern="0" dirty="0">
                <a:solidFill>
                  <a:srgbClr val="CC3300"/>
                </a:solidFill>
                <a:cs typeface="Times New Roman" pitchFamily="18" charset="0"/>
              </a:rPr>
              <a:t>		area: 30</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1190"/>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13.</a:t>
            </a:r>
            <a:r>
              <a:rPr lang="zh-CN" altLang="en-US" sz="3600" dirty="0">
                <a:solidFill>
                  <a:schemeClr val="bg1"/>
                </a:solidFill>
                <a:latin typeface="隶书" panose="02010509060101010101" pitchFamily="49" charset="-122"/>
                <a:ea typeface="隶书" panose="02010509060101010101" pitchFamily="49" charset="-122"/>
              </a:rPr>
              <a:t>逗号运</a:t>
            </a:r>
            <a:r>
              <a:rPr lang="zh-CN" altLang="en-US" sz="3600" dirty="0" smtClean="0">
                <a:solidFill>
                  <a:schemeClr val="bg1"/>
                </a:solidFill>
                <a:latin typeface="隶书" panose="02010509060101010101" pitchFamily="49" charset="-122"/>
                <a:ea typeface="隶书" panose="02010509060101010101" pitchFamily="49" charset="-122"/>
              </a:rPr>
              <a:t>算符重载</a:t>
            </a:r>
            <a:endParaRPr lang="zh-CN" altLang="en-US" sz="36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405147280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descr="Rectangle: Click to edit Master text styles&#10;Second level&#10;Third level&#10;Fourth level&#10;Fifth level"/>
          <p:cNvSpPr txBox="1">
            <a:spLocks noChangeArrowheads="1"/>
          </p:cNvSpPr>
          <p:nvPr/>
        </p:nvSpPr>
        <p:spPr bwMode="auto">
          <a:xfrm>
            <a:off x="194299" y="1197546"/>
            <a:ext cx="11809532" cy="4115753"/>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gn="just">
              <a:lnSpc>
                <a:spcPct val="90000"/>
              </a:lnSpc>
              <a:buFont typeface="Wingdings" panose="05000000000000000000" pitchFamily="2" charset="2"/>
              <a:buChar char="l"/>
              <a:defRPr/>
            </a:pPr>
            <a:r>
              <a:rPr lang="en-US" altLang="zh-CN" sz="2801" kern="0" dirty="0">
                <a:solidFill>
                  <a:srgbClr val="000000"/>
                </a:solidFill>
                <a:latin typeface="楷体" panose="02010609060101010101" pitchFamily="49" charset="-122"/>
                <a:ea typeface="楷体" panose="02010609060101010101" pitchFamily="49" charset="-122"/>
              </a:rPr>
              <a:t> </a:t>
            </a:r>
            <a:r>
              <a:rPr lang="zh-CN" altLang="en-US" sz="2801" b="0" kern="0" dirty="0">
                <a:latin typeface="楷体" panose="02010609060101010101" pitchFamily="49" charset="-122"/>
                <a:ea typeface="楷体" panose="02010609060101010101" pitchFamily="49" charset="-122"/>
              </a:rPr>
              <a:t>在</a:t>
            </a:r>
            <a:r>
              <a:rPr lang="en-US" altLang="zh-CN" sz="2801" b="0" kern="0" dirty="0">
                <a:latin typeface="楷体" panose="02010609060101010101" pitchFamily="49" charset="-122"/>
                <a:ea typeface="楷体" panose="02010609060101010101" pitchFamily="49" charset="-122"/>
              </a:rPr>
              <a:t>C++</a:t>
            </a:r>
            <a:r>
              <a:rPr lang="zh-CN" altLang="en-US" sz="2801" b="0" kern="0" dirty="0">
                <a:latin typeface="楷体" panose="02010609060101010101" pitchFamily="49" charset="-122"/>
                <a:ea typeface="楷体" panose="02010609060101010101" pitchFamily="49" charset="-122"/>
              </a:rPr>
              <a:t>中，数据类型转换对于基本数据类型有两种方式：</a:t>
            </a:r>
          </a:p>
          <a:p>
            <a:pPr algn="just">
              <a:lnSpc>
                <a:spcPct val="90000"/>
              </a:lnSpc>
              <a:buFont typeface="Wingdings" pitchFamily="2" charset="2"/>
              <a:buNone/>
              <a:defRPr/>
            </a:pPr>
            <a:r>
              <a:rPr lang="zh-CN" altLang="en-US" sz="2801" b="0" kern="0" dirty="0">
                <a:latin typeface="楷体" panose="02010609060101010101" pitchFamily="49" charset="-122"/>
                <a:ea typeface="楷体" panose="02010609060101010101" pitchFamily="49" charset="-122"/>
              </a:rPr>
              <a:t>    </a:t>
            </a:r>
            <a:r>
              <a:rPr lang="en-US" altLang="zh-CN" sz="2801" b="0" kern="0" dirty="0">
                <a:latin typeface="楷体" panose="02010609060101010101" pitchFamily="49" charset="-122"/>
                <a:ea typeface="楷体" panose="02010609060101010101" pitchFamily="49" charset="-122"/>
              </a:rPr>
              <a:t>1</a:t>
            </a:r>
            <a:r>
              <a:rPr lang="zh-CN" altLang="en-US" sz="2801" b="0" kern="0" dirty="0">
                <a:latin typeface="楷体" panose="02010609060101010101" pitchFamily="49" charset="-122"/>
                <a:ea typeface="楷体" panose="02010609060101010101" pitchFamily="49" charset="-122"/>
              </a:rPr>
              <a:t>、隐式数据类</a:t>
            </a:r>
            <a:r>
              <a:rPr lang="zh-CN" altLang="en-US" sz="2801" b="0" kern="0" dirty="0" smtClean="0">
                <a:latin typeface="楷体" panose="02010609060101010101" pitchFamily="49" charset="-122"/>
                <a:ea typeface="楷体" panose="02010609060101010101" pitchFamily="49" charset="-122"/>
              </a:rPr>
              <a:t>转换</a:t>
            </a:r>
            <a:r>
              <a:rPr lang="en-US" altLang="zh-CN" sz="2801" b="0" kern="0" dirty="0" smtClean="0">
                <a:latin typeface="楷体" panose="02010609060101010101" pitchFamily="49" charset="-122"/>
                <a:ea typeface="楷体" panose="02010609060101010101" pitchFamily="49" charset="-122"/>
              </a:rPr>
              <a:t>;</a:t>
            </a:r>
            <a:endParaRPr lang="zh-CN" altLang="en-US" sz="2801" b="0" kern="0" dirty="0">
              <a:latin typeface="楷体" panose="02010609060101010101" pitchFamily="49" charset="-122"/>
              <a:ea typeface="楷体" panose="02010609060101010101" pitchFamily="49" charset="-122"/>
            </a:endParaRPr>
          </a:p>
          <a:p>
            <a:pPr algn="just">
              <a:lnSpc>
                <a:spcPct val="90000"/>
              </a:lnSpc>
              <a:buFont typeface="Wingdings" pitchFamily="2" charset="2"/>
              <a:buNone/>
              <a:defRPr/>
            </a:pPr>
            <a:r>
              <a:rPr lang="zh-CN" altLang="en-US" sz="2801" b="0" kern="0" dirty="0">
                <a:latin typeface="楷体" panose="02010609060101010101" pitchFamily="49" charset="-122"/>
                <a:ea typeface="楷体" panose="02010609060101010101" pitchFamily="49" charset="-122"/>
              </a:rPr>
              <a:t>    </a:t>
            </a:r>
            <a:r>
              <a:rPr lang="en-US" altLang="zh-CN" sz="2801" b="0" kern="0" dirty="0">
                <a:latin typeface="楷体" panose="02010609060101010101" pitchFamily="49" charset="-122"/>
                <a:ea typeface="楷体" panose="02010609060101010101" pitchFamily="49" charset="-122"/>
              </a:rPr>
              <a:t>2</a:t>
            </a:r>
            <a:r>
              <a:rPr lang="zh-CN" altLang="en-US" sz="2801" b="0" kern="0" dirty="0">
                <a:latin typeface="楷体" panose="02010609060101010101" pitchFamily="49" charset="-122"/>
                <a:ea typeface="楷体" panose="02010609060101010101" pitchFamily="49" charset="-122"/>
              </a:rPr>
              <a:t>、显式数据类型转换，也叫强制类型</a:t>
            </a:r>
            <a:r>
              <a:rPr lang="zh-CN" altLang="en-US" sz="2801" b="0" kern="0" dirty="0" smtClean="0">
                <a:latin typeface="楷体" panose="02010609060101010101" pitchFamily="49" charset="-122"/>
                <a:ea typeface="楷体" panose="02010609060101010101" pitchFamily="49" charset="-122"/>
              </a:rPr>
              <a:t>转换</a:t>
            </a:r>
            <a:r>
              <a:rPr lang="en-US" altLang="zh-CN" sz="2801" b="0" kern="0" dirty="0" smtClean="0">
                <a:latin typeface="楷体" panose="02010609060101010101" pitchFamily="49" charset="-122"/>
                <a:ea typeface="楷体" panose="02010609060101010101" pitchFamily="49" charset="-122"/>
              </a:rPr>
              <a:t>;</a:t>
            </a:r>
            <a:endParaRPr lang="zh-CN" altLang="en-US" sz="2801" b="0" kern="0" dirty="0">
              <a:latin typeface="楷体" panose="02010609060101010101" pitchFamily="49" charset="-122"/>
              <a:ea typeface="楷体" panose="02010609060101010101" pitchFamily="49" charset="-122"/>
            </a:endParaRPr>
          </a:p>
          <a:p>
            <a:pPr algn="just">
              <a:lnSpc>
                <a:spcPct val="90000"/>
              </a:lnSpc>
              <a:buFont typeface="Wingdings" pitchFamily="2" charset="2"/>
              <a:buNone/>
              <a:defRPr/>
            </a:pPr>
            <a:r>
              <a:rPr lang="zh-CN" altLang="en-US" sz="2801" b="0" kern="0" dirty="0">
                <a:latin typeface="楷体" panose="02010609060101010101" pitchFamily="49" charset="-122"/>
                <a:ea typeface="楷体" panose="02010609060101010101" pitchFamily="49" charset="-122"/>
              </a:rPr>
              <a:t> </a:t>
            </a:r>
            <a:endParaRPr lang="en-US" altLang="zh-CN" sz="2801" b="0" kern="0" dirty="0">
              <a:latin typeface="楷体" panose="02010609060101010101" pitchFamily="49" charset="-122"/>
              <a:ea typeface="楷体" panose="02010609060101010101" pitchFamily="49" charset="-122"/>
            </a:endParaRPr>
          </a:p>
          <a:p>
            <a:pPr algn="just">
              <a:lnSpc>
                <a:spcPct val="90000"/>
              </a:lnSpc>
              <a:buFont typeface="Wingdings" panose="05000000000000000000" pitchFamily="2" charset="2"/>
              <a:buChar char="l"/>
              <a:defRPr/>
            </a:pPr>
            <a:r>
              <a:rPr lang="zh-CN" altLang="en-US" sz="2801" b="0" kern="0" dirty="0">
                <a:latin typeface="楷体" panose="02010609060101010101" pitchFamily="49" charset="-122"/>
                <a:ea typeface="楷体" panose="02010609060101010101" pitchFamily="49" charset="-122"/>
              </a:rPr>
              <a:t> </a:t>
            </a:r>
            <a:r>
              <a:rPr lang="zh-CN" altLang="en-US" sz="2801" b="0" kern="0" dirty="0" smtClean="0">
                <a:latin typeface="楷体" panose="02010609060101010101" pitchFamily="49" charset="-122"/>
                <a:ea typeface="楷体" panose="02010609060101010101" pitchFamily="49" charset="-122"/>
              </a:rPr>
              <a:t>对于</a:t>
            </a:r>
            <a:r>
              <a:rPr lang="zh-CN" altLang="en-US" sz="2801" b="0" kern="0" dirty="0">
                <a:latin typeface="楷体" panose="02010609060101010101" pitchFamily="49" charset="-122"/>
                <a:ea typeface="楷体" panose="02010609060101010101" pitchFamily="49" charset="-122"/>
              </a:rPr>
              <a:t>自定义类型和类类型，类型转换操作是没有定义的。</a:t>
            </a:r>
          </a:p>
          <a:p>
            <a:pPr algn="just">
              <a:lnSpc>
                <a:spcPct val="90000"/>
              </a:lnSpc>
              <a:buFont typeface="Wingdings" pitchFamily="2" charset="2"/>
              <a:buNone/>
              <a:defRPr/>
            </a:pPr>
            <a:r>
              <a:rPr lang="zh-CN" altLang="en-US" sz="2801" b="0" kern="0" dirty="0">
                <a:latin typeface="楷体" panose="02010609060101010101" pitchFamily="49" charset="-122"/>
                <a:ea typeface="楷体" panose="02010609060101010101" pitchFamily="49" charset="-122"/>
              </a:rPr>
              <a:t>  强制类型转换使用“</a:t>
            </a:r>
            <a:r>
              <a:rPr lang="en-US" altLang="zh-CN" sz="2801" b="0" kern="0" dirty="0">
                <a:latin typeface="楷体" panose="02010609060101010101" pitchFamily="49" charset="-122"/>
                <a:ea typeface="楷体" panose="02010609060101010101" pitchFamily="49" charset="-122"/>
              </a:rPr>
              <a:t>( )”</a:t>
            </a:r>
            <a:r>
              <a:rPr lang="zh-CN" altLang="en-US" sz="2801" b="0" kern="0" dirty="0">
                <a:latin typeface="楷体" panose="02010609060101010101" pitchFamily="49" charset="-122"/>
                <a:ea typeface="楷体" panose="02010609060101010101" pitchFamily="49" charset="-122"/>
              </a:rPr>
              <a:t>运算符完成，在</a:t>
            </a:r>
            <a:r>
              <a:rPr lang="en-US" altLang="zh-CN" sz="2801" b="0" kern="0" dirty="0">
                <a:latin typeface="楷体" panose="02010609060101010101" pitchFamily="49" charset="-122"/>
                <a:ea typeface="楷体" panose="02010609060101010101" pitchFamily="49" charset="-122"/>
              </a:rPr>
              <a:t>C++</a:t>
            </a:r>
            <a:r>
              <a:rPr lang="zh-CN" altLang="en-US" sz="2801" b="0" kern="0" dirty="0">
                <a:latin typeface="楷体" panose="02010609060101010101" pitchFamily="49" charset="-122"/>
                <a:ea typeface="楷体" panose="02010609060101010101" pitchFamily="49" charset="-122"/>
              </a:rPr>
              <a:t>中我们可以将“</a:t>
            </a:r>
            <a:r>
              <a:rPr lang="en-US" altLang="zh-CN" sz="2801" b="0" kern="0" dirty="0">
                <a:solidFill>
                  <a:schemeClr val="bg2"/>
                </a:solidFill>
                <a:latin typeface="楷体" panose="02010609060101010101" pitchFamily="49" charset="-122"/>
                <a:ea typeface="楷体" panose="02010609060101010101" pitchFamily="49" charset="-122"/>
              </a:rPr>
              <a:t>( )</a:t>
            </a:r>
            <a:r>
              <a:rPr lang="en-US" altLang="zh-CN" sz="2801" b="0" kern="0" dirty="0">
                <a:latin typeface="楷体" panose="02010609060101010101" pitchFamily="49" charset="-122"/>
                <a:ea typeface="楷体" panose="02010609060101010101" pitchFamily="49" charset="-122"/>
              </a:rPr>
              <a:t>”</a:t>
            </a:r>
            <a:r>
              <a:rPr lang="zh-CN" altLang="en-US" sz="2801" b="0" kern="0" dirty="0">
                <a:latin typeface="楷体" panose="02010609060101010101" pitchFamily="49" charset="-122"/>
                <a:ea typeface="楷体" panose="02010609060101010101" pitchFamily="49" charset="-122"/>
              </a:rPr>
              <a:t>运算符进行重载，达到数据转换的目的。</a:t>
            </a:r>
          </a:p>
          <a:p>
            <a:pPr>
              <a:lnSpc>
                <a:spcPct val="90000"/>
              </a:lnSpc>
              <a:buFont typeface="Wingdings" pitchFamily="2" charset="2"/>
              <a:buNone/>
              <a:defRPr/>
            </a:pPr>
            <a:endParaRPr lang="en-US" altLang="zh-CN" sz="2801" b="0" kern="0" dirty="0"/>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4.</a:t>
            </a:r>
            <a:r>
              <a:rPr lang="zh-CN" altLang="en-US" sz="3600" dirty="0" smtClean="0">
                <a:solidFill>
                  <a:schemeClr val="bg1"/>
                </a:solidFill>
                <a:latin typeface="隶书" panose="02010509060101010101" pitchFamily="49" charset="-122"/>
                <a:ea typeface="隶书" panose="02010509060101010101" pitchFamily="49" charset="-122"/>
              </a:rPr>
              <a:t>重载</a:t>
            </a:r>
            <a:r>
              <a:rPr lang="zh-CN" altLang="en-US" sz="3600" dirty="0">
                <a:solidFill>
                  <a:schemeClr val="bg1"/>
                </a:solidFill>
                <a:latin typeface="隶书" panose="02010509060101010101" pitchFamily="49" charset="-122"/>
                <a:ea typeface="隶书" panose="02010509060101010101" pitchFamily="49" charset="-122"/>
              </a:rPr>
              <a:t>转换运算符</a:t>
            </a:r>
          </a:p>
        </p:txBody>
      </p:sp>
    </p:spTree>
    <p:extLst>
      <p:ext uri="{BB962C8B-B14F-4D97-AF65-F5344CB8AC3E}">
        <p14:creationId xmlns:p14="http://schemas.microsoft.com/office/powerpoint/2010/main" val="375653564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1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descr="Rectangle: Click to edit Master text styles&#10;Second level&#10;Third level&#10;Fourth level&#10;Fifth level"/>
          <p:cNvSpPr txBox="1">
            <a:spLocks noChangeArrowheads="1"/>
          </p:cNvSpPr>
          <p:nvPr/>
        </p:nvSpPr>
        <p:spPr bwMode="auto">
          <a:xfrm>
            <a:off x="553283" y="1197546"/>
            <a:ext cx="9575732" cy="4268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defRPr/>
            </a:pPr>
            <a:r>
              <a:rPr lang="zh-CN" altLang="en-US" sz="2801" b="0" kern="0" dirty="0"/>
              <a:t>转换运算符声明形式</a:t>
            </a:r>
          </a:p>
          <a:p>
            <a:pPr>
              <a:buFont typeface="Wingdings" pitchFamily="2" charset="2"/>
              <a:buNone/>
              <a:defRPr/>
            </a:pPr>
            <a:r>
              <a:rPr lang="zh-CN" altLang="en-US" sz="2801" b="0" kern="0" dirty="0">
                <a:solidFill>
                  <a:srgbClr val="000000"/>
                </a:solidFill>
                <a:ea typeface="隶书" pitchFamily="49" charset="-122"/>
              </a:rPr>
              <a:t>     </a:t>
            </a:r>
            <a:r>
              <a:rPr lang="en-US" altLang="zh-CN" sz="2801" b="0" kern="0" dirty="0">
                <a:solidFill>
                  <a:schemeClr val="bg2"/>
                </a:solidFill>
              </a:rPr>
              <a:t>operator </a:t>
            </a:r>
            <a:r>
              <a:rPr lang="zh-CN" altLang="en-US" sz="2801" b="0" kern="0" dirty="0">
                <a:solidFill>
                  <a:schemeClr val="bg2"/>
                </a:solidFill>
              </a:rPr>
              <a:t>类型名 </a:t>
            </a:r>
            <a:r>
              <a:rPr lang="en-US" altLang="zh-CN" sz="2801" b="0" kern="0" dirty="0">
                <a:solidFill>
                  <a:schemeClr val="bg2"/>
                </a:solidFill>
              </a:rPr>
              <a:t>() ;</a:t>
            </a:r>
          </a:p>
          <a:p>
            <a:pPr>
              <a:defRPr/>
            </a:pPr>
            <a:r>
              <a:rPr lang="zh-CN" altLang="en-US" sz="2801" b="0" kern="0" dirty="0"/>
              <a:t>特点</a:t>
            </a:r>
          </a:p>
          <a:p>
            <a:pPr>
              <a:buFont typeface="Wingdings" pitchFamily="2" charset="2"/>
              <a:buNone/>
              <a:defRPr/>
            </a:pPr>
            <a:r>
              <a:rPr lang="zh-CN" altLang="en-US" sz="2801" b="0" kern="0" dirty="0"/>
              <a:t>         </a:t>
            </a:r>
            <a:r>
              <a:rPr lang="en-US" altLang="zh-CN" sz="2801" b="0" kern="0" dirty="0">
                <a:solidFill>
                  <a:schemeClr val="bg2"/>
                </a:solidFill>
              </a:rPr>
              <a:t>1</a:t>
            </a:r>
            <a:r>
              <a:rPr lang="zh-CN" altLang="en-US" sz="2801" b="0" kern="0" dirty="0">
                <a:solidFill>
                  <a:schemeClr val="bg2"/>
                </a:solidFill>
              </a:rPr>
              <a:t>、没有返回值</a:t>
            </a:r>
          </a:p>
          <a:p>
            <a:pPr>
              <a:buFont typeface="Wingdings" pitchFamily="2" charset="2"/>
              <a:buNone/>
              <a:defRPr/>
            </a:pPr>
            <a:r>
              <a:rPr lang="zh-CN" altLang="en-US" sz="2801" b="0" kern="0" dirty="0">
                <a:solidFill>
                  <a:schemeClr val="bg2"/>
                </a:solidFill>
              </a:rPr>
              <a:t>         </a:t>
            </a:r>
            <a:r>
              <a:rPr lang="en-US" altLang="zh-CN" sz="2801" b="0" kern="0" dirty="0">
                <a:solidFill>
                  <a:schemeClr val="bg2"/>
                </a:solidFill>
              </a:rPr>
              <a:t>2</a:t>
            </a:r>
            <a:r>
              <a:rPr lang="zh-CN" altLang="en-US" sz="2801" b="0" kern="0" dirty="0">
                <a:solidFill>
                  <a:schemeClr val="bg2"/>
                </a:solidFill>
              </a:rPr>
              <a:t>、功能类似强制转换</a:t>
            </a:r>
          </a:p>
          <a:p>
            <a:pPr>
              <a:buFont typeface="Wingdings" pitchFamily="2" charset="2"/>
              <a:buNone/>
              <a:defRPr/>
            </a:pPr>
            <a:r>
              <a:rPr lang="zh-CN" altLang="en-US" sz="2801" b="0" kern="0" dirty="0"/>
              <a:t>        </a:t>
            </a:r>
          </a:p>
          <a:p>
            <a:pPr>
              <a:buFont typeface="Wingdings" pitchFamily="2" charset="2"/>
              <a:buNone/>
              <a:defRPr/>
            </a:pPr>
            <a:r>
              <a:rPr lang="zh-CN" altLang="en-US" sz="2801" b="0" kern="0" dirty="0"/>
              <a:t>    我们以</a:t>
            </a:r>
            <a:r>
              <a:rPr lang="en-US" altLang="zh-CN" sz="2801" b="0" kern="0" dirty="0"/>
              <a:t>RMB</a:t>
            </a:r>
            <a:r>
              <a:rPr lang="zh-CN" altLang="en-US" sz="2801" b="0" kern="0" dirty="0"/>
              <a:t>类为例说明如何重载转换运算符</a:t>
            </a:r>
          </a:p>
          <a:p>
            <a:pPr>
              <a:buFont typeface="Wingdings" pitchFamily="2" charset="2"/>
              <a:buNone/>
              <a:defRPr/>
            </a:pPr>
            <a:endParaRPr lang="en-US" altLang="zh-CN" sz="2801" b="0" kern="0" dirty="0"/>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27385"/>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r>
              <a:rPr lang="en-US" altLang="zh-CN" sz="3000" dirty="0" smtClean="0">
                <a:solidFill>
                  <a:schemeClr val="bg1"/>
                </a:solidFill>
                <a:latin typeface="Rockwell" pitchFamily="18" charset="0"/>
                <a:ea typeface="微软雅黑" pitchFamily="34" charset="-122"/>
              </a:rPr>
              <a:t>4.</a:t>
            </a:r>
            <a:r>
              <a:rPr lang="zh-CN" altLang="en-US" sz="3600" dirty="0" smtClean="0">
                <a:solidFill>
                  <a:schemeClr val="bg1"/>
                </a:solidFill>
                <a:latin typeface="隶书" panose="02010509060101010101" pitchFamily="49" charset="-122"/>
                <a:ea typeface="隶书" panose="02010509060101010101" pitchFamily="49" charset="-122"/>
              </a:rPr>
              <a:t>重载</a:t>
            </a:r>
            <a:r>
              <a:rPr lang="zh-CN" altLang="en-US" sz="3600" dirty="0">
                <a:solidFill>
                  <a:schemeClr val="bg1"/>
                </a:solidFill>
                <a:latin typeface="隶书" panose="02010509060101010101" pitchFamily="49" charset="-122"/>
                <a:ea typeface="隶书" panose="02010509060101010101" pitchFamily="49" charset="-122"/>
              </a:rPr>
              <a:t>转换运算符</a:t>
            </a:r>
          </a:p>
        </p:txBody>
      </p:sp>
    </p:spTree>
    <p:extLst>
      <p:ext uri="{BB962C8B-B14F-4D97-AF65-F5344CB8AC3E}">
        <p14:creationId xmlns:p14="http://schemas.microsoft.com/office/powerpoint/2010/main" val="62622974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18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ext Box 2"/>
          <p:cNvSpPr txBox="1">
            <a:spLocks noChangeArrowheads="1"/>
          </p:cNvSpPr>
          <p:nvPr/>
        </p:nvSpPr>
        <p:spPr bwMode="auto">
          <a:xfrm>
            <a:off x="410543" y="857449"/>
            <a:ext cx="7545546" cy="5706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algn="just" eaLnBrk="1" hangingPunct="1">
              <a:lnSpc>
                <a:spcPct val="80000"/>
              </a:lnSpc>
            </a:pPr>
            <a:r>
              <a:rPr kumimoji="1" lang="en-US" altLang="zh-CN" dirty="0"/>
              <a:t>class RMB </a:t>
            </a:r>
          </a:p>
          <a:p>
            <a:pPr algn="just" eaLnBrk="1" hangingPunct="1">
              <a:lnSpc>
                <a:spcPct val="80000"/>
              </a:lnSpc>
            </a:pPr>
            <a:r>
              <a:rPr kumimoji="1" lang="en-US" altLang="zh-CN" dirty="0"/>
              <a:t>{</a:t>
            </a:r>
          </a:p>
          <a:p>
            <a:pPr algn="just" eaLnBrk="1" hangingPunct="1">
              <a:lnSpc>
                <a:spcPct val="80000"/>
              </a:lnSpc>
            </a:pPr>
            <a:r>
              <a:rPr kumimoji="1" lang="en-US" altLang="zh-CN" dirty="0"/>
              <a:t> public:</a:t>
            </a:r>
          </a:p>
          <a:p>
            <a:pPr algn="just" eaLnBrk="1" hangingPunct="1">
              <a:lnSpc>
                <a:spcPct val="80000"/>
              </a:lnSpc>
            </a:pPr>
            <a:r>
              <a:rPr kumimoji="1" lang="en-US" altLang="zh-CN" dirty="0"/>
              <a:t>        RMB(double value=0.0)</a:t>
            </a:r>
          </a:p>
          <a:p>
            <a:pPr algn="just" eaLnBrk="1" hangingPunct="1">
              <a:lnSpc>
                <a:spcPct val="80000"/>
              </a:lnSpc>
            </a:pPr>
            <a:r>
              <a:rPr kumimoji="1" lang="en-US" altLang="zh-CN" dirty="0"/>
              <a:t>       {</a:t>
            </a:r>
          </a:p>
          <a:p>
            <a:pPr algn="just" eaLnBrk="1" hangingPunct="1">
              <a:lnSpc>
                <a:spcPct val="80000"/>
              </a:lnSpc>
            </a:pPr>
            <a:r>
              <a:rPr kumimoji="1" lang="en-US" altLang="zh-CN" dirty="0"/>
              <a:t>             yuan =value;</a:t>
            </a:r>
          </a:p>
          <a:p>
            <a:pPr algn="just" eaLnBrk="1" hangingPunct="1">
              <a:lnSpc>
                <a:spcPct val="80000"/>
              </a:lnSpc>
            </a:pPr>
            <a:r>
              <a:rPr kumimoji="1" lang="en-US" altLang="zh-CN" dirty="0"/>
              <a:t>             fen = (value-yuan)*100+0.5;</a:t>
            </a:r>
          </a:p>
          <a:p>
            <a:pPr algn="just" eaLnBrk="1" hangingPunct="1">
              <a:lnSpc>
                <a:spcPct val="80000"/>
              </a:lnSpc>
            </a:pPr>
            <a:r>
              <a:rPr kumimoji="1" lang="en-US" altLang="zh-CN" dirty="0"/>
              <a:t>        }</a:t>
            </a:r>
          </a:p>
          <a:p>
            <a:pPr algn="just" eaLnBrk="1" hangingPunct="1">
              <a:lnSpc>
                <a:spcPct val="80000"/>
              </a:lnSpc>
            </a:pPr>
            <a:r>
              <a:rPr kumimoji="1" lang="en-US" altLang="zh-CN" dirty="0"/>
              <a:t>        void </a:t>
            </a:r>
            <a:r>
              <a:rPr kumimoji="1" lang="en-US" altLang="zh-CN" dirty="0" err="1"/>
              <a:t>ShowRMB</a:t>
            </a:r>
            <a:r>
              <a:rPr kumimoji="1" lang="en-US" altLang="zh-CN" dirty="0"/>
              <a:t>()</a:t>
            </a:r>
          </a:p>
          <a:p>
            <a:pPr algn="just" eaLnBrk="1" hangingPunct="1">
              <a:lnSpc>
                <a:spcPct val="80000"/>
              </a:lnSpc>
            </a:pPr>
            <a:r>
              <a:rPr kumimoji="1" lang="en-US" altLang="zh-CN" dirty="0"/>
              <a:t>       {</a:t>
            </a:r>
          </a:p>
          <a:p>
            <a:pPr algn="just" eaLnBrk="1" hangingPunct="1">
              <a:lnSpc>
                <a:spcPct val="80000"/>
              </a:lnSpc>
            </a:pPr>
            <a:r>
              <a:rPr kumimoji="1" lang="en-US" altLang="zh-CN" dirty="0"/>
              <a:t>             </a:t>
            </a:r>
            <a:r>
              <a:rPr kumimoji="1" lang="en-US" altLang="zh-CN" dirty="0" err="1"/>
              <a:t>cout</a:t>
            </a:r>
            <a:r>
              <a:rPr kumimoji="1" lang="en-US" altLang="zh-CN" dirty="0"/>
              <a:t>&lt;&lt;yuan&lt;&lt; </a:t>
            </a:r>
            <a:r>
              <a:rPr kumimoji="1" lang="en-US" altLang="zh-CN" dirty="0" smtClean="0"/>
              <a:t>“</a:t>
            </a:r>
            <a:r>
              <a:rPr kumimoji="1" lang="zh-CN" altLang="en-US" dirty="0" smtClean="0"/>
              <a:t>元” </a:t>
            </a:r>
            <a:r>
              <a:rPr kumimoji="1" lang="en-US" altLang="zh-CN" dirty="0" smtClean="0"/>
              <a:t>&lt;&lt;</a:t>
            </a:r>
            <a:r>
              <a:rPr kumimoji="1" lang="en-US" altLang="zh-CN" dirty="0"/>
              <a:t>fen&lt;&lt; "</a:t>
            </a:r>
            <a:r>
              <a:rPr kumimoji="1" lang="zh-CN" altLang="en-US" dirty="0"/>
              <a:t>分</a:t>
            </a:r>
            <a:r>
              <a:rPr kumimoji="1" lang="en-US" altLang="zh-CN" dirty="0"/>
              <a:t>" &lt;&lt;</a:t>
            </a:r>
            <a:r>
              <a:rPr kumimoji="1" lang="en-US" altLang="zh-CN" dirty="0" err="1"/>
              <a:t>endl</a:t>
            </a:r>
            <a:r>
              <a:rPr kumimoji="1" lang="en-US" altLang="zh-CN" dirty="0"/>
              <a:t>;</a:t>
            </a:r>
          </a:p>
          <a:p>
            <a:pPr algn="just" eaLnBrk="1" hangingPunct="1">
              <a:lnSpc>
                <a:spcPct val="80000"/>
              </a:lnSpc>
            </a:pPr>
            <a:r>
              <a:rPr kumimoji="1" lang="en-US" altLang="zh-CN" dirty="0"/>
              <a:t>        }</a:t>
            </a:r>
          </a:p>
          <a:p>
            <a:pPr algn="just" eaLnBrk="1" hangingPunct="1">
              <a:lnSpc>
                <a:spcPct val="80000"/>
              </a:lnSpc>
            </a:pPr>
            <a:r>
              <a:rPr kumimoji="1" lang="en-US" altLang="zh-CN" dirty="0">
                <a:ea typeface="楷体_GB2312" pitchFamily="49" charset="-122"/>
              </a:rPr>
              <a:t>        </a:t>
            </a:r>
            <a:r>
              <a:rPr kumimoji="1" lang="en-US" altLang="zh-CN" dirty="0">
                <a:solidFill>
                  <a:schemeClr val="bg2"/>
                </a:solidFill>
                <a:ea typeface="楷体_GB2312" pitchFamily="49" charset="-122"/>
              </a:rPr>
              <a:t>operator double ()</a:t>
            </a:r>
            <a:r>
              <a:rPr kumimoji="1" lang="en-US" altLang="zh-CN" dirty="0">
                <a:ea typeface="楷体_GB2312" pitchFamily="49" charset="-122"/>
              </a:rPr>
              <a:t>                      </a:t>
            </a:r>
            <a:endParaRPr kumimoji="1" lang="en-US" altLang="zh-CN" dirty="0"/>
          </a:p>
          <a:p>
            <a:pPr algn="just" eaLnBrk="1" hangingPunct="1">
              <a:lnSpc>
                <a:spcPct val="80000"/>
              </a:lnSpc>
            </a:pPr>
            <a:r>
              <a:rPr kumimoji="1" lang="en-US" altLang="zh-CN" dirty="0">
                <a:ea typeface="楷体_GB2312" pitchFamily="49" charset="-122"/>
              </a:rPr>
              <a:t>       { </a:t>
            </a:r>
            <a:endParaRPr kumimoji="1" lang="en-US" altLang="zh-CN" dirty="0"/>
          </a:p>
          <a:p>
            <a:pPr algn="just" eaLnBrk="1" hangingPunct="1">
              <a:lnSpc>
                <a:spcPct val="80000"/>
              </a:lnSpc>
            </a:pPr>
            <a:r>
              <a:rPr kumimoji="1" lang="en-US" altLang="zh-CN" dirty="0">
                <a:ea typeface="楷体_GB2312" pitchFamily="49" charset="-122"/>
              </a:rPr>
              <a:t>            return </a:t>
            </a:r>
            <a:r>
              <a:rPr kumimoji="1" lang="en-US" altLang="zh-CN" dirty="0" err="1">
                <a:ea typeface="楷体_GB2312" pitchFamily="49" charset="-122"/>
              </a:rPr>
              <a:t>yuan+fen</a:t>
            </a:r>
            <a:r>
              <a:rPr kumimoji="1" lang="en-US" altLang="zh-CN" dirty="0">
                <a:ea typeface="楷体_GB2312" pitchFamily="49" charset="-122"/>
              </a:rPr>
              <a:t>/100.0;</a:t>
            </a:r>
            <a:endParaRPr kumimoji="1" lang="en-US" altLang="zh-CN" dirty="0"/>
          </a:p>
          <a:p>
            <a:pPr algn="just" eaLnBrk="1" hangingPunct="1">
              <a:lnSpc>
                <a:spcPct val="80000"/>
              </a:lnSpc>
            </a:pPr>
            <a:r>
              <a:rPr kumimoji="1" lang="en-US" altLang="zh-CN" dirty="0"/>
              <a:t>        }</a:t>
            </a:r>
          </a:p>
          <a:p>
            <a:pPr algn="just" eaLnBrk="1" hangingPunct="1">
              <a:lnSpc>
                <a:spcPct val="80000"/>
              </a:lnSpc>
            </a:pPr>
            <a:r>
              <a:rPr kumimoji="1" lang="en-US" altLang="zh-CN" dirty="0"/>
              <a:t>private:</a:t>
            </a:r>
          </a:p>
          <a:p>
            <a:pPr algn="just" eaLnBrk="1" hangingPunct="1">
              <a:lnSpc>
                <a:spcPct val="80000"/>
              </a:lnSpc>
            </a:pPr>
            <a:r>
              <a:rPr kumimoji="1" lang="en-US" altLang="zh-CN" dirty="0"/>
              <a:t>	</a:t>
            </a:r>
            <a:r>
              <a:rPr kumimoji="1" lang="en-US" altLang="zh-CN" dirty="0" err="1"/>
              <a:t>int</a:t>
            </a:r>
            <a:r>
              <a:rPr kumimoji="1" lang="en-US" altLang="zh-CN" dirty="0"/>
              <a:t> yuan, fen;</a:t>
            </a:r>
          </a:p>
          <a:p>
            <a:pPr algn="just" eaLnBrk="1" hangingPunct="1">
              <a:lnSpc>
                <a:spcPct val="80000"/>
              </a:lnSpc>
            </a:pPr>
            <a:r>
              <a:rPr kumimoji="1" lang="en-US" altLang="zh-CN" dirty="0"/>
              <a:t>};</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1190"/>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14.</a:t>
            </a:r>
            <a:r>
              <a:rPr lang="zh-CN" altLang="en-US" sz="3600" dirty="0" smtClean="0">
                <a:solidFill>
                  <a:schemeClr val="bg1"/>
                </a:solidFill>
                <a:latin typeface="隶书" panose="02010509060101010101" pitchFamily="49" charset="-122"/>
                <a:ea typeface="隶书" panose="02010509060101010101" pitchFamily="49" charset="-122"/>
              </a:rPr>
              <a:t>转换运算符重载</a:t>
            </a:r>
            <a:endParaRPr lang="zh-CN" altLang="en-US" sz="36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182052626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ext Box 2"/>
          <p:cNvSpPr txBox="1">
            <a:spLocks noChangeArrowheads="1"/>
          </p:cNvSpPr>
          <p:nvPr/>
        </p:nvSpPr>
        <p:spPr bwMode="auto">
          <a:xfrm>
            <a:off x="2570783" y="765498"/>
            <a:ext cx="7545546" cy="5986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宋体" panose="02010600030101010101" pitchFamily="2" charset="-122"/>
              </a:defRPr>
            </a:lvl9pPr>
          </a:lstStyle>
          <a:p>
            <a:pPr algn="just" eaLnBrk="1" hangingPunct="1">
              <a:lnSpc>
                <a:spcPct val="80000"/>
              </a:lnSpc>
              <a:spcBef>
                <a:spcPct val="20000"/>
              </a:spcBef>
            </a:pPr>
            <a:r>
              <a:rPr kumimoji="1" lang="en-US" altLang="zh-CN" sz="2801" dirty="0">
                <a:ea typeface="楷体_GB2312" pitchFamily="49" charset="-122"/>
              </a:rPr>
              <a:t>void main()</a:t>
            </a:r>
          </a:p>
          <a:p>
            <a:pPr algn="just" eaLnBrk="1" hangingPunct="1">
              <a:lnSpc>
                <a:spcPct val="80000"/>
              </a:lnSpc>
              <a:spcBef>
                <a:spcPct val="20000"/>
              </a:spcBef>
            </a:pPr>
            <a:r>
              <a:rPr kumimoji="1" lang="en-US" altLang="zh-CN" sz="2801" dirty="0">
                <a:ea typeface="楷体_GB2312" pitchFamily="49" charset="-122"/>
              </a:rPr>
              <a:t>{</a:t>
            </a:r>
          </a:p>
          <a:p>
            <a:pPr algn="just" eaLnBrk="1" hangingPunct="1">
              <a:lnSpc>
                <a:spcPct val="80000"/>
              </a:lnSpc>
              <a:spcBef>
                <a:spcPct val="20000"/>
              </a:spcBef>
            </a:pPr>
            <a:r>
              <a:rPr kumimoji="1" lang="en-US" altLang="zh-CN" sz="2801" dirty="0">
                <a:ea typeface="楷体_GB2312" pitchFamily="49" charset="-122"/>
              </a:rPr>
              <a:t>	 RMB r1(1.01),r2(2.20);</a:t>
            </a:r>
          </a:p>
          <a:p>
            <a:pPr algn="just" eaLnBrk="1" hangingPunct="1">
              <a:lnSpc>
                <a:spcPct val="80000"/>
              </a:lnSpc>
              <a:spcBef>
                <a:spcPct val="20000"/>
              </a:spcBef>
            </a:pPr>
            <a:r>
              <a:rPr kumimoji="1" lang="en-US" altLang="zh-CN" sz="2801" dirty="0">
                <a:ea typeface="楷体_GB2312" pitchFamily="49" charset="-122"/>
              </a:rPr>
              <a:t>	 RMB r3;</a:t>
            </a:r>
          </a:p>
          <a:p>
            <a:pPr algn="just" eaLnBrk="1" hangingPunct="1">
              <a:lnSpc>
                <a:spcPct val="80000"/>
              </a:lnSpc>
              <a:spcBef>
                <a:spcPct val="20000"/>
              </a:spcBef>
            </a:pPr>
            <a:r>
              <a:rPr kumimoji="1" lang="en-US" altLang="zh-CN" sz="2801" dirty="0">
                <a:solidFill>
                  <a:srgbClr val="FF0000"/>
                </a:solidFill>
                <a:ea typeface="楷体_GB2312" pitchFamily="49" charset="-122"/>
              </a:rPr>
              <a:t>           //</a:t>
            </a:r>
            <a:r>
              <a:rPr kumimoji="1" lang="zh-CN" altLang="en-US" sz="2801" dirty="0">
                <a:solidFill>
                  <a:srgbClr val="FF0000"/>
                </a:solidFill>
                <a:ea typeface="楷体_GB2312" pitchFamily="49" charset="-122"/>
              </a:rPr>
              <a:t>显式转换类型</a:t>
            </a:r>
          </a:p>
          <a:p>
            <a:pPr algn="just" eaLnBrk="1" hangingPunct="1">
              <a:lnSpc>
                <a:spcPct val="80000"/>
              </a:lnSpc>
              <a:spcBef>
                <a:spcPct val="20000"/>
              </a:spcBef>
            </a:pPr>
            <a:r>
              <a:rPr kumimoji="1" lang="zh-CN" altLang="en-US" sz="2801" dirty="0">
                <a:solidFill>
                  <a:srgbClr val="FF0000"/>
                </a:solidFill>
                <a:ea typeface="楷体_GB2312" pitchFamily="49" charset="-122"/>
              </a:rPr>
              <a:t>           </a:t>
            </a:r>
            <a:r>
              <a:rPr kumimoji="1" lang="en-US" altLang="zh-CN" sz="2801" dirty="0">
                <a:solidFill>
                  <a:srgbClr val="FF0000"/>
                </a:solidFill>
                <a:ea typeface="楷体_GB2312" pitchFamily="49" charset="-122"/>
              </a:rPr>
              <a:t>r3 = RMB((double)r1+(double)r2);</a:t>
            </a:r>
          </a:p>
          <a:p>
            <a:pPr algn="just" eaLnBrk="1" hangingPunct="1">
              <a:lnSpc>
                <a:spcPct val="80000"/>
              </a:lnSpc>
              <a:spcBef>
                <a:spcPct val="20000"/>
              </a:spcBef>
            </a:pPr>
            <a:r>
              <a:rPr kumimoji="1" lang="en-US" altLang="zh-CN" sz="2801" dirty="0">
                <a:ea typeface="楷体_GB2312" pitchFamily="49" charset="-122"/>
              </a:rPr>
              <a:t>           r3.ShowRMB();</a:t>
            </a:r>
          </a:p>
          <a:p>
            <a:pPr algn="just" eaLnBrk="1" hangingPunct="1">
              <a:lnSpc>
                <a:spcPct val="80000"/>
              </a:lnSpc>
              <a:spcBef>
                <a:spcPct val="20000"/>
              </a:spcBef>
            </a:pPr>
            <a:r>
              <a:rPr kumimoji="1" lang="en-US" altLang="zh-CN" sz="2801" dirty="0">
                <a:ea typeface="楷体_GB2312" pitchFamily="49" charset="-122"/>
              </a:rPr>
              <a:t>  	</a:t>
            </a:r>
            <a:r>
              <a:rPr kumimoji="1" lang="en-US" altLang="zh-CN" sz="2801" dirty="0">
                <a:solidFill>
                  <a:srgbClr val="FF0000"/>
                </a:solidFill>
                <a:ea typeface="楷体_GB2312" pitchFamily="49" charset="-122"/>
              </a:rPr>
              <a:t> //</a:t>
            </a:r>
            <a:r>
              <a:rPr kumimoji="1" lang="zh-CN" altLang="en-US" sz="2801" dirty="0">
                <a:solidFill>
                  <a:srgbClr val="FF0000"/>
                </a:solidFill>
                <a:ea typeface="楷体_GB2312" pitchFamily="49" charset="-122"/>
              </a:rPr>
              <a:t>自动转换类型</a:t>
            </a:r>
          </a:p>
          <a:p>
            <a:pPr algn="just" eaLnBrk="1" hangingPunct="1">
              <a:lnSpc>
                <a:spcPct val="80000"/>
              </a:lnSpc>
              <a:spcBef>
                <a:spcPct val="20000"/>
              </a:spcBef>
            </a:pPr>
            <a:r>
              <a:rPr kumimoji="1" lang="zh-CN" altLang="en-US" sz="2801" dirty="0">
                <a:solidFill>
                  <a:srgbClr val="FF0000"/>
                </a:solidFill>
                <a:ea typeface="楷体_GB2312" pitchFamily="49" charset="-122"/>
              </a:rPr>
              <a:t>           </a:t>
            </a:r>
            <a:r>
              <a:rPr kumimoji="1" lang="en-US" altLang="zh-CN" sz="2801" dirty="0">
                <a:solidFill>
                  <a:srgbClr val="FF0000"/>
                </a:solidFill>
                <a:ea typeface="楷体_GB2312" pitchFamily="49" charset="-122"/>
              </a:rPr>
              <a:t>r3=r1+2.40;	</a:t>
            </a:r>
          </a:p>
          <a:p>
            <a:pPr algn="just" eaLnBrk="1" hangingPunct="1">
              <a:lnSpc>
                <a:spcPct val="80000"/>
              </a:lnSpc>
              <a:spcBef>
                <a:spcPct val="20000"/>
              </a:spcBef>
            </a:pPr>
            <a:r>
              <a:rPr kumimoji="1" lang="en-US" altLang="zh-CN" sz="2801" dirty="0">
                <a:ea typeface="楷体_GB2312" pitchFamily="49" charset="-122"/>
              </a:rPr>
              <a:t>           r3.ShowRMB();</a:t>
            </a:r>
          </a:p>
          <a:p>
            <a:pPr algn="just" eaLnBrk="1" hangingPunct="1">
              <a:lnSpc>
                <a:spcPct val="80000"/>
              </a:lnSpc>
              <a:spcBef>
                <a:spcPct val="20000"/>
              </a:spcBef>
            </a:pPr>
            <a:r>
              <a:rPr kumimoji="1" lang="en-US" altLang="zh-CN" sz="2801" dirty="0">
                <a:ea typeface="楷体_GB2312" pitchFamily="49" charset="-122"/>
              </a:rPr>
              <a:t>           </a:t>
            </a:r>
            <a:r>
              <a:rPr kumimoji="1" lang="en-US" altLang="zh-CN" sz="2801" dirty="0">
                <a:solidFill>
                  <a:srgbClr val="FF0000"/>
                </a:solidFill>
                <a:ea typeface="楷体_GB2312" pitchFamily="49" charset="-122"/>
              </a:rPr>
              <a:t>//</a:t>
            </a:r>
            <a:r>
              <a:rPr kumimoji="1" lang="zh-CN" altLang="en-US" sz="2801" dirty="0">
                <a:solidFill>
                  <a:srgbClr val="FF0000"/>
                </a:solidFill>
                <a:ea typeface="楷体_GB2312" pitchFamily="49" charset="-122"/>
              </a:rPr>
              <a:t>自动转换类型</a:t>
            </a:r>
          </a:p>
          <a:p>
            <a:pPr algn="just" eaLnBrk="1" hangingPunct="1">
              <a:lnSpc>
                <a:spcPct val="80000"/>
              </a:lnSpc>
              <a:spcBef>
                <a:spcPct val="20000"/>
              </a:spcBef>
            </a:pPr>
            <a:r>
              <a:rPr kumimoji="1" lang="zh-CN" altLang="en-US" sz="2801" dirty="0">
                <a:solidFill>
                  <a:srgbClr val="FF0000"/>
                </a:solidFill>
                <a:ea typeface="楷体_GB2312" pitchFamily="49" charset="-122"/>
              </a:rPr>
              <a:t>	 </a:t>
            </a:r>
            <a:r>
              <a:rPr kumimoji="1" lang="en-US" altLang="zh-CN" sz="2801" dirty="0">
                <a:solidFill>
                  <a:srgbClr val="FF0000"/>
                </a:solidFill>
                <a:ea typeface="楷体_GB2312" pitchFamily="49" charset="-122"/>
              </a:rPr>
              <a:t>r3 =2.0-r1;	</a:t>
            </a:r>
            <a:r>
              <a:rPr kumimoji="1" lang="en-US" altLang="zh-CN" sz="2801" dirty="0">
                <a:solidFill>
                  <a:schemeClr val="hlink"/>
                </a:solidFill>
                <a:ea typeface="楷体_GB2312" pitchFamily="49" charset="-122"/>
              </a:rPr>
              <a:t>	</a:t>
            </a:r>
            <a:r>
              <a:rPr kumimoji="1" lang="en-US" altLang="zh-CN" sz="2801" dirty="0">
                <a:ea typeface="楷体_GB2312" pitchFamily="49" charset="-122"/>
              </a:rPr>
              <a:t>			</a:t>
            </a:r>
          </a:p>
          <a:p>
            <a:pPr algn="just" eaLnBrk="1" hangingPunct="1">
              <a:lnSpc>
                <a:spcPct val="80000"/>
              </a:lnSpc>
              <a:spcBef>
                <a:spcPct val="20000"/>
              </a:spcBef>
            </a:pPr>
            <a:r>
              <a:rPr kumimoji="1" lang="en-US" altLang="zh-CN" sz="2801" dirty="0">
                <a:ea typeface="楷体_GB2312" pitchFamily="49" charset="-122"/>
              </a:rPr>
              <a:t>	 r3.ShowRMB();</a:t>
            </a:r>
          </a:p>
          <a:p>
            <a:pPr algn="just" eaLnBrk="1" hangingPunct="1">
              <a:lnSpc>
                <a:spcPct val="80000"/>
              </a:lnSpc>
              <a:spcBef>
                <a:spcPct val="20000"/>
              </a:spcBef>
            </a:pPr>
            <a:r>
              <a:rPr kumimoji="1" lang="en-US" altLang="zh-CN" sz="2801" dirty="0">
                <a:ea typeface="楷体_GB2312" pitchFamily="49" charset="-122"/>
              </a:rPr>
              <a:t>} </a:t>
            </a:r>
          </a:p>
        </p:txBody>
      </p:sp>
      <p:pic>
        <p:nvPicPr>
          <p:cNvPr id="3"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组合 3"/>
          <p:cNvGrpSpPr>
            <a:grpSpLocks/>
          </p:cNvGrpSpPr>
          <p:nvPr/>
        </p:nvGrpSpPr>
        <p:grpSpPr bwMode="auto">
          <a:xfrm>
            <a:off x="160585" y="71835"/>
            <a:ext cx="466725" cy="468313"/>
            <a:chOff x="1192404" y="608225"/>
            <a:chExt cx="1755828" cy="1759616"/>
          </a:xfrm>
        </p:grpSpPr>
        <p:grpSp>
          <p:nvGrpSpPr>
            <p:cNvPr id="5" name="组合 79"/>
            <p:cNvGrpSpPr>
              <a:grpSpLocks/>
            </p:cNvGrpSpPr>
            <p:nvPr/>
          </p:nvGrpSpPr>
          <p:grpSpPr bwMode="auto">
            <a:xfrm>
              <a:off x="1192404" y="608225"/>
              <a:ext cx="1755828" cy="1759616"/>
              <a:chOff x="6379729" y="2488774"/>
              <a:chExt cx="2513016" cy="2513016"/>
            </a:xfrm>
          </p:grpSpPr>
          <p:sp>
            <p:nvSpPr>
              <p:cNvPr id="7"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8" name="任意多边形 83"/>
              <p:cNvGrpSpPr>
                <a:grpSpLocks/>
              </p:cNvGrpSpPr>
              <p:nvPr/>
            </p:nvGrpSpPr>
            <p:grpSpPr bwMode="auto">
              <a:xfrm>
                <a:off x="6397313" y="2490687"/>
                <a:ext cx="2505748" cy="2500354"/>
                <a:chOff x="1883664" y="1987296"/>
                <a:chExt cx="1322832" cy="1322832"/>
              </a:xfrm>
            </p:grpSpPr>
            <p:pic>
              <p:nvPicPr>
                <p:cNvPr id="9"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0"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6"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1" name="TextBox 64"/>
          <p:cNvSpPr txBox="1">
            <a:spLocks noChangeArrowheads="1"/>
          </p:cNvSpPr>
          <p:nvPr/>
        </p:nvSpPr>
        <p:spPr bwMode="auto">
          <a:xfrm>
            <a:off x="626566" y="-1190"/>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14.</a:t>
            </a:r>
            <a:r>
              <a:rPr lang="zh-CN" altLang="en-US" sz="3600" dirty="0" smtClean="0">
                <a:solidFill>
                  <a:schemeClr val="bg1"/>
                </a:solidFill>
                <a:latin typeface="隶书" panose="02010509060101010101" pitchFamily="49" charset="-122"/>
                <a:ea typeface="隶书" panose="02010509060101010101" pitchFamily="49" charset="-122"/>
              </a:rPr>
              <a:t>转换运算符重载</a:t>
            </a:r>
            <a:endParaRPr lang="zh-CN" altLang="en-US" sz="36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291858114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ppt_w</p:attrName>
                                        </p:attrNameLst>
                                      </p:cBhvr>
                                      <p:tavLst>
                                        <p:tav tm="0" fmla="#ppt_w*sin(2.5*pi*$)">
                                          <p:val>
                                            <p:fltVal val="0"/>
                                          </p:val>
                                        </p:tav>
                                        <p:tav tm="100000">
                                          <p:val>
                                            <p:fltVal val="1"/>
                                          </p:val>
                                        </p:tav>
                                      </p:tavLst>
                                    </p:anim>
                                    <p:anim calcmode="lin" valueType="num">
                                      <p:cBhvr>
                                        <p:cTn id="9" dur="1000" fill="hold"/>
                                        <p:tgtEl>
                                          <p:spTgt spid="11"/>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1"/>
                                        </p:tgtEl>
                                      </p:cBhvr>
                                    </p:animEffect>
                                    <p:animScale>
                                      <p:cBhvr>
                                        <p:cTn id="13"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descr="Rectangle: Click to edit Master text styles&#10;Second level&#10;Third level&#10;Fourth level&#10;Fifth level"/>
          <p:cNvSpPr txBox="1">
            <a:spLocks noChangeArrowheads="1"/>
          </p:cNvSpPr>
          <p:nvPr/>
        </p:nvSpPr>
        <p:spPr bwMode="auto">
          <a:xfrm>
            <a:off x="566281" y="1676788"/>
            <a:ext cx="9572429" cy="472549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buFont typeface="Wingdings" pitchFamily="2" charset="2"/>
              <a:buNone/>
              <a:defRPr/>
            </a:pPr>
            <a:r>
              <a:rPr lang="zh-CN" altLang="en-US" sz="2801" b="0" kern="0" dirty="0">
                <a:latin typeface="楷体" panose="02010609060101010101" pitchFamily="49" charset="-122"/>
                <a:ea typeface="楷体" panose="02010609060101010101" pitchFamily="49" charset="-122"/>
              </a:rPr>
              <a:t>对于</a:t>
            </a:r>
            <a:r>
              <a:rPr lang="en-US" altLang="zh-CN" sz="2801" b="0" kern="0" dirty="0">
                <a:latin typeface="楷体" panose="02010609060101010101" pitchFamily="49" charset="-122"/>
                <a:ea typeface="楷体" panose="02010609060101010101" pitchFamily="49" charset="-122"/>
              </a:rPr>
              <a:t>r3=r1+2.40;</a:t>
            </a:r>
            <a:r>
              <a:rPr lang="zh-CN" altLang="en-US" sz="2801" b="0" kern="0" dirty="0">
                <a:latin typeface="楷体" panose="02010609060101010101" pitchFamily="49" charset="-122"/>
                <a:ea typeface="楷体" panose="02010609060101010101" pitchFamily="49" charset="-122"/>
              </a:rPr>
              <a:t>的系统工作</a:t>
            </a:r>
          </a:p>
          <a:p>
            <a:pPr>
              <a:buFont typeface="Wingdings" pitchFamily="2" charset="2"/>
              <a:buNone/>
              <a:defRPr/>
            </a:pPr>
            <a:r>
              <a:rPr lang="zh-CN" altLang="en-US" sz="2801" b="0" kern="0" dirty="0">
                <a:latin typeface="楷体" panose="02010609060101010101" pitchFamily="49" charset="-122"/>
                <a:ea typeface="楷体" panose="02010609060101010101" pitchFamily="49" charset="-122"/>
              </a:rPr>
              <a:t>	</a:t>
            </a:r>
            <a:r>
              <a:rPr lang="en-US" altLang="zh-CN" sz="2801" b="0" kern="0" dirty="0">
                <a:latin typeface="楷体" panose="02010609060101010101" pitchFamily="49" charset="-122"/>
                <a:ea typeface="楷体" panose="02010609060101010101" pitchFamily="49" charset="-122"/>
              </a:rPr>
              <a:t>1</a:t>
            </a:r>
            <a:r>
              <a:rPr lang="zh-CN" altLang="en-US" sz="2801" b="0" kern="0" dirty="0">
                <a:latin typeface="楷体" panose="02010609060101010101" pitchFamily="49" charset="-122"/>
                <a:ea typeface="楷体" panose="02010609060101010101" pitchFamily="49" charset="-122"/>
              </a:rPr>
              <a:t>、寻找重载的</a:t>
            </a:r>
            <a:r>
              <a:rPr lang="zh-CN" altLang="en-US" sz="2801" b="0" kern="0" dirty="0">
                <a:solidFill>
                  <a:schemeClr val="bg2"/>
                </a:solidFill>
                <a:latin typeface="楷体" panose="02010609060101010101" pitchFamily="49" charset="-122"/>
                <a:ea typeface="楷体" panose="02010609060101010101" pitchFamily="49" charset="-122"/>
              </a:rPr>
              <a:t>成员函数</a:t>
            </a:r>
            <a:r>
              <a:rPr lang="en-US" altLang="zh-CN" sz="2801" b="0" kern="0" dirty="0">
                <a:solidFill>
                  <a:schemeClr val="bg2"/>
                </a:solidFill>
                <a:latin typeface="楷体" panose="02010609060101010101" pitchFamily="49" charset="-122"/>
                <a:ea typeface="楷体" panose="02010609060101010101" pitchFamily="49" charset="-122"/>
              </a:rPr>
              <a:t>+</a:t>
            </a:r>
            <a:r>
              <a:rPr lang="zh-CN" altLang="en-US" sz="2801" b="0" kern="0" dirty="0">
                <a:solidFill>
                  <a:schemeClr val="bg2"/>
                </a:solidFill>
                <a:latin typeface="楷体" panose="02010609060101010101" pitchFamily="49" charset="-122"/>
                <a:ea typeface="楷体" panose="02010609060101010101" pitchFamily="49" charset="-122"/>
              </a:rPr>
              <a:t>运算符</a:t>
            </a:r>
          </a:p>
          <a:p>
            <a:pPr algn="just">
              <a:buFont typeface="Wingdings" pitchFamily="2" charset="2"/>
              <a:buNone/>
              <a:defRPr/>
            </a:pPr>
            <a:r>
              <a:rPr lang="zh-CN" altLang="en-US" sz="2801" b="0" kern="0" dirty="0">
                <a:latin typeface="楷体" panose="02010609060101010101" pitchFamily="49" charset="-122"/>
                <a:ea typeface="楷体" panose="02010609060101010101" pitchFamily="49" charset="-122"/>
              </a:rPr>
              <a:t>	</a:t>
            </a:r>
            <a:r>
              <a:rPr lang="en-US" altLang="zh-CN" sz="2801" b="0" kern="0" dirty="0">
                <a:latin typeface="楷体" panose="02010609060101010101" pitchFamily="49" charset="-122"/>
                <a:ea typeface="楷体" panose="02010609060101010101" pitchFamily="49" charset="-122"/>
              </a:rPr>
              <a:t>2</a:t>
            </a:r>
            <a:r>
              <a:rPr lang="zh-CN" altLang="en-US" sz="2801" b="0" kern="0" dirty="0">
                <a:latin typeface="楷体" panose="02010609060101010101" pitchFamily="49" charset="-122"/>
                <a:ea typeface="楷体" panose="02010609060101010101" pitchFamily="49" charset="-122"/>
              </a:rPr>
              <a:t>、寻找重载的</a:t>
            </a:r>
            <a:r>
              <a:rPr lang="zh-CN" altLang="en-US" sz="2801" b="0" kern="0" dirty="0">
                <a:solidFill>
                  <a:schemeClr val="bg2"/>
                </a:solidFill>
                <a:latin typeface="楷体" panose="02010609060101010101" pitchFamily="49" charset="-122"/>
                <a:ea typeface="楷体" panose="02010609060101010101" pitchFamily="49" charset="-122"/>
              </a:rPr>
              <a:t>友元函数</a:t>
            </a:r>
            <a:r>
              <a:rPr lang="en-US" altLang="zh-CN" sz="2801" b="0" kern="0" dirty="0">
                <a:solidFill>
                  <a:schemeClr val="bg2"/>
                </a:solidFill>
                <a:latin typeface="楷体" panose="02010609060101010101" pitchFamily="49" charset="-122"/>
                <a:ea typeface="楷体" panose="02010609060101010101" pitchFamily="49" charset="-122"/>
              </a:rPr>
              <a:t>+</a:t>
            </a:r>
            <a:r>
              <a:rPr lang="zh-CN" altLang="en-US" sz="2801" b="0" kern="0" dirty="0">
                <a:solidFill>
                  <a:schemeClr val="bg2"/>
                </a:solidFill>
                <a:latin typeface="楷体" panose="02010609060101010101" pitchFamily="49" charset="-122"/>
                <a:ea typeface="楷体" panose="02010609060101010101" pitchFamily="49" charset="-122"/>
              </a:rPr>
              <a:t>运算符</a:t>
            </a:r>
          </a:p>
          <a:p>
            <a:pPr algn="just">
              <a:buFont typeface="Wingdings" pitchFamily="2" charset="2"/>
              <a:buNone/>
              <a:defRPr/>
            </a:pPr>
            <a:r>
              <a:rPr lang="zh-CN" altLang="en-US" sz="2801" b="0" kern="0" dirty="0">
                <a:latin typeface="楷体" panose="02010609060101010101" pitchFamily="49" charset="-122"/>
                <a:ea typeface="楷体" panose="02010609060101010101" pitchFamily="49" charset="-122"/>
              </a:rPr>
              <a:t>	</a:t>
            </a:r>
            <a:r>
              <a:rPr lang="en-US" altLang="zh-CN" sz="2801" b="0" kern="0" dirty="0">
                <a:latin typeface="楷体" panose="02010609060101010101" pitchFamily="49" charset="-122"/>
                <a:ea typeface="楷体" panose="02010609060101010101" pitchFamily="49" charset="-122"/>
              </a:rPr>
              <a:t>3</a:t>
            </a:r>
            <a:r>
              <a:rPr lang="zh-CN" altLang="en-US" sz="2801" b="0" kern="0" dirty="0">
                <a:latin typeface="楷体" panose="02010609060101010101" pitchFamily="49" charset="-122"/>
                <a:ea typeface="楷体" panose="02010609060101010101" pitchFamily="49" charset="-122"/>
              </a:rPr>
              <a:t>、寻找</a:t>
            </a:r>
            <a:r>
              <a:rPr lang="zh-CN" altLang="en-US" sz="2801" b="0" kern="0" dirty="0">
                <a:solidFill>
                  <a:schemeClr val="bg2"/>
                </a:solidFill>
                <a:latin typeface="楷体" panose="02010609060101010101" pitchFamily="49" charset="-122"/>
                <a:ea typeface="楷体" panose="02010609060101010101" pitchFamily="49" charset="-122"/>
              </a:rPr>
              <a:t>转换运算符</a:t>
            </a:r>
            <a:r>
              <a:rPr lang="zh-CN" altLang="en-US" sz="2801" b="0" kern="0" dirty="0">
                <a:latin typeface="楷体" panose="02010609060101010101" pitchFamily="49" charset="-122"/>
                <a:ea typeface="楷体" panose="02010609060101010101" pitchFamily="49" charset="-122"/>
              </a:rPr>
              <a:t>		</a:t>
            </a:r>
          </a:p>
          <a:p>
            <a:pPr>
              <a:buFont typeface="Wingdings" pitchFamily="2" charset="2"/>
              <a:buNone/>
              <a:defRPr/>
            </a:pPr>
            <a:r>
              <a:rPr lang="zh-CN" altLang="en-US" sz="2801" b="0" kern="0" dirty="0">
                <a:latin typeface="楷体" panose="02010609060101010101" pitchFamily="49" charset="-122"/>
                <a:ea typeface="楷体" panose="02010609060101010101" pitchFamily="49" charset="-122"/>
              </a:rPr>
              <a:t>	</a:t>
            </a:r>
            <a:r>
              <a:rPr lang="en-US" altLang="zh-CN" sz="2801" b="0" kern="0" dirty="0">
                <a:latin typeface="楷体" panose="02010609060101010101" pitchFamily="49" charset="-122"/>
                <a:ea typeface="楷体" panose="02010609060101010101" pitchFamily="49" charset="-122"/>
              </a:rPr>
              <a:t>4</a:t>
            </a:r>
            <a:r>
              <a:rPr lang="zh-CN" altLang="en-US" sz="2801" b="0" kern="0" dirty="0">
                <a:latin typeface="楷体" panose="02010609060101010101" pitchFamily="49" charset="-122"/>
                <a:ea typeface="楷体" panose="02010609060101010101" pitchFamily="49" charset="-122"/>
              </a:rPr>
              <a:t>、验证</a:t>
            </a:r>
            <a:r>
              <a:rPr lang="zh-CN" altLang="en-US" sz="2801" b="0" kern="0" dirty="0">
                <a:solidFill>
                  <a:schemeClr val="bg2"/>
                </a:solidFill>
                <a:latin typeface="楷体" panose="02010609060101010101" pitchFamily="49" charset="-122"/>
                <a:ea typeface="楷体" panose="02010609060101010101" pitchFamily="49" charset="-122"/>
              </a:rPr>
              <a:t>转换后的类型是否支持</a:t>
            </a:r>
            <a:r>
              <a:rPr lang="en-US" altLang="zh-CN" sz="2801" b="0" kern="0" dirty="0">
                <a:solidFill>
                  <a:schemeClr val="bg2"/>
                </a:solidFill>
                <a:latin typeface="楷体" panose="02010609060101010101" pitchFamily="49" charset="-122"/>
                <a:ea typeface="楷体" panose="02010609060101010101" pitchFamily="49" charset="-122"/>
              </a:rPr>
              <a:t>+</a:t>
            </a:r>
            <a:r>
              <a:rPr lang="zh-CN" altLang="en-US" sz="2801" b="0" kern="0" dirty="0">
                <a:solidFill>
                  <a:schemeClr val="bg2"/>
                </a:solidFill>
                <a:latin typeface="楷体" panose="02010609060101010101" pitchFamily="49" charset="-122"/>
                <a:ea typeface="楷体" panose="02010609060101010101" pitchFamily="49" charset="-122"/>
              </a:rPr>
              <a:t>运算。</a:t>
            </a:r>
          </a:p>
          <a:p>
            <a:pPr>
              <a:buFont typeface="Wingdings" pitchFamily="2" charset="2"/>
              <a:buNone/>
              <a:defRPr/>
            </a:pPr>
            <a:endParaRPr lang="zh-CN" altLang="en-US" sz="2801" b="0" kern="0" dirty="0">
              <a:latin typeface="楷体" panose="02010609060101010101" pitchFamily="49" charset="-122"/>
              <a:ea typeface="楷体" panose="02010609060101010101" pitchFamily="49" charset="-122"/>
            </a:endParaRPr>
          </a:p>
          <a:p>
            <a:pPr>
              <a:buFont typeface="Wingdings" pitchFamily="2" charset="2"/>
              <a:buNone/>
              <a:defRPr/>
            </a:pPr>
            <a:r>
              <a:rPr lang="zh-CN" altLang="en-US" sz="2801" b="0" kern="0" dirty="0">
                <a:latin typeface="楷体" panose="02010609060101010101" pitchFamily="49" charset="-122"/>
                <a:ea typeface="楷体" panose="02010609060101010101" pitchFamily="49" charset="-122"/>
              </a:rPr>
              <a:t>    </a:t>
            </a:r>
            <a:r>
              <a:rPr lang="zh-CN" altLang="en-US" sz="2801" b="0" kern="0" dirty="0">
                <a:solidFill>
                  <a:srgbClr val="FF0000"/>
                </a:solidFill>
                <a:latin typeface="楷体" panose="02010609060101010101" pitchFamily="49" charset="-122"/>
                <a:ea typeface="楷体" panose="02010609060101010101" pitchFamily="49" charset="-122"/>
              </a:rPr>
              <a:t>转换运算符重载一般建议尽量少使用。</a:t>
            </a:r>
          </a:p>
          <a:p>
            <a:pPr>
              <a:buFont typeface="Wingdings" pitchFamily="2" charset="2"/>
              <a:buNone/>
              <a:defRPr/>
            </a:pPr>
            <a:endParaRPr lang="en-US" altLang="zh-CN" sz="2801" b="0" kern="0" dirty="0"/>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7612390"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6" y="-1190"/>
            <a:ext cx="6192689" cy="646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smtClean="0">
                <a:solidFill>
                  <a:schemeClr val="bg1"/>
                </a:solidFill>
                <a:latin typeface="Rockwell" pitchFamily="18" charset="0"/>
                <a:ea typeface="微软雅黑" pitchFamily="34" charset="-122"/>
              </a:rPr>
              <a:t>例</a:t>
            </a:r>
            <a:r>
              <a:rPr lang="en-US" altLang="zh-CN" sz="3000" dirty="0" smtClean="0">
                <a:solidFill>
                  <a:schemeClr val="bg1"/>
                </a:solidFill>
                <a:latin typeface="Rockwell" pitchFamily="18" charset="0"/>
                <a:ea typeface="微软雅黑" pitchFamily="34" charset="-122"/>
              </a:rPr>
              <a:t>14.</a:t>
            </a:r>
            <a:r>
              <a:rPr lang="zh-CN" altLang="en-US" sz="3600" dirty="0" smtClean="0">
                <a:solidFill>
                  <a:schemeClr val="bg1"/>
                </a:solidFill>
                <a:latin typeface="隶书" panose="02010509060101010101" pitchFamily="49" charset="-122"/>
                <a:ea typeface="隶书" panose="02010509060101010101" pitchFamily="49" charset="-122"/>
              </a:rPr>
              <a:t>转换运算符重载</a:t>
            </a:r>
            <a:endParaRPr lang="zh-CN" altLang="en-US" sz="36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257182492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20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descr="Rectangle: Click to edit Master text styles&#10;Second level&#10;Third level&#10;Fourth level&#10;Fifth level"/>
          <p:cNvSpPr txBox="1">
            <a:spLocks noChangeArrowheads="1"/>
          </p:cNvSpPr>
          <p:nvPr/>
        </p:nvSpPr>
        <p:spPr bwMode="auto">
          <a:xfrm>
            <a:off x="229002" y="1448136"/>
            <a:ext cx="11774829" cy="457305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87338" indent="-287338" algn="l" rtl="0" eaLnBrk="0" fontAlgn="base" hangingPunct="0">
              <a:spcBef>
                <a:spcPct val="20000"/>
              </a:spcBef>
              <a:spcAft>
                <a:spcPct val="0"/>
              </a:spcAft>
              <a:buChar char="•"/>
              <a:defRPr sz="2800" b="1">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b="1">
                <a:solidFill>
                  <a:schemeClr val="tx1"/>
                </a:solidFill>
                <a:latin typeface="+mn-lt"/>
                <a:ea typeface="+mn-ea"/>
              </a:defRPr>
            </a:lvl2pPr>
            <a:lvl3pPr marL="1143000" indent="-228600" algn="l" rtl="0" eaLnBrk="0" fontAlgn="base" hangingPunct="0">
              <a:spcBef>
                <a:spcPct val="20000"/>
              </a:spcBef>
              <a:spcAft>
                <a:spcPct val="0"/>
              </a:spcAft>
              <a:buChar char="•"/>
              <a:defRPr sz="2800" b="1">
                <a:solidFill>
                  <a:schemeClr val="tx1"/>
                </a:solidFill>
                <a:latin typeface="+mn-lt"/>
                <a:ea typeface="+mn-ea"/>
              </a:defRPr>
            </a:lvl3pPr>
            <a:lvl4pPr marL="1600200" indent="-228600" algn="l" rtl="0" eaLnBrk="0" fontAlgn="base" hangingPunct="0">
              <a:spcBef>
                <a:spcPct val="20000"/>
              </a:spcBef>
              <a:spcAft>
                <a:spcPct val="0"/>
              </a:spcAft>
              <a:buChar char="–"/>
              <a:defRPr sz="2800" b="1">
                <a:solidFill>
                  <a:schemeClr val="tx1"/>
                </a:solidFill>
                <a:latin typeface="+mn-lt"/>
                <a:ea typeface="+mn-ea"/>
              </a:defRPr>
            </a:lvl4pPr>
            <a:lvl5pPr marL="2057400" indent="-228600" algn="l" rtl="0" eaLnBrk="0" fontAlgn="base" hangingPunct="0">
              <a:spcBef>
                <a:spcPct val="20000"/>
              </a:spcBef>
              <a:spcAft>
                <a:spcPct val="0"/>
              </a:spcAft>
              <a:buChar char="»"/>
              <a:defRPr sz="2800" b="1">
                <a:solidFill>
                  <a:schemeClr val="tx1"/>
                </a:solidFill>
                <a:latin typeface="+mn-lt"/>
                <a:ea typeface="+mn-ea"/>
              </a:defRPr>
            </a:lvl5pPr>
            <a:lvl6pPr marL="2514600" indent="-228600" algn="l" rtl="0" eaLnBrk="1" fontAlgn="base" hangingPunct="1">
              <a:spcBef>
                <a:spcPct val="20000"/>
              </a:spcBef>
              <a:spcAft>
                <a:spcPct val="0"/>
              </a:spcAft>
              <a:buChar char="»"/>
              <a:defRPr sz="2800" b="1">
                <a:solidFill>
                  <a:schemeClr val="tx1"/>
                </a:solidFill>
                <a:latin typeface="+mn-lt"/>
                <a:ea typeface="+mn-ea"/>
              </a:defRPr>
            </a:lvl6pPr>
            <a:lvl7pPr marL="2971800" indent="-228600" algn="l" rtl="0" eaLnBrk="1" fontAlgn="base" hangingPunct="1">
              <a:spcBef>
                <a:spcPct val="20000"/>
              </a:spcBef>
              <a:spcAft>
                <a:spcPct val="0"/>
              </a:spcAft>
              <a:buChar char="»"/>
              <a:defRPr sz="2800" b="1">
                <a:solidFill>
                  <a:schemeClr val="tx1"/>
                </a:solidFill>
                <a:latin typeface="+mn-lt"/>
                <a:ea typeface="+mn-ea"/>
              </a:defRPr>
            </a:lvl7pPr>
            <a:lvl8pPr marL="3429000" indent="-228600" algn="l" rtl="0" eaLnBrk="1" fontAlgn="base" hangingPunct="1">
              <a:spcBef>
                <a:spcPct val="20000"/>
              </a:spcBef>
              <a:spcAft>
                <a:spcPct val="0"/>
              </a:spcAft>
              <a:buChar char="»"/>
              <a:defRPr sz="2800" b="1">
                <a:solidFill>
                  <a:schemeClr val="tx1"/>
                </a:solidFill>
                <a:latin typeface="+mn-lt"/>
                <a:ea typeface="+mn-ea"/>
              </a:defRPr>
            </a:lvl8pPr>
            <a:lvl9pPr marL="3886200" indent="-228600" algn="l" rtl="0" eaLnBrk="1" fontAlgn="base" hangingPunct="1">
              <a:spcBef>
                <a:spcPct val="20000"/>
              </a:spcBef>
              <a:spcAft>
                <a:spcPct val="0"/>
              </a:spcAft>
              <a:buChar char="»"/>
              <a:defRPr sz="2800" b="1">
                <a:solidFill>
                  <a:schemeClr val="tx1"/>
                </a:solidFill>
                <a:latin typeface="+mn-lt"/>
                <a:ea typeface="+mn-ea"/>
              </a:defRPr>
            </a:lvl9pPr>
          </a:lstStyle>
          <a:p>
            <a:pPr algn="just">
              <a:defRPr/>
            </a:pPr>
            <a:r>
              <a:rPr lang="zh-CN" altLang="en-US" sz="2801" b="0" kern="0" dirty="0">
                <a:latin typeface="楷体" panose="02010609060101010101" pitchFamily="49" charset="-122"/>
                <a:ea typeface="楷体" panose="02010609060101010101" pitchFamily="49" charset="-122"/>
              </a:rPr>
              <a:t>注意运算符重载的</a:t>
            </a:r>
            <a:r>
              <a:rPr lang="zh-CN" altLang="en-US" sz="2801" b="0" kern="0" dirty="0">
                <a:solidFill>
                  <a:schemeClr val="bg2"/>
                </a:solidFill>
                <a:latin typeface="楷体" panose="02010609060101010101" pitchFamily="49" charset="-122"/>
                <a:ea typeface="楷体" panose="02010609060101010101" pitchFamily="49" charset="-122"/>
              </a:rPr>
              <a:t>规则和限制</a:t>
            </a:r>
            <a:r>
              <a:rPr lang="zh-CN" altLang="en-US" sz="2801" b="0" kern="0" dirty="0">
                <a:latin typeface="楷体" panose="02010609060101010101" pitchFamily="49" charset="-122"/>
                <a:ea typeface="楷体" panose="02010609060101010101" pitchFamily="49" charset="-122"/>
              </a:rPr>
              <a:t>；</a:t>
            </a:r>
          </a:p>
          <a:p>
            <a:pPr algn="just">
              <a:defRPr/>
            </a:pPr>
            <a:r>
              <a:rPr lang="zh-CN" altLang="en-US" sz="2801" b="0" kern="0" dirty="0">
                <a:latin typeface="楷体" panose="02010609060101010101" pitchFamily="49" charset="-122"/>
                <a:ea typeface="楷体" panose="02010609060101010101" pitchFamily="49" charset="-122"/>
              </a:rPr>
              <a:t>重载运算符的时候要注意函数的</a:t>
            </a:r>
            <a:r>
              <a:rPr lang="zh-CN" altLang="en-US" sz="2801" b="0" kern="0" dirty="0">
                <a:solidFill>
                  <a:schemeClr val="bg2"/>
                </a:solidFill>
                <a:latin typeface="楷体" panose="02010609060101010101" pitchFamily="49" charset="-122"/>
                <a:ea typeface="楷体" panose="02010609060101010101" pitchFamily="49" charset="-122"/>
              </a:rPr>
              <a:t>返回类型</a:t>
            </a:r>
            <a:r>
              <a:rPr lang="zh-CN" altLang="en-US" sz="2801" b="0" kern="0" dirty="0">
                <a:latin typeface="楷体" panose="02010609060101010101" pitchFamily="49" charset="-122"/>
                <a:ea typeface="楷体" panose="02010609060101010101" pitchFamily="49" charset="-122"/>
              </a:rPr>
              <a:t>；</a:t>
            </a:r>
          </a:p>
          <a:p>
            <a:pPr algn="just">
              <a:defRPr/>
            </a:pPr>
            <a:r>
              <a:rPr lang="zh-CN" altLang="en-US" sz="2801" b="0" kern="0" dirty="0">
                <a:solidFill>
                  <a:schemeClr val="bg2"/>
                </a:solidFill>
                <a:latin typeface="楷体" panose="02010609060101010101" pitchFamily="49" charset="-122"/>
                <a:ea typeface="楷体" panose="02010609060101010101" pitchFamily="49" charset="-122"/>
              </a:rPr>
              <a:t>前增量和后增量运算符</a:t>
            </a:r>
            <a:r>
              <a:rPr lang="zh-CN" altLang="en-US" sz="2801" b="0" kern="0" dirty="0">
                <a:latin typeface="楷体" panose="02010609060101010101" pitchFamily="49" charset="-122"/>
                <a:ea typeface="楷体" panose="02010609060101010101" pitchFamily="49" charset="-122"/>
              </a:rPr>
              <a:t>的重载区别；</a:t>
            </a:r>
          </a:p>
          <a:p>
            <a:pPr algn="just">
              <a:defRPr/>
            </a:pPr>
            <a:r>
              <a:rPr lang="zh-CN" altLang="en-US" sz="2801" b="0" kern="0" dirty="0">
                <a:solidFill>
                  <a:schemeClr val="bg2"/>
                </a:solidFill>
                <a:latin typeface="楷体" panose="02010609060101010101" pitchFamily="49" charset="-122"/>
                <a:ea typeface="楷体" panose="02010609060101010101" pitchFamily="49" charset="-122"/>
              </a:rPr>
              <a:t>赋值运算符</a:t>
            </a:r>
            <a:r>
              <a:rPr lang="zh-CN" altLang="en-US" sz="2801" b="0" kern="0" dirty="0">
                <a:latin typeface="楷体" panose="02010609060101010101" pitchFamily="49" charset="-122"/>
                <a:ea typeface="楷体" panose="02010609060101010101" pitchFamily="49" charset="-122"/>
              </a:rPr>
              <a:t>重载要注意内存空间的释放和重新申请；</a:t>
            </a:r>
            <a:endParaRPr lang="en-US" altLang="zh-CN" sz="2801" b="0" kern="0" dirty="0">
              <a:latin typeface="楷体" panose="02010609060101010101" pitchFamily="49" charset="-122"/>
              <a:ea typeface="楷体" panose="02010609060101010101" pitchFamily="49" charset="-122"/>
            </a:endParaRPr>
          </a:p>
          <a:p>
            <a:pPr algn="just">
              <a:defRPr/>
            </a:pPr>
            <a:r>
              <a:rPr lang="zh-CN" altLang="en-US" sz="2801" b="0" kern="0" dirty="0">
                <a:latin typeface="楷体" panose="02010609060101010101" pitchFamily="49" charset="-122"/>
                <a:ea typeface="楷体" panose="02010609060101010101" pitchFamily="49" charset="-122"/>
              </a:rPr>
              <a:t>转换运算符重载与构造函数、析构函数一样没有返回值，通过转换运算符重载可以在表达式中使用不同类型的对象，但要注意</a:t>
            </a:r>
            <a:r>
              <a:rPr lang="zh-CN" altLang="en-US" sz="2801" b="0" kern="0" dirty="0">
                <a:solidFill>
                  <a:schemeClr val="bg2"/>
                </a:solidFill>
                <a:latin typeface="楷体" panose="02010609060101010101" pitchFamily="49" charset="-122"/>
                <a:ea typeface="楷体" panose="02010609060101010101" pitchFamily="49" charset="-122"/>
              </a:rPr>
              <a:t>转换运算符重载</a:t>
            </a:r>
            <a:r>
              <a:rPr lang="zh-CN" altLang="en-US" sz="2801" b="0" kern="0" dirty="0">
                <a:latin typeface="楷体" panose="02010609060101010101" pitchFamily="49" charset="-122"/>
                <a:ea typeface="楷体" panose="02010609060101010101" pitchFamily="49" charset="-122"/>
              </a:rPr>
              <a:t>不可滥用。</a:t>
            </a:r>
          </a:p>
        </p:txBody>
      </p:sp>
      <p:pic>
        <p:nvPicPr>
          <p:cNvPr id="4" name="矩形 14"/>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7025" y="-26590"/>
            <a:ext cx="1923758" cy="669925"/>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a:grpSpLocks/>
          </p:cNvGrpSpPr>
          <p:nvPr/>
        </p:nvGrpSpPr>
        <p:grpSpPr bwMode="auto">
          <a:xfrm>
            <a:off x="160585" y="71835"/>
            <a:ext cx="466725" cy="468313"/>
            <a:chOff x="1192404" y="608225"/>
            <a:chExt cx="1755828" cy="1759616"/>
          </a:xfrm>
        </p:grpSpPr>
        <p:grpSp>
          <p:nvGrpSpPr>
            <p:cNvPr id="6" name="组合 79"/>
            <p:cNvGrpSpPr>
              <a:grpSpLocks/>
            </p:cNvGrpSpPr>
            <p:nvPr/>
          </p:nvGrpSpPr>
          <p:grpSpPr bwMode="auto">
            <a:xfrm>
              <a:off x="1192404" y="608225"/>
              <a:ext cx="1755828" cy="1759616"/>
              <a:chOff x="6379729" y="2488774"/>
              <a:chExt cx="2513016" cy="2513016"/>
            </a:xfrm>
          </p:grpSpPr>
          <p:sp>
            <p:nvSpPr>
              <p:cNvPr id="8" name="任意多边形 82"/>
              <p:cNvSpPr/>
              <p:nvPr/>
            </p:nvSpPr>
            <p:spPr>
              <a:xfrm rot="3738964">
                <a:off x="6379729" y="2488774"/>
                <a:ext cx="2513016" cy="2513016"/>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gradFill flip="none" rotWithShape="1">
                <a:gsLst>
                  <a:gs pos="17000">
                    <a:srgbClr val="FFFFFF"/>
                  </a:gs>
                  <a:gs pos="88000">
                    <a:srgbClr val="FFFFFF">
                      <a:lumMod val="72000"/>
                    </a:srgbClr>
                  </a:gs>
                </a:gsLst>
                <a:lin ang="2700000" scaled="1"/>
                <a:tileRect/>
              </a:gradFill>
              <a:ln w="25400" cap="flat" cmpd="sng" algn="ctr">
                <a:noFill/>
                <a:prstDash val="solid"/>
              </a:ln>
              <a:effectLst>
                <a:outerShdw blurRad="127000" dist="63500" dir="7380000" sx="102000" sy="102000" algn="tr" rotWithShape="0">
                  <a:prstClr val="black">
                    <a:alpha val="39000"/>
                  </a:prstClr>
                </a:outerShdw>
              </a:effectLst>
            </p:spPr>
            <p:txBody>
              <a:bodyPr anchor="ctr"/>
              <a:lstStyle/>
              <a:p>
                <a:pPr algn="ctr" defTabSz="685891">
                  <a:defRPr/>
                </a:pPr>
                <a:endParaRPr lang="zh-CN" altLang="en-US" sz="1400" kern="0">
                  <a:solidFill>
                    <a:srgbClr val="FFFFFF"/>
                  </a:solidFill>
                  <a:latin typeface="Arial"/>
                  <a:ea typeface="宋体"/>
                </a:endParaRPr>
              </a:p>
            </p:txBody>
          </p:sp>
          <p:grpSp>
            <p:nvGrpSpPr>
              <p:cNvPr id="9" name="任意多边形 83"/>
              <p:cNvGrpSpPr>
                <a:grpSpLocks/>
              </p:cNvGrpSpPr>
              <p:nvPr/>
            </p:nvGrpSpPr>
            <p:grpSpPr bwMode="auto">
              <a:xfrm>
                <a:off x="6397313" y="2490687"/>
                <a:ext cx="2505748" cy="2500354"/>
                <a:chOff x="1883664" y="1987296"/>
                <a:chExt cx="1322832" cy="1322832"/>
              </a:xfrm>
            </p:grpSpPr>
            <p:pic>
              <p:nvPicPr>
                <p:cNvPr id="10" name="任意多边形 83"/>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83664" y="1987296"/>
                  <a:ext cx="1322832" cy="1322832"/>
                </a:xfrm>
                <a:prstGeom prst="rect">
                  <a:avLst/>
                </a:prstGeom>
                <a:noFill/>
                <a:extLst>
                  <a:ext uri="{909E8E84-426E-40DD-AFC4-6F175D3DCCD1}">
                    <a14:hiddenFill xmlns:a14="http://schemas.microsoft.com/office/drawing/2010/main">
                      <a:solidFill>
                        <a:srgbClr val="FFFFFF"/>
                      </a:solidFill>
                    </a14:hiddenFill>
                  </a:ext>
                </a:extLst>
              </p:spPr>
            </p:pic>
            <p:sp>
              <p:nvSpPr>
                <p:cNvPr id="11" name="Text Box 12"/>
                <p:cNvSpPr txBox="1">
                  <a:spLocks noChangeArrowheads="1"/>
                </p:cNvSpPr>
                <p:nvPr/>
              </p:nvSpPr>
              <p:spPr bwMode="auto">
                <a:xfrm rot="16377237">
                  <a:off x="1888697" y="1997273"/>
                  <a:ext cx="1310372" cy="130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1400"/>
                </a:p>
              </p:txBody>
            </p:sp>
          </p:grpSp>
        </p:grpSp>
        <p:sp>
          <p:nvSpPr>
            <p:cNvPr id="7" name="椭圆 80"/>
            <p:cNvSpPr/>
            <p:nvPr/>
          </p:nvSpPr>
          <p:spPr bwMode="auto">
            <a:xfrm>
              <a:off x="1449791" y="856764"/>
              <a:ext cx="1268851" cy="1271594"/>
            </a:xfrm>
            <a:prstGeom prst="ellipse">
              <a:avLst/>
            </a:prstGeom>
            <a:solidFill>
              <a:srgbClr val="25B7C0"/>
            </a:solidFill>
            <a:ln w="25400" cap="flat" cmpd="sng" algn="ctr">
              <a:noFill/>
              <a:prstDash val="solid"/>
            </a:ln>
            <a:effectLst>
              <a:innerShdw blurRad="63500" dist="25400" dir="18660000">
                <a:prstClr val="black">
                  <a:alpha val="35000"/>
                </a:prstClr>
              </a:innerShdw>
            </a:effectLst>
          </p:spPr>
          <p:txBody>
            <a:bodyPr lIns="68589" tIns="34295" rIns="68589" bIns="34295" anchor="ctr"/>
            <a:lstStyle>
              <a:lvl1pPr defTabSz="685800" eaLnBrk="0" hangingPunct="0">
                <a:defRPr>
                  <a:solidFill>
                    <a:schemeClr val="tx1"/>
                  </a:solidFill>
                  <a:latin typeface="Arial" pitchFamily="34" charset="0"/>
                  <a:ea typeface="宋体" pitchFamily="2" charset="-122"/>
                </a:defRPr>
              </a:lvl1pPr>
              <a:lvl2pPr marL="742950" indent="-285750" defTabSz="685800" eaLnBrk="0" hangingPunct="0">
                <a:defRPr>
                  <a:solidFill>
                    <a:schemeClr val="tx1"/>
                  </a:solidFill>
                  <a:latin typeface="Arial" pitchFamily="34" charset="0"/>
                  <a:ea typeface="宋体" pitchFamily="2" charset="-122"/>
                </a:defRPr>
              </a:lvl2pPr>
              <a:lvl3pPr marL="1143000" indent="-228600" defTabSz="685800" eaLnBrk="0" hangingPunct="0">
                <a:defRPr>
                  <a:solidFill>
                    <a:schemeClr val="tx1"/>
                  </a:solidFill>
                  <a:latin typeface="Arial" pitchFamily="34" charset="0"/>
                  <a:ea typeface="宋体" pitchFamily="2" charset="-122"/>
                </a:defRPr>
              </a:lvl3pPr>
              <a:lvl4pPr marL="1600200" indent="-228600" defTabSz="685800" eaLnBrk="0" hangingPunct="0">
                <a:defRPr>
                  <a:solidFill>
                    <a:schemeClr val="tx1"/>
                  </a:solidFill>
                  <a:latin typeface="Arial" pitchFamily="34" charset="0"/>
                  <a:ea typeface="宋体" pitchFamily="2" charset="-122"/>
                </a:defRPr>
              </a:lvl4pPr>
              <a:lvl5pPr marL="2057400" indent="-228600" defTabSz="685800" eaLnBrk="0" hangingPunct="0">
                <a:defRPr>
                  <a:solidFill>
                    <a:schemeClr val="tx1"/>
                  </a:solidFill>
                  <a:latin typeface="Arial" pitchFamily="34" charset="0"/>
                  <a:ea typeface="宋体" pitchFamily="2" charset="-122"/>
                </a:defRPr>
              </a:lvl5pPr>
              <a:lvl6pPr marL="2514600" indent="-228600" defTabSz="6858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defTabSz="6858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defTabSz="6858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defTabSz="6858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endParaRPr lang="zh-CN" altLang="en-US" sz="6000"/>
            </a:p>
          </p:txBody>
        </p:sp>
      </p:grpSp>
      <p:sp>
        <p:nvSpPr>
          <p:cNvPr id="12" name="TextBox 64"/>
          <p:cNvSpPr txBox="1">
            <a:spLocks noChangeArrowheads="1"/>
          </p:cNvSpPr>
          <p:nvPr/>
        </p:nvSpPr>
        <p:spPr bwMode="auto">
          <a:xfrm>
            <a:off x="626567" y="-1190"/>
            <a:ext cx="1585510" cy="55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5" rIns="91431" bIns="45715">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598613" indent="-227013" eaLnBrk="0" hangingPunct="0">
              <a:defRPr>
                <a:solidFill>
                  <a:schemeClr val="tx1"/>
                </a:solidFill>
                <a:latin typeface="Arial" pitchFamily="34" charset="0"/>
                <a:ea typeface="宋体" pitchFamily="2" charset="-122"/>
              </a:defRPr>
            </a:lvl4pPr>
            <a:lvl5pPr marL="2057400" indent="-230188" eaLnBrk="0" hangingPunct="0">
              <a:defRPr>
                <a:solidFill>
                  <a:schemeClr val="tx1"/>
                </a:solidFill>
                <a:latin typeface="Arial" pitchFamily="34" charset="0"/>
                <a:ea typeface="宋体" pitchFamily="2" charset="-122"/>
              </a:defRPr>
            </a:lvl5pPr>
            <a:lvl6pPr marL="2514600" indent="-230188" eaLnBrk="0" fontAlgn="base" hangingPunct="0">
              <a:spcBef>
                <a:spcPct val="0"/>
              </a:spcBef>
              <a:spcAft>
                <a:spcPct val="0"/>
              </a:spcAft>
              <a:defRPr>
                <a:solidFill>
                  <a:schemeClr val="tx1"/>
                </a:solidFill>
                <a:latin typeface="Arial" pitchFamily="34" charset="0"/>
                <a:ea typeface="宋体" pitchFamily="2" charset="-122"/>
              </a:defRPr>
            </a:lvl6pPr>
            <a:lvl7pPr marL="2971800" indent="-230188" eaLnBrk="0" fontAlgn="base" hangingPunct="0">
              <a:spcBef>
                <a:spcPct val="0"/>
              </a:spcBef>
              <a:spcAft>
                <a:spcPct val="0"/>
              </a:spcAft>
              <a:defRPr>
                <a:solidFill>
                  <a:schemeClr val="tx1"/>
                </a:solidFill>
                <a:latin typeface="Arial" pitchFamily="34" charset="0"/>
                <a:ea typeface="宋体" pitchFamily="2" charset="-122"/>
              </a:defRPr>
            </a:lvl7pPr>
            <a:lvl8pPr marL="3429000" indent="-230188" eaLnBrk="0" fontAlgn="base" hangingPunct="0">
              <a:spcBef>
                <a:spcPct val="0"/>
              </a:spcBef>
              <a:spcAft>
                <a:spcPct val="0"/>
              </a:spcAft>
              <a:defRPr>
                <a:solidFill>
                  <a:schemeClr val="tx1"/>
                </a:solidFill>
                <a:latin typeface="Arial" pitchFamily="34" charset="0"/>
                <a:ea typeface="宋体" pitchFamily="2" charset="-122"/>
              </a:defRPr>
            </a:lvl8pPr>
            <a:lvl9pPr marL="3886200" indent="-230188" eaLnBrk="0" fontAlgn="base" hangingPunct="0">
              <a:spcBef>
                <a:spcPct val="0"/>
              </a:spcBef>
              <a:spcAft>
                <a:spcPct val="0"/>
              </a:spcAft>
              <a:defRPr>
                <a:solidFill>
                  <a:schemeClr val="tx1"/>
                </a:solidFill>
                <a:latin typeface="Arial" pitchFamily="34" charset="0"/>
                <a:ea typeface="宋体" pitchFamily="2" charset="-122"/>
              </a:defRPr>
            </a:lvl9pPr>
          </a:lstStyle>
          <a:p>
            <a:pPr>
              <a:defRPr/>
            </a:pPr>
            <a:r>
              <a:rPr lang="zh-CN" altLang="en-US" sz="3000" dirty="0">
                <a:solidFill>
                  <a:schemeClr val="bg1"/>
                </a:solidFill>
                <a:latin typeface="Rockwell" pitchFamily="18" charset="0"/>
                <a:ea typeface="微软雅黑" pitchFamily="34" charset="-122"/>
              </a:rPr>
              <a:t>小结</a:t>
            </a:r>
            <a:endParaRPr lang="zh-CN" altLang="en-US" sz="3600" dirty="0">
              <a:solidFill>
                <a:schemeClr val="bg1"/>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192376575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ppt_w</p:attrName>
                                        </p:attrNameLst>
                                      </p:cBhvr>
                                      <p:tavLst>
                                        <p:tav tm="0" fmla="#ppt_w*sin(2.5*pi*$)">
                                          <p:val>
                                            <p:fltVal val="0"/>
                                          </p:val>
                                        </p:tav>
                                        <p:tav tm="100000">
                                          <p:val>
                                            <p:fltVal val="1"/>
                                          </p:val>
                                        </p:tav>
                                      </p:tavLst>
                                    </p:anim>
                                    <p:anim calcmode="lin" valueType="num">
                                      <p:cBhvr>
                                        <p:cTn id="9" dur="1000" fill="hold"/>
                                        <p:tgtEl>
                                          <p:spTgt spid="12"/>
                                        </p:tgtEl>
                                        <p:attrNameLst>
                                          <p:attrName>ppt_h</p:attrName>
                                        </p:attrNameLst>
                                      </p:cBhvr>
                                      <p:tavLst>
                                        <p:tav tm="0">
                                          <p:val>
                                            <p:strVal val="#ppt_h"/>
                                          </p:val>
                                        </p:tav>
                                        <p:tav tm="100000">
                                          <p:val>
                                            <p:strVal val="#ppt_h"/>
                                          </p:val>
                                        </p:tav>
                                      </p:tavLst>
                                    </p:anim>
                                  </p:childTnLst>
                                </p:cTn>
                              </p:par>
                            </p:childTnLst>
                          </p:cTn>
                        </p:par>
                        <p:par>
                          <p:cTn id="10" fill="hold">
                            <p:stCondLst>
                              <p:cond delay="1100"/>
                            </p:stCondLst>
                            <p:childTnLst>
                              <p:par>
                                <p:cTn id="11" presetID="26" presetClass="emph" presetSubtype="0" fill="hold" grpId="1" nodeType="afterEffect">
                                  <p:stCondLst>
                                    <p:cond delay="0"/>
                                  </p:stCondLst>
                                  <p:iterate type="lt">
                                    <p:tmPct val="0"/>
                                  </p:iterate>
                                  <p:childTnLst>
                                    <p:animEffect transition="out" filter="fade">
                                      <p:cBhvr>
                                        <p:cTn id="12" dur="500" tmFilter="0, 0; .2, .5; .8, .5; 1, 0"/>
                                        <p:tgtEl>
                                          <p:spTgt spid="12"/>
                                        </p:tgtEl>
                                      </p:cBhvr>
                                    </p:animEffect>
                                    <p:animScale>
                                      <p:cBhvr>
                                        <p:cTn id="13" dur="250" autoRev="1" fill="hold"/>
                                        <p:tgtEl>
                                          <p:spTgt spid="1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5959" name="Picture 23" descr="未标题-84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4900" y="1557338"/>
            <a:ext cx="3230563" cy="2786062"/>
          </a:xfrm>
          <a:prstGeom prst="rect">
            <a:avLst/>
          </a:prstGeom>
          <a:noFill/>
          <a:extLst>
            <a:ext uri="{909E8E84-426E-40DD-AFC4-6F175D3DCCD1}">
              <a14:hiddenFill xmlns:a14="http://schemas.microsoft.com/office/drawing/2010/main">
                <a:solidFill>
                  <a:srgbClr val="FFFFFF"/>
                </a:solidFill>
              </a14:hiddenFill>
            </a:ext>
          </a:extLst>
        </p:spPr>
      </p:pic>
      <p:pic>
        <p:nvPicPr>
          <p:cNvPr id="935960" name="Picture 24" descr="未标题-8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51200" y="1603375"/>
            <a:ext cx="3230563" cy="2786063"/>
          </a:xfrm>
          <a:prstGeom prst="rect">
            <a:avLst/>
          </a:prstGeom>
          <a:noFill/>
          <a:extLst>
            <a:ext uri="{909E8E84-426E-40DD-AFC4-6F175D3DCCD1}">
              <a14:hiddenFill xmlns:a14="http://schemas.microsoft.com/office/drawing/2010/main">
                <a:solidFill>
                  <a:srgbClr val="FFFFFF"/>
                </a:solidFill>
              </a14:hiddenFill>
            </a:ext>
          </a:extLst>
        </p:spPr>
      </p:pic>
      <p:pic>
        <p:nvPicPr>
          <p:cNvPr id="935961" name="Picture 25" descr="未标题-84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64200" y="1565275"/>
            <a:ext cx="3230563" cy="2786063"/>
          </a:xfrm>
          <a:prstGeom prst="rect">
            <a:avLst/>
          </a:prstGeom>
          <a:noFill/>
          <a:extLst>
            <a:ext uri="{909E8E84-426E-40DD-AFC4-6F175D3DCCD1}">
              <a14:hiddenFill xmlns:a14="http://schemas.microsoft.com/office/drawing/2010/main">
                <a:solidFill>
                  <a:srgbClr val="FFFFFF"/>
                </a:solidFill>
              </a14:hiddenFill>
            </a:ext>
          </a:extLst>
        </p:spPr>
      </p:pic>
      <p:pic>
        <p:nvPicPr>
          <p:cNvPr id="935962" name="Picture 26" descr="未标题-84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85100" y="1633538"/>
            <a:ext cx="3230563" cy="2786062"/>
          </a:xfrm>
          <a:prstGeom prst="rect">
            <a:avLst/>
          </a:prstGeom>
          <a:noFill/>
          <a:extLst>
            <a:ext uri="{909E8E84-426E-40DD-AFC4-6F175D3DCCD1}">
              <a14:hiddenFill xmlns:a14="http://schemas.microsoft.com/office/drawing/2010/main">
                <a:solidFill>
                  <a:srgbClr val="FFFFFF"/>
                </a:solidFill>
              </a14:hiddenFill>
            </a:ext>
          </a:extLst>
        </p:spPr>
      </p:pic>
      <p:sp>
        <p:nvSpPr>
          <p:cNvPr id="935963" name="文本框 33"/>
          <p:cNvSpPr txBox="1">
            <a:spLocks noChangeArrowheads="1"/>
          </p:cNvSpPr>
          <p:nvPr/>
        </p:nvSpPr>
        <p:spPr bwMode="auto">
          <a:xfrm>
            <a:off x="1028700" y="2159000"/>
            <a:ext cx="3627438" cy="118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77" tIns="45738" rIns="91477" bIns="45738"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8988" indent="-230188" eaLnBrk="0" hangingPunct="0">
              <a:defRPr>
                <a:solidFill>
                  <a:schemeClr val="tx1"/>
                </a:solidFill>
                <a:latin typeface="Arial" pitchFamily="34" charset="0"/>
                <a:ea typeface="宋体" pitchFamily="2" charset="-122"/>
              </a:defRPr>
            </a:lvl5pPr>
            <a:lvl6pPr marL="2516188" indent="-230188" eaLnBrk="0" fontAlgn="base" hangingPunct="0">
              <a:spcBef>
                <a:spcPct val="0"/>
              </a:spcBef>
              <a:spcAft>
                <a:spcPct val="0"/>
              </a:spcAft>
              <a:defRPr>
                <a:solidFill>
                  <a:schemeClr val="tx1"/>
                </a:solidFill>
                <a:latin typeface="Arial" pitchFamily="34" charset="0"/>
                <a:ea typeface="宋体" pitchFamily="2" charset="-122"/>
              </a:defRPr>
            </a:lvl6pPr>
            <a:lvl7pPr marL="2973388" indent="-230188" eaLnBrk="0" fontAlgn="base" hangingPunct="0">
              <a:spcBef>
                <a:spcPct val="0"/>
              </a:spcBef>
              <a:spcAft>
                <a:spcPct val="0"/>
              </a:spcAft>
              <a:defRPr>
                <a:solidFill>
                  <a:schemeClr val="tx1"/>
                </a:solidFill>
                <a:latin typeface="Arial" pitchFamily="34" charset="0"/>
                <a:ea typeface="宋体" pitchFamily="2" charset="-122"/>
              </a:defRPr>
            </a:lvl7pPr>
            <a:lvl8pPr marL="3430588" indent="-230188" eaLnBrk="0" fontAlgn="base" hangingPunct="0">
              <a:spcBef>
                <a:spcPct val="0"/>
              </a:spcBef>
              <a:spcAft>
                <a:spcPct val="0"/>
              </a:spcAft>
              <a:defRPr>
                <a:solidFill>
                  <a:schemeClr val="tx1"/>
                </a:solidFill>
                <a:latin typeface="Arial" pitchFamily="34" charset="0"/>
                <a:ea typeface="宋体" pitchFamily="2" charset="-122"/>
              </a:defRPr>
            </a:lvl8pPr>
            <a:lvl9pPr marL="3887788"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7200">
                <a:solidFill>
                  <a:schemeClr val="bg1"/>
                </a:solidFill>
                <a:effectLst>
                  <a:outerShdw blurRad="38100" dist="38100" dir="2700000" algn="tl">
                    <a:srgbClr val="C0C0C0"/>
                  </a:outerShdw>
                </a:effectLst>
                <a:latin typeface="Impact" pitchFamily="34" charset="0"/>
                <a:ea typeface="方正大黑简体" pitchFamily="65" charset="-122"/>
              </a:rPr>
              <a:t>谢</a:t>
            </a:r>
          </a:p>
        </p:txBody>
      </p:sp>
      <p:sp>
        <p:nvSpPr>
          <p:cNvPr id="935964" name="文本框 33"/>
          <p:cNvSpPr txBox="1">
            <a:spLocks noChangeArrowheads="1"/>
          </p:cNvSpPr>
          <p:nvPr/>
        </p:nvSpPr>
        <p:spPr bwMode="auto">
          <a:xfrm>
            <a:off x="3213100" y="2197100"/>
            <a:ext cx="3627438" cy="118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77" tIns="45738" rIns="91477" bIns="45738"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8988" indent="-230188" eaLnBrk="0" hangingPunct="0">
              <a:defRPr>
                <a:solidFill>
                  <a:schemeClr val="tx1"/>
                </a:solidFill>
                <a:latin typeface="Arial" pitchFamily="34" charset="0"/>
                <a:ea typeface="宋体" pitchFamily="2" charset="-122"/>
              </a:defRPr>
            </a:lvl5pPr>
            <a:lvl6pPr marL="2516188" indent="-230188" eaLnBrk="0" fontAlgn="base" hangingPunct="0">
              <a:spcBef>
                <a:spcPct val="0"/>
              </a:spcBef>
              <a:spcAft>
                <a:spcPct val="0"/>
              </a:spcAft>
              <a:defRPr>
                <a:solidFill>
                  <a:schemeClr val="tx1"/>
                </a:solidFill>
                <a:latin typeface="Arial" pitchFamily="34" charset="0"/>
                <a:ea typeface="宋体" pitchFamily="2" charset="-122"/>
              </a:defRPr>
            </a:lvl6pPr>
            <a:lvl7pPr marL="2973388" indent="-230188" eaLnBrk="0" fontAlgn="base" hangingPunct="0">
              <a:spcBef>
                <a:spcPct val="0"/>
              </a:spcBef>
              <a:spcAft>
                <a:spcPct val="0"/>
              </a:spcAft>
              <a:defRPr>
                <a:solidFill>
                  <a:schemeClr val="tx1"/>
                </a:solidFill>
                <a:latin typeface="Arial" pitchFamily="34" charset="0"/>
                <a:ea typeface="宋体" pitchFamily="2" charset="-122"/>
              </a:defRPr>
            </a:lvl7pPr>
            <a:lvl8pPr marL="3430588" indent="-230188" eaLnBrk="0" fontAlgn="base" hangingPunct="0">
              <a:spcBef>
                <a:spcPct val="0"/>
              </a:spcBef>
              <a:spcAft>
                <a:spcPct val="0"/>
              </a:spcAft>
              <a:defRPr>
                <a:solidFill>
                  <a:schemeClr val="tx1"/>
                </a:solidFill>
                <a:latin typeface="Arial" pitchFamily="34" charset="0"/>
                <a:ea typeface="宋体" pitchFamily="2" charset="-122"/>
              </a:defRPr>
            </a:lvl8pPr>
            <a:lvl9pPr marL="3887788"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7200">
                <a:solidFill>
                  <a:schemeClr val="bg1"/>
                </a:solidFill>
                <a:effectLst>
                  <a:outerShdw blurRad="38100" dist="38100" dir="2700000" algn="tl">
                    <a:srgbClr val="C0C0C0"/>
                  </a:outerShdw>
                </a:effectLst>
                <a:latin typeface="Impact" pitchFamily="34" charset="0"/>
                <a:ea typeface="方正大黑简体" pitchFamily="65" charset="-122"/>
              </a:rPr>
              <a:t>谢</a:t>
            </a:r>
          </a:p>
        </p:txBody>
      </p:sp>
      <p:sp>
        <p:nvSpPr>
          <p:cNvPr id="935965" name="文本框 33"/>
          <p:cNvSpPr txBox="1">
            <a:spLocks noChangeArrowheads="1"/>
          </p:cNvSpPr>
          <p:nvPr/>
        </p:nvSpPr>
        <p:spPr bwMode="auto">
          <a:xfrm>
            <a:off x="5549900" y="2146300"/>
            <a:ext cx="3627438" cy="118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77" tIns="45738" rIns="91477" bIns="45738"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8988" indent="-230188" eaLnBrk="0" hangingPunct="0">
              <a:defRPr>
                <a:solidFill>
                  <a:schemeClr val="tx1"/>
                </a:solidFill>
                <a:latin typeface="Arial" pitchFamily="34" charset="0"/>
                <a:ea typeface="宋体" pitchFamily="2" charset="-122"/>
              </a:defRPr>
            </a:lvl5pPr>
            <a:lvl6pPr marL="2516188" indent="-230188" eaLnBrk="0" fontAlgn="base" hangingPunct="0">
              <a:spcBef>
                <a:spcPct val="0"/>
              </a:spcBef>
              <a:spcAft>
                <a:spcPct val="0"/>
              </a:spcAft>
              <a:defRPr>
                <a:solidFill>
                  <a:schemeClr val="tx1"/>
                </a:solidFill>
                <a:latin typeface="Arial" pitchFamily="34" charset="0"/>
                <a:ea typeface="宋体" pitchFamily="2" charset="-122"/>
              </a:defRPr>
            </a:lvl6pPr>
            <a:lvl7pPr marL="2973388" indent="-230188" eaLnBrk="0" fontAlgn="base" hangingPunct="0">
              <a:spcBef>
                <a:spcPct val="0"/>
              </a:spcBef>
              <a:spcAft>
                <a:spcPct val="0"/>
              </a:spcAft>
              <a:defRPr>
                <a:solidFill>
                  <a:schemeClr val="tx1"/>
                </a:solidFill>
                <a:latin typeface="Arial" pitchFamily="34" charset="0"/>
                <a:ea typeface="宋体" pitchFamily="2" charset="-122"/>
              </a:defRPr>
            </a:lvl7pPr>
            <a:lvl8pPr marL="3430588" indent="-230188" eaLnBrk="0" fontAlgn="base" hangingPunct="0">
              <a:spcBef>
                <a:spcPct val="0"/>
              </a:spcBef>
              <a:spcAft>
                <a:spcPct val="0"/>
              </a:spcAft>
              <a:defRPr>
                <a:solidFill>
                  <a:schemeClr val="tx1"/>
                </a:solidFill>
                <a:latin typeface="Arial" pitchFamily="34" charset="0"/>
                <a:ea typeface="宋体" pitchFamily="2" charset="-122"/>
              </a:defRPr>
            </a:lvl8pPr>
            <a:lvl9pPr marL="3887788"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7200">
                <a:solidFill>
                  <a:schemeClr val="bg1"/>
                </a:solidFill>
                <a:effectLst>
                  <a:outerShdw blurRad="38100" dist="38100" dir="2700000" algn="tl">
                    <a:srgbClr val="C0C0C0"/>
                  </a:outerShdw>
                </a:effectLst>
                <a:latin typeface="Impact" pitchFamily="34" charset="0"/>
                <a:ea typeface="方正大黑简体" pitchFamily="65" charset="-122"/>
              </a:rPr>
              <a:t>聆</a:t>
            </a:r>
          </a:p>
        </p:txBody>
      </p:sp>
      <p:sp>
        <p:nvSpPr>
          <p:cNvPr id="935966" name="文本框 33"/>
          <p:cNvSpPr txBox="1">
            <a:spLocks noChangeArrowheads="1"/>
          </p:cNvSpPr>
          <p:nvPr/>
        </p:nvSpPr>
        <p:spPr bwMode="auto">
          <a:xfrm>
            <a:off x="7696200" y="2209800"/>
            <a:ext cx="3627438" cy="118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77" tIns="45738" rIns="91477" bIns="45738"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8988" indent="-230188" eaLnBrk="0" hangingPunct="0">
              <a:defRPr>
                <a:solidFill>
                  <a:schemeClr val="tx1"/>
                </a:solidFill>
                <a:latin typeface="Arial" pitchFamily="34" charset="0"/>
                <a:ea typeface="宋体" pitchFamily="2" charset="-122"/>
              </a:defRPr>
            </a:lvl5pPr>
            <a:lvl6pPr marL="2516188" indent="-230188" eaLnBrk="0" fontAlgn="base" hangingPunct="0">
              <a:spcBef>
                <a:spcPct val="0"/>
              </a:spcBef>
              <a:spcAft>
                <a:spcPct val="0"/>
              </a:spcAft>
              <a:defRPr>
                <a:solidFill>
                  <a:schemeClr val="tx1"/>
                </a:solidFill>
                <a:latin typeface="Arial" pitchFamily="34" charset="0"/>
                <a:ea typeface="宋体" pitchFamily="2" charset="-122"/>
              </a:defRPr>
            </a:lvl6pPr>
            <a:lvl7pPr marL="2973388" indent="-230188" eaLnBrk="0" fontAlgn="base" hangingPunct="0">
              <a:spcBef>
                <a:spcPct val="0"/>
              </a:spcBef>
              <a:spcAft>
                <a:spcPct val="0"/>
              </a:spcAft>
              <a:defRPr>
                <a:solidFill>
                  <a:schemeClr val="tx1"/>
                </a:solidFill>
                <a:latin typeface="Arial" pitchFamily="34" charset="0"/>
                <a:ea typeface="宋体" pitchFamily="2" charset="-122"/>
              </a:defRPr>
            </a:lvl7pPr>
            <a:lvl8pPr marL="3430588" indent="-230188" eaLnBrk="0" fontAlgn="base" hangingPunct="0">
              <a:spcBef>
                <a:spcPct val="0"/>
              </a:spcBef>
              <a:spcAft>
                <a:spcPct val="0"/>
              </a:spcAft>
              <a:defRPr>
                <a:solidFill>
                  <a:schemeClr val="tx1"/>
                </a:solidFill>
                <a:latin typeface="Arial" pitchFamily="34" charset="0"/>
                <a:ea typeface="宋体" pitchFamily="2" charset="-122"/>
              </a:defRPr>
            </a:lvl8pPr>
            <a:lvl9pPr marL="3887788" indent="-230188"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zh-CN" altLang="en-US" sz="7200">
                <a:solidFill>
                  <a:schemeClr val="bg1"/>
                </a:solidFill>
                <a:effectLst>
                  <a:outerShdw blurRad="38100" dist="38100" dir="2700000" algn="tl">
                    <a:srgbClr val="C0C0C0"/>
                  </a:outerShdw>
                </a:effectLst>
                <a:latin typeface="Impact" pitchFamily="34" charset="0"/>
                <a:ea typeface="方正大黑简体" pitchFamily="65" charset="-122"/>
              </a:rPr>
              <a:t>听</a:t>
            </a:r>
          </a:p>
        </p:txBody>
      </p:sp>
      <p:sp>
        <p:nvSpPr>
          <p:cNvPr id="935967" name="TextBox 7"/>
          <p:cNvSpPr>
            <a:spLocks noChangeArrowheads="1"/>
          </p:cNvSpPr>
          <p:nvPr/>
        </p:nvSpPr>
        <p:spPr bwMode="auto">
          <a:xfrm>
            <a:off x="4227513" y="3956050"/>
            <a:ext cx="38195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en-US" altLang="zh-CN" sz="6000">
                <a:latin typeface="微软雅黑" pitchFamily="34" charset="-122"/>
                <a:ea typeface="微软雅黑" pitchFamily="34" charset="-122"/>
                <a:sym typeface="微软雅黑" pitchFamily="34" charset="-122"/>
              </a:rPr>
              <a:t>THANKS!</a:t>
            </a:r>
          </a:p>
        </p:txBody>
      </p:sp>
    </p:spTree>
  </p:cSld>
  <p:clrMapOvr>
    <a:masterClrMapping/>
  </p:clrMapOvr>
  <p:transition spd="med" advClick="0"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7" presetClass="entr" presetSubtype="0" fill="hold" nodeType="afterEffect">
                                  <p:stCondLst>
                                    <p:cond delay="0"/>
                                  </p:stCondLst>
                                  <p:childTnLst>
                                    <p:set>
                                      <p:cBhvr>
                                        <p:cTn id="6" dur="1" fill="hold">
                                          <p:stCondLst>
                                            <p:cond delay="0"/>
                                          </p:stCondLst>
                                        </p:cTn>
                                        <p:tgtEl>
                                          <p:spTgt spid="935959"/>
                                        </p:tgtEl>
                                        <p:attrNameLst>
                                          <p:attrName>style.visibility</p:attrName>
                                        </p:attrNameLst>
                                      </p:cBhvr>
                                      <p:to>
                                        <p:strVal val="visible"/>
                                      </p:to>
                                    </p:set>
                                    <p:animEffect transition="in" filter="fade">
                                      <p:cBhvr>
                                        <p:cTn id="7" dur="500"/>
                                        <p:tgtEl>
                                          <p:spTgt spid="935959"/>
                                        </p:tgtEl>
                                      </p:cBhvr>
                                    </p:animEffect>
                                    <p:anim calcmode="lin" valueType="num">
                                      <p:cBhvr>
                                        <p:cTn id="8" dur="500" fill="hold"/>
                                        <p:tgtEl>
                                          <p:spTgt spid="935959"/>
                                        </p:tgtEl>
                                        <p:attrNameLst>
                                          <p:attrName>ppt_x</p:attrName>
                                        </p:attrNameLst>
                                      </p:cBhvr>
                                      <p:tavLst>
                                        <p:tav tm="0">
                                          <p:val>
                                            <p:strVal val="#ppt_x"/>
                                          </p:val>
                                        </p:tav>
                                        <p:tav tm="100000">
                                          <p:val>
                                            <p:strVal val="#ppt_x"/>
                                          </p:val>
                                        </p:tav>
                                      </p:tavLst>
                                    </p:anim>
                                    <p:anim calcmode="lin" valueType="num">
                                      <p:cBhvr>
                                        <p:cTn id="9" dur="500" fill="hold"/>
                                        <p:tgtEl>
                                          <p:spTgt spid="935959"/>
                                        </p:tgtEl>
                                        <p:attrNameLst>
                                          <p:attrName>ppt_y</p:attrName>
                                        </p:attrNameLst>
                                      </p:cBhvr>
                                      <p:tavLst>
                                        <p:tav tm="0">
                                          <p:val>
                                            <p:strVal val="#ppt_y-.1"/>
                                          </p:val>
                                        </p:tav>
                                        <p:tav tm="100000">
                                          <p:val>
                                            <p:strVal val="#ppt_y"/>
                                          </p:val>
                                        </p:tav>
                                      </p:tavLst>
                                    </p:anim>
                                  </p:childTnLst>
                                </p:cTn>
                              </p:par>
                            </p:childTnLst>
                          </p:cTn>
                        </p:par>
                        <p:par>
                          <p:cTn id="10" fill="hold" nodeType="afterGroup">
                            <p:stCondLst>
                              <p:cond delay="500"/>
                            </p:stCondLst>
                            <p:childTnLst>
                              <p:par>
                                <p:cTn id="11" presetID="47" presetClass="entr" presetSubtype="0" fill="hold" nodeType="afterEffect">
                                  <p:stCondLst>
                                    <p:cond delay="0"/>
                                  </p:stCondLst>
                                  <p:childTnLst>
                                    <p:set>
                                      <p:cBhvr>
                                        <p:cTn id="12" dur="1" fill="hold">
                                          <p:stCondLst>
                                            <p:cond delay="0"/>
                                          </p:stCondLst>
                                        </p:cTn>
                                        <p:tgtEl>
                                          <p:spTgt spid="935960"/>
                                        </p:tgtEl>
                                        <p:attrNameLst>
                                          <p:attrName>style.visibility</p:attrName>
                                        </p:attrNameLst>
                                      </p:cBhvr>
                                      <p:to>
                                        <p:strVal val="visible"/>
                                      </p:to>
                                    </p:set>
                                    <p:animEffect transition="in" filter="fade">
                                      <p:cBhvr>
                                        <p:cTn id="13" dur="500"/>
                                        <p:tgtEl>
                                          <p:spTgt spid="935960"/>
                                        </p:tgtEl>
                                      </p:cBhvr>
                                    </p:animEffect>
                                    <p:anim calcmode="lin" valueType="num">
                                      <p:cBhvr>
                                        <p:cTn id="14" dur="500" fill="hold"/>
                                        <p:tgtEl>
                                          <p:spTgt spid="935960"/>
                                        </p:tgtEl>
                                        <p:attrNameLst>
                                          <p:attrName>ppt_x</p:attrName>
                                        </p:attrNameLst>
                                      </p:cBhvr>
                                      <p:tavLst>
                                        <p:tav tm="0">
                                          <p:val>
                                            <p:strVal val="#ppt_x"/>
                                          </p:val>
                                        </p:tav>
                                        <p:tav tm="100000">
                                          <p:val>
                                            <p:strVal val="#ppt_x"/>
                                          </p:val>
                                        </p:tav>
                                      </p:tavLst>
                                    </p:anim>
                                    <p:anim calcmode="lin" valueType="num">
                                      <p:cBhvr>
                                        <p:cTn id="15" dur="500" fill="hold"/>
                                        <p:tgtEl>
                                          <p:spTgt spid="935960"/>
                                        </p:tgtEl>
                                        <p:attrNameLst>
                                          <p:attrName>ppt_y</p:attrName>
                                        </p:attrNameLst>
                                      </p:cBhvr>
                                      <p:tavLst>
                                        <p:tav tm="0">
                                          <p:val>
                                            <p:strVal val="#ppt_y-.1"/>
                                          </p:val>
                                        </p:tav>
                                        <p:tav tm="100000">
                                          <p:val>
                                            <p:strVal val="#ppt_y"/>
                                          </p:val>
                                        </p:tav>
                                      </p:tavLst>
                                    </p:anim>
                                  </p:childTnLst>
                                </p:cTn>
                              </p:par>
                            </p:childTnLst>
                          </p:cTn>
                        </p:par>
                        <p:par>
                          <p:cTn id="16" fill="hold" nodeType="afterGroup">
                            <p:stCondLst>
                              <p:cond delay="1000"/>
                            </p:stCondLst>
                            <p:childTnLst>
                              <p:par>
                                <p:cTn id="17" presetID="47" presetClass="entr" presetSubtype="0" fill="hold" nodeType="afterEffect">
                                  <p:stCondLst>
                                    <p:cond delay="0"/>
                                  </p:stCondLst>
                                  <p:childTnLst>
                                    <p:set>
                                      <p:cBhvr>
                                        <p:cTn id="18" dur="1" fill="hold">
                                          <p:stCondLst>
                                            <p:cond delay="0"/>
                                          </p:stCondLst>
                                        </p:cTn>
                                        <p:tgtEl>
                                          <p:spTgt spid="935961"/>
                                        </p:tgtEl>
                                        <p:attrNameLst>
                                          <p:attrName>style.visibility</p:attrName>
                                        </p:attrNameLst>
                                      </p:cBhvr>
                                      <p:to>
                                        <p:strVal val="visible"/>
                                      </p:to>
                                    </p:set>
                                    <p:animEffect transition="in" filter="fade">
                                      <p:cBhvr>
                                        <p:cTn id="19" dur="500"/>
                                        <p:tgtEl>
                                          <p:spTgt spid="935961"/>
                                        </p:tgtEl>
                                      </p:cBhvr>
                                    </p:animEffect>
                                    <p:anim calcmode="lin" valueType="num">
                                      <p:cBhvr>
                                        <p:cTn id="20" dur="500" fill="hold"/>
                                        <p:tgtEl>
                                          <p:spTgt spid="935961"/>
                                        </p:tgtEl>
                                        <p:attrNameLst>
                                          <p:attrName>ppt_x</p:attrName>
                                        </p:attrNameLst>
                                      </p:cBhvr>
                                      <p:tavLst>
                                        <p:tav tm="0">
                                          <p:val>
                                            <p:strVal val="#ppt_x"/>
                                          </p:val>
                                        </p:tav>
                                        <p:tav tm="100000">
                                          <p:val>
                                            <p:strVal val="#ppt_x"/>
                                          </p:val>
                                        </p:tav>
                                      </p:tavLst>
                                    </p:anim>
                                    <p:anim calcmode="lin" valueType="num">
                                      <p:cBhvr>
                                        <p:cTn id="21" dur="500" fill="hold"/>
                                        <p:tgtEl>
                                          <p:spTgt spid="935961"/>
                                        </p:tgtEl>
                                        <p:attrNameLst>
                                          <p:attrName>ppt_y</p:attrName>
                                        </p:attrNameLst>
                                      </p:cBhvr>
                                      <p:tavLst>
                                        <p:tav tm="0">
                                          <p:val>
                                            <p:strVal val="#ppt_y-.1"/>
                                          </p:val>
                                        </p:tav>
                                        <p:tav tm="100000">
                                          <p:val>
                                            <p:strVal val="#ppt_y"/>
                                          </p:val>
                                        </p:tav>
                                      </p:tavLst>
                                    </p:anim>
                                  </p:childTnLst>
                                </p:cTn>
                              </p:par>
                            </p:childTnLst>
                          </p:cTn>
                        </p:par>
                        <p:par>
                          <p:cTn id="22" fill="hold" nodeType="afterGroup">
                            <p:stCondLst>
                              <p:cond delay="1500"/>
                            </p:stCondLst>
                            <p:childTnLst>
                              <p:par>
                                <p:cTn id="23" presetID="47" presetClass="entr" presetSubtype="0" fill="hold" nodeType="afterEffect">
                                  <p:stCondLst>
                                    <p:cond delay="0"/>
                                  </p:stCondLst>
                                  <p:childTnLst>
                                    <p:set>
                                      <p:cBhvr>
                                        <p:cTn id="24" dur="1" fill="hold">
                                          <p:stCondLst>
                                            <p:cond delay="0"/>
                                          </p:stCondLst>
                                        </p:cTn>
                                        <p:tgtEl>
                                          <p:spTgt spid="935962"/>
                                        </p:tgtEl>
                                        <p:attrNameLst>
                                          <p:attrName>style.visibility</p:attrName>
                                        </p:attrNameLst>
                                      </p:cBhvr>
                                      <p:to>
                                        <p:strVal val="visible"/>
                                      </p:to>
                                    </p:set>
                                    <p:animEffect transition="in" filter="fade">
                                      <p:cBhvr>
                                        <p:cTn id="25" dur="500"/>
                                        <p:tgtEl>
                                          <p:spTgt spid="935962"/>
                                        </p:tgtEl>
                                      </p:cBhvr>
                                    </p:animEffect>
                                    <p:anim calcmode="lin" valueType="num">
                                      <p:cBhvr>
                                        <p:cTn id="26" dur="500" fill="hold"/>
                                        <p:tgtEl>
                                          <p:spTgt spid="935962"/>
                                        </p:tgtEl>
                                        <p:attrNameLst>
                                          <p:attrName>ppt_x</p:attrName>
                                        </p:attrNameLst>
                                      </p:cBhvr>
                                      <p:tavLst>
                                        <p:tav tm="0">
                                          <p:val>
                                            <p:strVal val="#ppt_x"/>
                                          </p:val>
                                        </p:tav>
                                        <p:tav tm="100000">
                                          <p:val>
                                            <p:strVal val="#ppt_x"/>
                                          </p:val>
                                        </p:tav>
                                      </p:tavLst>
                                    </p:anim>
                                    <p:anim calcmode="lin" valueType="num">
                                      <p:cBhvr>
                                        <p:cTn id="27" dur="500" fill="hold"/>
                                        <p:tgtEl>
                                          <p:spTgt spid="935962"/>
                                        </p:tgtEl>
                                        <p:attrNameLst>
                                          <p:attrName>ppt_y</p:attrName>
                                        </p:attrNameLst>
                                      </p:cBhvr>
                                      <p:tavLst>
                                        <p:tav tm="0">
                                          <p:val>
                                            <p:strVal val="#ppt_y-.1"/>
                                          </p:val>
                                        </p:tav>
                                        <p:tav tm="100000">
                                          <p:val>
                                            <p:strVal val="#ppt_y"/>
                                          </p:val>
                                        </p:tav>
                                      </p:tavLst>
                                    </p:anim>
                                  </p:childTnLst>
                                </p:cTn>
                              </p:par>
                            </p:childTnLst>
                          </p:cTn>
                        </p:par>
                        <p:par>
                          <p:cTn id="28" fill="hold" nodeType="afterGroup">
                            <p:stCondLst>
                              <p:cond delay="2000"/>
                            </p:stCondLst>
                            <p:childTnLst>
                              <p:par>
                                <p:cTn id="29" presetID="45" presetClass="entr" presetSubtype="0" fill="hold" grpId="0" nodeType="afterEffect">
                                  <p:stCondLst>
                                    <p:cond delay="0"/>
                                  </p:stCondLst>
                                  <p:iterate type="lt">
                                    <p:tmPct val="18000"/>
                                  </p:iterate>
                                  <p:childTnLst>
                                    <p:set>
                                      <p:cBhvr>
                                        <p:cTn id="30" dur="1" fill="hold">
                                          <p:stCondLst>
                                            <p:cond delay="0"/>
                                          </p:stCondLst>
                                        </p:cTn>
                                        <p:tgtEl>
                                          <p:spTgt spid="935963"/>
                                        </p:tgtEl>
                                        <p:attrNameLst>
                                          <p:attrName>style.visibility</p:attrName>
                                        </p:attrNameLst>
                                      </p:cBhvr>
                                      <p:to>
                                        <p:strVal val="visible"/>
                                      </p:to>
                                    </p:set>
                                    <p:animEffect transition="in" filter="fade">
                                      <p:cBhvr>
                                        <p:cTn id="31" dur="750"/>
                                        <p:tgtEl>
                                          <p:spTgt spid="935963"/>
                                        </p:tgtEl>
                                      </p:cBhvr>
                                    </p:animEffect>
                                    <p:anim calcmode="lin" valueType="num">
                                      <p:cBhvr>
                                        <p:cTn id="32" dur="750" fill="hold"/>
                                        <p:tgtEl>
                                          <p:spTgt spid="935963"/>
                                        </p:tgtEl>
                                        <p:attrNameLst>
                                          <p:attrName>ppt_w</p:attrName>
                                        </p:attrNameLst>
                                      </p:cBhvr>
                                      <p:tavLst>
                                        <p:tav tm="0" fmla="#ppt_w*sin(2.5*pi*$)">
                                          <p:val>
                                            <p:fltVal val="0"/>
                                          </p:val>
                                        </p:tav>
                                        <p:tav tm="100000">
                                          <p:val>
                                            <p:fltVal val="1"/>
                                          </p:val>
                                        </p:tav>
                                      </p:tavLst>
                                    </p:anim>
                                    <p:anim calcmode="lin" valueType="num">
                                      <p:cBhvr>
                                        <p:cTn id="33" dur="750" fill="hold"/>
                                        <p:tgtEl>
                                          <p:spTgt spid="935963"/>
                                        </p:tgtEl>
                                        <p:attrNameLst>
                                          <p:attrName>ppt_h</p:attrName>
                                        </p:attrNameLst>
                                      </p:cBhvr>
                                      <p:tavLst>
                                        <p:tav tm="0">
                                          <p:val>
                                            <p:strVal val="#ppt_h"/>
                                          </p:val>
                                        </p:tav>
                                        <p:tav tm="100000">
                                          <p:val>
                                            <p:strVal val="#ppt_h"/>
                                          </p:val>
                                        </p:tav>
                                      </p:tavLst>
                                    </p:anim>
                                  </p:childTnLst>
                                </p:cTn>
                              </p:par>
                            </p:childTnLst>
                          </p:cTn>
                        </p:par>
                        <p:par>
                          <p:cTn id="34" fill="hold" nodeType="afterGroup">
                            <p:stCondLst>
                              <p:cond delay="2750"/>
                            </p:stCondLst>
                            <p:childTnLst>
                              <p:par>
                                <p:cTn id="35" presetID="45" presetClass="entr" presetSubtype="0" fill="hold" grpId="0" nodeType="afterEffect">
                                  <p:stCondLst>
                                    <p:cond delay="0"/>
                                  </p:stCondLst>
                                  <p:iterate type="lt">
                                    <p:tmPct val="18000"/>
                                  </p:iterate>
                                  <p:childTnLst>
                                    <p:set>
                                      <p:cBhvr>
                                        <p:cTn id="36" dur="1" fill="hold">
                                          <p:stCondLst>
                                            <p:cond delay="0"/>
                                          </p:stCondLst>
                                        </p:cTn>
                                        <p:tgtEl>
                                          <p:spTgt spid="935964"/>
                                        </p:tgtEl>
                                        <p:attrNameLst>
                                          <p:attrName>style.visibility</p:attrName>
                                        </p:attrNameLst>
                                      </p:cBhvr>
                                      <p:to>
                                        <p:strVal val="visible"/>
                                      </p:to>
                                    </p:set>
                                    <p:animEffect transition="in" filter="fade">
                                      <p:cBhvr>
                                        <p:cTn id="37" dur="750"/>
                                        <p:tgtEl>
                                          <p:spTgt spid="935964"/>
                                        </p:tgtEl>
                                      </p:cBhvr>
                                    </p:animEffect>
                                    <p:anim calcmode="lin" valueType="num">
                                      <p:cBhvr>
                                        <p:cTn id="38" dur="750" fill="hold"/>
                                        <p:tgtEl>
                                          <p:spTgt spid="935964"/>
                                        </p:tgtEl>
                                        <p:attrNameLst>
                                          <p:attrName>ppt_w</p:attrName>
                                        </p:attrNameLst>
                                      </p:cBhvr>
                                      <p:tavLst>
                                        <p:tav tm="0" fmla="#ppt_w*sin(2.5*pi*$)">
                                          <p:val>
                                            <p:fltVal val="0"/>
                                          </p:val>
                                        </p:tav>
                                        <p:tav tm="100000">
                                          <p:val>
                                            <p:fltVal val="1"/>
                                          </p:val>
                                        </p:tav>
                                      </p:tavLst>
                                    </p:anim>
                                    <p:anim calcmode="lin" valueType="num">
                                      <p:cBhvr>
                                        <p:cTn id="39" dur="750" fill="hold"/>
                                        <p:tgtEl>
                                          <p:spTgt spid="935964"/>
                                        </p:tgtEl>
                                        <p:attrNameLst>
                                          <p:attrName>ppt_h</p:attrName>
                                        </p:attrNameLst>
                                      </p:cBhvr>
                                      <p:tavLst>
                                        <p:tav tm="0">
                                          <p:val>
                                            <p:strVal val="#ppt_h"/>
                                          </p:val>
                                        </p:tav>
                                        <p:tav tm="100000">
                                          <p:val>
                                            <p:strVal val="#ppt_h"/>
                                          </p:val>
                                        </p:tav>
                                      </p:tavLst>
                                    </p:anim>
                                  </p:childTnLst>
                                </p:cTn>
                              </p:par>
                            </p:childTnLst>
                          </p:cTn>
                        </p:par>
                        <p:par>
                          <p:cTn id="40" fill="hold" nodeType="afterGroup">
                            <p:stCondLst>
                              <p:cond delay="3500"/>
                            </p:stCondLst>
                            <p:childTnLst>
                              <p:par>
                                <p:cTn id="41" presetID="45" presetClass="entr" presetSubtype="0" fill="hold" grpId="0" nodeType="afterEffect">
                                  <p:stCondLst>
                                    <p:cond delay="0"/>
                                  </p:stCondLst>
                                  <p:iterate type="lt">
                                    <p:tmPct val="18000"/>
                                  </p:iterate>
                                  <p:childTnLst>
                                    <p:set>
                                      <p:cBhvr>
                                        <p:cTn id="42" dur="1" fill="hold">
                                          <p:stCondLst>
                                            <p:cond delay="0"/>
                                          </p:stCondLst>
                                        </p:cTn>
                                        <p:tgtEl>
                                          <p:spTgt spid="935965"/>
                                        </p:tgtEl>
                                        <p:attrNameLst>
                                          <p:attrName>style.visibility</p:attrName>
                                        </p:attrNameLst>
                                      </p:cBhvr>
                                      <p:to>
                                        <p:strVal val="visible"/>
                                      </p:to>
                                    </p:set>
                                    <p:animEffect transition="in" filter="fade">
                                      <p:cBhvr>
                                        <p:cTn id="43" dur="750"/>
                                        <p:tgtEl>
                                          <p:spTgt spid="935965"/>
                                        </p:tgtEl>
                                      </p:cBhvr>
                                    </p:animEffect>
                                    <p:anim calcmode="lin" valueType="num">
                                      <p:cBhvr>
                                        <p:cTn id="44" dur="750" fill="hold"/>
                                        <p:tgtEl>
                                          <p:spTgt spid="935965"/>
                                        </p:tgtEl>
                                        <p:attrNameLst>
                                          <p:attrName>ppt_w</p:attrName>
                                        </p:attrNameLst>
                                      </p:cBhvr>
                                      <p:tavLst>
                                        <p:tav tm="0" fmla="#ppt_w*sin(2.5*pi*$)">
                                          <p:val>
                                            <p:fltVal val="0"/>
                                          </p:val>
                                        </p:tav>
                                        <p:tav tm="100000">
                                          <p:val>
                                            <p:fltVal val="1"/>
                                          </p:val>
                                        </p:tav>
                                      </p:tavLst>
                                    </p:anim>
                                    <p:anim calcmode="lin" valueType="num">
                                      <p:cBhvr>
                                        <p:cTn id="45" dur="750" fill="hold"/>
                                        <p:tgtEl>
                                          <p:spTgt spid="935965"/>
                                        </p:tgtEl>
                                        <p:attrNameLst>
                                          <p:attrName>ppt_h</p:attrName>
                                        </p:attrNameLst>
                                      </p:cBhvr>
                                      <p:tavLst>
                                        <p:tav tm="0">
                                          <p:val>
                                            <p:strVal val="#ppt_h"/>
                                          </p:val>
                                        </p:tav>
                                        <p:tav tm="100000">
                                          <p:val>
                                            <p:strVal val="#ppt_h"/>
                                          </p:val>
                                        </p:tav>
                                      </p:tavLst>
                                    </p:anim>
                                  </p:childTnLst>
                                </p:cTn>
                              </p:par>
                            </p:childTnLst>
                          </p:cTn>
                        </p:par>
                        <p:par>
                          <p:cTn id="46" fill="hold" nodeType="afterGroup">
                            <p:stCondLst>
                              <p:cond delay="4250"/>
                            </p:stCondLst>
                            <p:childTnLst>
                              <p:par>
                                <p:cTn id="47" presetID="45" presetClass="entr" presetSubtype="0" fill="hold" grpId="0" nodeType="afterEffect">
                                  <p:stCondLst>
                                    <p:cond delay="0"/>
                                  </p:stCondLst>
                                  <p:iterate type="lt">
                                    <p:tmPct val="18000"/>
                                  </p:iterate>
                                  <p:childTnLst>
                                    <p:set>
                                      <p:cBhvr>
                                        <p:cTn id="48" dur="1" fill="hold">
                                          <p:stCondLst>
                                            <p:cond delay="0"/>
                                          </p:stCondLst>
                                        </p:cTn>
                                        <p:tgtEl>
                                          <p:spTgt spid="935966"/>
                                        </p:tgtEl>
                                        <p:attrNameLst>
                                          <p:attrName>style.visibility</p:attrName>
                                        </p:attrNameLst>
                                      </p:cBhvr>
                                      <p:to>
                                        <p:strVal val="visible"/>
                                      </p:to>
                                    </p:set>
                                    <p:animEffect transition="in" filter="fade">
                                      <p:cBhvr>
                                        <p:cTn id="49" dur="750"/>
                                        <p:tgtEl>
                                          <p:spTgt spid="935966"/>
                                        </p:tgtEl>
                                      </p:cBhvr>
                                    </p:animEffect>
                                    <p:anim calcmode="lin" valueType="num">
                                      <p:cBhvr>
                                        <p:cTn id="50" dur="750" fill="hold"/>
                                        <p:tgtEl>
                                          <p:spTgt spid="935966"/>
                                        </p:tgtEl>
                                        <p:attrNameLst>
                                          <p:attrName>ppt_w</p:attrName>
                                        </p:attrNameLst>
                                      </p:cBhvr>
                                      <p:tavLst>
                                        <p:tav tm="0" fmla="#ppt_w*sin(2.5*pi*$)">
                                          <p:val>
                                            <p:fltVal val="0"/>
                                          </p:val>
                                        </p:tav>
                                        <p:tav tm="100000">
                                          <p:val>
                                            <p:fltVal val="1"/>
                                          </p:val>
                                        </p:tav>
                                      </p:tavLst>
                                    </p:anim>
                                    <p:anim calcmode="lin" valueType="num">
                                      <p:cBhvr>
                                        <p:cTn id="51" dur="750" fill="hold"/>
                                        <p:tgtEl>
                                          <p:spTgt spid="935966"/>
                                        </p:tgtEl>
                                        <p:attrNameLst>
                                          <p:attrName>ppt_h</p:attrName>
                                        </p:attrNameLst>
                                      </p:cBhvr>
                                      <p:tavLst>
                                        <p:tav tm="0">
                                          <p:val>
                                            <p:strVal val="#ppt_h"/>
                                          </p:val>
                                        </p:tav>
                                        <p:tav tm="100000">
                                          <p:val>
                                            <p:strVal val="#ppt_h"/>
                                          </p:val>
                                        </p:tav>
                                      </p:tavLst>
                                    </p:anim>
                                  </p:childTnLst>
                                </p:cTn>
                              </p:par>
                            </p:childTnLst>
                          </p:cTn>
                        </p:par>
                        <p:par>
                          <p:cTn id="52" fill="hold" nodeType="afterGroup">
                            <p:stCondLst>
                              <p:cond delay="5000"/>
                            </p:stCondLst>
                            <p:childTnLst>
                              <p:par>
                                <p:cTn id="53" presetID="45" presetClass="entr" presetSubtype="0" fill="hold" grpId="0" nodeType="afterEffect">
                                  <p:stCondLst>
                                    <p:cond delay="0"/>
                                  </p:stCondLst>
                                  <p:iterate type="lt">
                                    <p:tmPct val="10000"/>
                                  </p:iterate>
                                  <p:childTnLst>
                                    <p:set>
                                      <p:cBhvr>
                                        <p:cTn id="54" dur="1" fill="hold">
                                          <p:stCondLst>
                                            <p:cond delay="0"/>
                                          </p:stCondLst>
                                        </p:cTn>
                                        <p:tgtEl>
                                          <p:spTgt spid="935967"/>
                                        </p:tgtEl>
                                        <p:attrNameLst>
                                          <p:attrName>style.visibility</p:attrName>
                                        </p:attrNameLst>
                                      </p:cBhvr>
                                      <p:to>
                                        <p:strVal val="visible"/>
                                      </p:to>
                                    </p:set>
                                    <p:animEffect transition="in" filter="fade">
                                      <p:cBhvr>
                                        <p:cTn id="55" dur="2000"/>
                                        <p:tgtEl>
                                          <p:spTgt spid="935967"/>
                                        </p:tgtEl>
                                      </p:cBhvr>
                                    </p:animEffect>
                                    <p:anim calcmode="lin" valueType="num">
                                      <p:cBhvr>
                                        <p:cTn id="56" dur="2000" fill="hold"/>
                                        <p:tgtEl>
                                          <p:spTgt spid="935967"/>
                                        </p:tgtEl>
                                        <p:attrNameLst>
                                          <p:attrName>ppt_w</p:attrName>
                                        </p:attrNameLst>
                                      </p:cBhvr>
                                      <p:tavLst>
                                        <p:tav tm="0" fmla="#ppt_w*sin(2.5*pi*$)">
                                          <p:val>
                                            <p:fltVal val="0"/>
                                          </p:val>
                                        </p:tav>
                                        <p:tav tm="100000">
                                          <p:val>
                                            <p:fltVal val="1"/>
                                          </p:val>
                                        </p:tav>
                                      </p:tavLst>
                                    </p:anim>
                                    <p:anim calcmode="lin" valueType="num">
                                      <p:cBhvr>
                                        <p:cTn id="57" dur="2000" fill="hold"/>
                                        <p:tgtEl>
                                          <p:spTgt spid="93596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5963" grpId="0"/>
      <p:bldP spid="935964" grpId="0"/>
      <p:bldP spid="935965" grpId="0"/>
      <p:bldP spid="935966" grpId="0"/>
      <p:bldP spid="935967" grpId="0"/>
    </p:bldLst>
  </p:timing>
</p:sld>
</file>

<file path=ppt/theme/theme1.xml><?xml version="1.0" encoding="utf-8"?>
<a:theme xmlns:a="http://schemas.openxmlformats.org/drawingml/2006/main" name="2_Office 主题">
  <a:themeElements>
    <a:clrScheme name="2_Office 主题 1">
      <a:dk1>
        <a:srgbClr val="000000"/>
      </a:dk1>
      <a:lt1>
        <a:srgbClr val="FFFFFF"/>
      </a:lt1>
      <a:dk2>
        <a:srgbClr val="C00000"/>
      </a:dk2>
      <a:lt2>
        <a:srgbClr val="FF0000"/>
      </a:lt2>
      <a:accent1>
        <a:srgbClr val="FF6600"/>
      </a:accent1>
      <a:accent2>
        <a:srgbClr val="FFC000"/>
      </a:accent2>
      <a:accent3>
        <a:srgbClr val="FFFFFF"/>
      </a:accent3>
      <a:accent4>
        <a:srgbClr val="000000"/>
      </a:accent4>
      <a:accent5>
        <a:srgbClr val="FFB8AA"/>
      </a:accent5>
      <a:accent6>
        <a:srgbClr val="E7AE00"/>
      </a:accent6>
      <a:hlink>
        <a:srgbClr val="262626"/>
      </a:hlink>
      <a:folHlink>
        <a:srgbClr val="7F7F7F"/>
      </a:folHlink>
    </a:clrScheme>
    <a:fontScheme name="2_Office 主题">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1219200" rtl="0" eaLnBrk="1" fontAlgn="base" latinLnBrk="0" hangingPunct="1">
          <a:lnSpc>
            <a:spcPct val="100000"/>
          </a:lnSpc>
          <a:spcBef>
            <a:spcPct val="0"/>
          </a:spcBef>
          <a:spcAft>
            <a:spcPct val="0"/>
          </a:spcAft>
          <a:buClrTx/>
          <a:buSzTx/>
          <a:buFontTx/>
          <a:buNone/>
          <a:tabLst/>
          <a:defRPr kumimoji="0" lang="zh-CN" sz="24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1219200" rtl="0" eaLnBrk="1" fontAlgn="base" latinLnBrk="0" hangingPunct="1">
          <a:lnSpc>
            <a:spcPct val="100000"/>
          </a:lnSpc>
          <a:spcBef>
            <a:spcPct val="0"/>
          </a:spcBef>
          <a:spcAft>
            <a:spcPct val="0"/>
          </a:spcAft>
          <a:buClrTx/>
          <a:buSzTx/>
          <a:buFontTx/>
          <a:buNone/>
          <a:tabLst/>
          <a:defRPr kumimoji="0" lang="zh-CN" sz="24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2_Office 主题 1">
        <a:dk1>
          <a:srgbClr val="000000"/>
        </a:dk1>
        <a:lt1>
          <a:srgbClr val="FFFFFF"/>
        </a:lt1>
        <a:dk2>
          <a:srgbClr val="C00000"/>
        </a:dk2>
        <a:lt2>
          <a:srgbClr val="FF0000"/>
        </a:lt2>
        <a:accent1>
          <a:srgbClr val="FF6600"/>
        </a:accent1>
        <a:accent2>
          <a:srgbClr val="FFC000"/>
        </a:accent2>
        <a:accent3>
          <a:srgbClr val="FFFFFF"/>
        </a:accent3>
        <a:accent4>
          <a:srgbClr val="000000"/>
        </a:accent4>
        <a:accent5>
          <a:srgbClr val="FFB8AA"/>
        </a:accent5>
        <a:accent6>
          <a:srgbClr val="E7AE00"/>
        </a:accent6>
        <a:hlink>
          <a:srgbClr val="262626"/>
        </a:hlink>
        <a:folHlink>
          <a:srgbClr val="7F7F7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_教育说课 (52).pptx" id="{498ACB40-E7FD-407D-8B84-86FE0BFB2F28}" vid="{1E424702-7D1C-40EA-B8AF-33EE62ADDAE8}"/>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ljj——c++</Template>
  <TotalTime>867</TotalTime>
  <Words>7636</Words>
  <Application>Microsoft Office PowerPoint</Application>
  <PresentationFormat>自定义</PresentationFormat>
  <Paragraphs>1201</Paragraphs>
  <Slides>97</Slides>
  <Notes>7</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97</vt:i4>
      </vt:variant>
    </vt:vector>
  </HeadingPairs>
  <TitlesOfParts>
    <vt:vector size="117" baseType="lpstr">
      <vt:lpstr>Arial Unicode MS</vt:lpstr>
      <vt:lpstr>Source Code Pro</vt:lpstr>
      <vt:lpstr>方正大黑简体</vt:lpstr>
      <vt:lpstr>方正兰亭细黑_GBK</vt:lpstr>
      <vt:lpstr>方正准圆简体</vt:lpstr>
      <vt:lpstr>华文楷体</vt:lpstr>
      <vt:lpstr>华文隶书</vt:lpstr>
      <vt:lpstr>楷体</vt:lpstr>
      <vt:lpstr>楷体_GB2312</vt:lpstr>
      <vt:lpstr>隶书</vt:lpstr>
      <vt:lpstr>宋体</vt:lpstr>
      <vt:lpstr>微软雅黑</vt:lpstr>
      <vt:lpstr>Arial</vt:lpstr>
      <vt:lpstr>Calibri</vt:lpstr>
      <vt:lpstr>Impact</vt:lpstr>
      <vt:lpstr>Rockwell</vt:lpstr>
      <vt:lpstr>Tahoma</vt:lpstr>
      <vt:lpstr>Times New Roman</vt:lpstr>
      <vt:lpstr>Wingdings</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lijijun@gmail.com</dc:creator>
  <cp:keywords>tukuppt</cp:keywords>
  <cp:lastModifiedBy>HighAir</cp:lastModifiedBy>
  <cp:revision>36</cp:revision>
  <dcterms:created xsi:type="dcterms:W3CDTF">2020-02-25T15:30:12Z</dcterms:created>
  <dcterms:modified xsi:type="dcterms:W3CDTF">2021-03-01T02:45:14Z</dcterms:modified>
</cp:coreProperties>
</file>